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108"/>
  </p:notesMasterIdLst>
  <p:handoutMasterIdLst>
    <p:handoutMasterId r:id="rId109"/>
  </p:handoutMasterIdLst>
  <p:sldIdLst>
    <p:sldId id="752" r:id="rId2"/>
    <p:sldId id="753" r:id="rId3"/>
    <p:sldId id="812" r:id="rId4"/>
    <p:sldId id="822" r:id="rId5"/>
    <p:sldId id="954" r:id="rId6"/>
    <p:sldId id="813" r:id="rId7"/>
    <p:sldId id="888" r:id="rId8"/>
    <p:sldId id="937" r:id="rId9"/>
    <p:sldId id="1011" r:id="rId10"/>
    <p:sldId id="833" r:id="rId11"/>
    <p:sldId id="834" r:id="rId12"/>
    <p:sldId id="835" r:id="rId13"/>
    <p:sldId id="836" r:id="rId14"/>
    <p:sldId id="837" r:id="rId15"/>
    <p:sldId id="838" r:id="rId16"/>
    <p:sldId id="839" r:id="rId17"/>
    <p:sldId id="840" r:id="rId18"/>
    <p:sldId id="814" r:id="rId19"/>
    <p:sldId id="841" r:id="rId20"/>
    <p:sldId id="842" r:id="rId21"/>
    <p:sldId id="843" r:id="rId22"/>
    <p:sldId id="844" r:id="rId23"/>
    <p:sldId id="845" r:id="rId24"/>
    <p:sldId id="846" r:id="rId25"/>
    <p:sldId id="976" r:id="rId26"/>
    <p:sldId id="815" r:id="rId27"/>
    <p:sldId id="992" r:id="rId28"/>
    <p:sldId id="884" r:id="rId29"/>
    <p:sldId id="885" r:id="rId30"/>
    <p:sldId id="989" r:id="rId31"/>
    <p:sldId id="990" r:id="rId32"/>
    <p:sldId id="938" r:id="rId33"/>
    <p:sldId id="939" r:id="rId34"/>
    <p:sldId id="940" r:id="rId35"/>
    <p:sldId id="941" r:id="rId36"/>
    <p:sldId id="942" r:id="rId37"/>
    <p:sldId id="943" r:id="rId38"/>
    <p:sldId id="944" r:id="rId39"/>
    <p:sldId id="945" r:id="rId40"/>
    <p:sldId id="946" r:id="rId41"/>
    <p:sldId id="948" r:id="rId42"/>
    <p:sldId id="949" r:id="rId43"/>
    <p:sldId id="950" r:id="rId44"/>
    <p:sldId id="951" r:id="rId45"/>
    <p:sldId id="952" r:id="rId46"/>
    <p:sldId id="995" r:id="rId47"/>
    <p:sldId id="816" r:id="rId48"/>
    <p:sldId id="968" r:id="rId49"/>
    <p:sldId id="921" r:id="rId50"/>
    <p:sldId id="922" r:id="rId51"/>
    <p:sldId id="923" r:id="rId52"/>
    <p:sldId id="924" r:id="rId53"/>
    <p:sldId id="969" r:id="rId54"/>
    <p:sldId id="974" r:id="rId55"/>
    <p:sldId id="979" r:id="rId56"/>
    <p:sldId id="980" r:id="rId57"/>
    <p:sldId id="982" r:id="rId58"/>
    <p:sldId id="985" r:id="rId59"/>
    <p:sldId id="987" r:id="rId60"/>
    <p:sldId id="971" r:id="rId61"/>
    <p:sldId id="988" r:id="rId62"/>
    <p:sldId id="817" r:id="rId63"/>
    <p:sldId id="829" r:id="rId64"/>
    <p:sldId id="958" r:id="rId65"/>
    <p:sldId id="959" r:id="rId66"/>
    <p:sldId id="960" r:id="rId67"/>
    <p:sldId id="977" r:id="rId68"/>
    <p:sldId id="818" r:id="rId69"/>
    <p:sldId id="978" r:id="rId70"/>
    <p:sldId id="955" r:id="rId71"/>
    <p:sldId id="819" r:id="rId72"/>
    <p:sldId id="996" r:id="rId73"/>
    <p:sldId id="997" r:id="rId74"/>
    <p:sldId id="998" r:id="rId75"/>
    <p:sldId id="999" r:id="rId76"/>
    <p:sldId id="820" r:id="rId77"/>
    <p:sldId id="1000" r:id="rId78"/>
    <p:sldId id="1001" r:id="rId79"/>
    <p:sldId id="1002" r:id="rId80"/>
    <p:sldId id="1003" r:id="rId81"/>
    <p:sldId id="1004" r:id="rId82"/>
    <p:sldId id="1010" r:id="rId83"/>
    <p:sldId id="1006" r:id="rId84"/>
    <p:sldId id="1009" r:id="rId85"/>
    <p:sldId id="902" r:id="rId86"/>
    <p:sldId id="903" r:id="rId87"/>
    <p:sldId id="904" r:id="rId88"/>
    <p:sldId id="905" r:id="rId89"/>
    <p:sldId id="906" r:id="rId90"/>
    <p:sldId id="907" r:id="rId91"/>
    <p:sldId id="908" r:id="rId92"/>
    <p:sldId id="909" r:id="rId93"/>
    <p:sldId id="910" r:id="rId94"/>
    <p:sldId id="911" r:id="rId95"/>
    <p:sldId id="912" r:id="rId96"/>
    <p:sldId id="913" r:id="rId97"/>
    <p:sldId id="914" r:id="rId98"/>
    <p:sldId id="915" r:id="rId99"/>
    <p:sldId id="821" r:id="rId100"/>
    <p:sldId id="882" r:id="rId101"/>
    <p:sldId id="850" r:id="rId102"/>
    <p:sldId id="870" r:id="rId103"/>
    <p:sldId id="975" r:id="rId104"/>
    <p:sldId id="775" r:id="rId105"/>
    <p:sldId id="800" r:id="rId106"/>
    <p:sldId id="801" r:id="rId10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FFFF"/>
    <a:srgbClr val="000000"/>
    <a:srgbClr val="FF3300"/>
    <a:srgbClr val="004C72"/>
    <a:srgbClr val="336699"/>
    <a:srgbClr val="003366"/>
    <a:srgbClr val="006699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43" autoAdjust="0"/>
    <p:restoredTop sz="97487" autoAdjust="0"/>
  </p:normalViewPr>
  <p:slideViewPr>
    <p:cSldViewPr snapToObjects="1">
      <p:cViewPr varScale="1">
        <p:scale>
          <a:sx n="100" d="100"/>
          <a:sy n="100" d="100"/>
        </p:scale>
        <p:origin x="-78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2986" y="-21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145E3B-8FDE-4CE5-97F4-1BDD95158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98B131-4FA3-4E55-AD4A-FE8BACB52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CCA48-9E2C-48DC-8BD9-A5CB4DD5433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r>
              <a:rPr lang="en-US" dirty="0" smtClean="0"/>
              <a:t>Weights: 1 1 2 2</a:t>
            </a:r>
          </a:p>
          <a:p>
            <a:r>
              <a:rPr lang="en-US" dirty="0" smtClean="0"/>
              <a:t>For browse mode, involvement replaces coverage and cohesiveness with weights 1 1 4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A4955-40DC-4E1B-A876-A566C964CF81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44D65-856E-4FB7-B01D-14FFC2F6ED2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44D65-856E-4FB7-B01D-14FFC2F6ED2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Jim will discuss the Job Scheduler later,</a:t>
            </a:r>
            <a:r>
              <a:rPr lang="en-US" baseline="0" dirty="0" smtClean="0"/>
              <a:t> but it’s a workstation farm that allows rapid batch processing of large amounts of text.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Next, let’s look at the various components of human-readable output.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There are many variations available for human-readable output.</a:t>
            </a:r>
          </a:p>
          <a:p>
            <a:r>
              <a:rPr lang="en-US" baseline="0" dirty="0" smtClean="0"/>
              <a:t>Let’s look at a few.</a:t>
            </a:r>
          </a:p>
          <a:p>
            <a:r>
              <a:rPr lang="en-US" baseline="0" dirty="0" smtClean="0"/>
              <a:t>Suppose you don’t want to see Semantic Types.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Suppose you want to see CUIs for each concept.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Suppose you want to see the Metathesaurus sources from which each concept is taken.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That’s a whirlwind</a:t>
            </a:r>
            <a:r>
              <a:rPr lang="en-US" baseline="0" dirty="0" smtClean="0"/>
              <a:t> tour of some of the variations </a:t>
            </a:r>
            <a:r>
              <a:rPr lang="en-US" dirty="0" smtClean="0"/>
              <a:t>of human-readable</a:t>
            </a:r>
            <a:r>
              <a:rPr lang="en-US" baseline="0" dirty="0" smtClean="0"/>
              <a:t> output.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let’s go back to the plain-vanilla human-readable output, which we saw earlier,</a:t>
            </a:r>
          </a:p>
          <a:p>
            <a:r>
              <a:rPr lang="en-US" i="0" baseline="0" dirty="0" smtClean="0"/>
              <a:t>as </a:t>
            </a:r>
            <a:r>
              <a:rPr lang="en-US" b="0" i="0" baseline="0" dirty="0" smtClean="0"/>
              <a:t>a</a:t>
            </a:r>
            <a:r>
              <a:rPr lang="en-US" i="0" baseline="0" dirty="0" smtClean="0"/>
              <a:t> way of introducing the next kind of output.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will show MetaMap Machine Output for just the candidate list,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otherwise it wouldn’t fit on the slide.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MetaMap Machine Output</a:t>
            </a:r>
            <a:r>
              <a:rPr lang="en-US" baseline="0" dirty="0" smtClean="0"/>
              <a:t> includes more information than is available in human-readable output.</a:t>
            </a:r>
          </a:p>
          <a:p>
            <a:endParaRPr lang="en-US" dirty="0" smtClean="0"/>
          </a:p>
          <a:p>
            <a:r>
              <a:rPr lang="en-US" dirty="0" smtClean="0"/>
              <a:t>Pro: Compact</a:t>
            </a:r>
            <a:r>
              <a:rPr lang="en-US" baseline="0" dirty="0" smtClean="0"/>
              <a:t> form of output, especially compared to XML (20% of space used)</a:t>
            </a:r>
            <a:endParaRPr lang="en-US" dirty="0" smtClean="0"/>
          </a:p>
          <a:p>
            <a:r>
              <a:rPr lang="en-US" baseline="0" dirty="0" smtClean="0"/>
              <a:t>Con: Requires Prolog parser to analyze results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Now, let’s look at the</a:t>
            </a:r>
            <a:r>
              <a:rPr lang="en-US" baseline="0" dirty="0" smtClean="0"/>
              <a:t> XML output for the first candidate concept, highlighted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MetaMap’s XML output comes in two flavors:</a:t>
            </a:r>
            <a:r>
              <a:rPr lang="en-US" baseline="0" dirty="0" smtClean="0"/>
              <a:t> Formatted, and unformatted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Pro: Well-understood</a:t>
            </a:r>
            <a:r>
              <a:rPr lang="en-US" baseline="0" dirty="0" smtClean="0"/>
              <a:t> format eases automated analysis</a:t>
            </a:r>
          </a:p>
          <a:p>
            <a:r>
              <a:rPr lang="en-US" baseline="0" dirty="0" smtClean="0"/>
              <a:t>Con: Very bulky and disk-intensive (&gt; 5x as much space as MMO)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Pro: Well-understood</a:t>
            </a:r>
            <a:r>
              <a:rPr lang="en-US" baseline="0" dirty="0" smtClean="0"/>
              <a:t> format eases automated analysis, marginally human-readable</a:t>
            </a:r>
          </a:p>
          <a:p>
            <a:r>
              <a:rPr lang="en-US" baseline="0" dirty="0" smtClean="0"/>
              <a:t>Con: Very bulky and disk-intensive (~50% more disk space than unformatted)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C0DA-87F1-4C7B-8FE6-D946B17AC377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C0DA-87F1-4C7B-8FE6-D946B17AC377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DD04-73DB-401A-BCA3-F224C8761557}" type="slidenum">
              <a:rPr lang="en-US" smtClean="0">
                <a:latin typeface="Times New Roman" pitchFamily="18" charset="0"/>
              </a:rPr>
              <a:pPr/>
              <a:t>77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773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16" tIns="46556" rIns="93116" bIns="46556"/>
          <a:lstStyle/>
          <a:p>
            <a:r>
              <a:rPr lang="en-US" dirty="0" smtClean="0"/>
              <a:t>General overview of what MTI is and how it is currently being used</a:t>
            </a:r>
          </a:p>
          <a:p>
            <a:endParaRPr lang="en-US" dirty="0" smtClean="0"/>
          </a:p>
          <a:p>
            <a:r>
              <a:rPr lang="en-US" dirty="0" smtClean="0"/>
              <a:t>-- For Cataloging and HMD we use Title and a combination of the 520 Summary</a:t>
            </a:r>
          </a:p>
          <a:p>
            <a:r>
              <a:rPr lang="en-US" dirty="0" smtClean="0"/>
              <a:t>    field and any Library of Congress Subject Headings to make up an “Abstract” </a:t>
            </a:r>
          </a:p>
          <a:p>
            <a:r>
              <a:rPr lang="en-US" dirty="0" smtClean="0"/>
              <a:t>    like structure.</a:t>
            </a:r>
          </a:p>
          <a:p>
            <a:endParaRPr lang="en-US" dirty="0" smtClean="0"/>
          </a:p>
          <a:p>
            <a:r>
              <a:rPr lang="en-US" dirty="0" smtClean="0"/>
              <a:t>-- We have done some full text studies and came up with only slightly better</a:t>
            </a:r>
          </a:p>
          <a:p>
            <a:r>
              <a:rPr lang="en-US" dirty="0" smtClean="0"/>
              <a:t>    results than using just the Title and Abstract.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1D330-B2F4-48A6-A9FF-52BF6D58CE7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0" tIns="46581" rIns="93160" bIns="46581"/>
          <a:lstStyle/>
          <a:p>
            <a:endParaRPr lang="en-US" dirty="0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D8D3F-5C25-43F5-93B3-9D4B5C8E34CF}" type="slidenum">
              <a:rPr lang="en-US" smtClean="0">
                <a:latin typeface="Times New Roman" pitchFamily="18" charset="0"/>
              </a:rPr>
              <a:pPr/>
              <a:t>78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773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16" tIns="46556" rIns="93116" bIns="46556"/>
          <a:lstStyle/>
          <a:p>
            <a:r>
              <a:rPr lang="en-US" dirty="0" smtClean="0"/>
              <a:t>General overview of what MTI is and how it is currently being used</a:t>
            </a:r>
          </a:p>
          <a:p>
            <a:endParaRPr lang="en-US" dirty="0" smtClean="0"/>
          </a:p>
          <a:p>
            <a:r>
              <a:rPr lang="en-US" dirty="0" smtClean="0"/>
              <a:t>-- For Cataloging and HMD we use Title and a combination of the 520 Summary</a:t>
            </a:r>
          </a:p>
          <a:p>
            <a:r>
              <a:rPr lang="en-US" dirty="0" smtClean="0"/>
              <a:t>    field and any Library of Congress Subject Headings to make up an “Abstract” </a:t>
            </a:r>
          </a:p>
          <a:p>
            <a:r>
              <a:rPr lang="en-US" dirty="0" smtClean="0"/>
              <a:t>    like structure.</a:t>
            </a:r>
          </a:p>
          <a:p>
            <a:endParaRPr lang="en-US" dirty="0" smtClean="0"/>
          </a:p>
          <a:p>
            <a:r>
              <a:rPr lang="en-US" dirty="0" smtClean="0"/>
              <a:t>-- We have done some full text studies and came up with only slightly better</a:t>
            </a:r>
          </a:p>
          <a:p>
            <a:r>
              <a:rPr lang="en-US" dirty="0" smtClean="0"/>
              <a:t>    results than using just the Title and Abstract.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75309-F651-4AA2-8191-E5B1422EFDA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229C9-4876-417A-B91E-70D04479F345}" type="slidenum">
              <a:rPr lang="en-US" smtClean="0">
                <a:latin typeface="Arial" pitchFamily="34" charset="0"/>
              </a:rPr>
              <a:pPr/>
              <a:t>88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33CD10C7-E5B0-41B3-9685-676CD0E201DC}" type="slidenum">
              <a:rPr lang="en-US" sz="1200">
                <a:latin typeface="Arial" pitchFamily="34" charset="0"/>
              </a:rPr>
              <a:pPr algn="r" eaLnBrk="1" hangingPunct="1"/>
              <a:t>88</a:t>
            </a:fld>
            <a:endParaRPr lang="en-US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75309-F651-4AA2-8191-E5B1422EFDAF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75309-F651-4AA2-8191-E5B1422EFDA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99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B9105-D2C6-47E2-B72C-0DAF602CB4EB}" type="slidenum">
              <a:rPr lang="en-US"/>
              <a:pPr/>
              <a:t>104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B9105-D2C6-47E2-B72C-0DAF602CB4EB}" type="slidenum">
              <a:rPr lang="en-US"/>
              <a:pPr/>
              <a:t>105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0B04E-378F-4230-B1F8-2E514E284D1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1D960-4551-4880-9D9E-23FB7B4A574E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E8787-3AE1-44F9-B849-9AF7CFA54C3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sz="1000" dirty="0" smtClean="0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2779-E44A-4750-9529-E50C0EED142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r>
              <a:rPr lang="en-US" dirty="0" smtClean="0"/>
              <a:t>blue actually occur in the Metathesaurus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D14"/>
            </a:gs>
            <a:gs pos="100000">
              <a:srgbClr val="0A008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6008" name="Line 8"/>
          <p:cNvSpPr>
            <a:spLocks noChangeShapeType="1"/>
          </p:cNvSpPr>
          <p:nvPr userDrawn="1"/>
        </p:nvSpPr>
        <p:spPr bwMode="auto">
          <a:xfrm>
            <a:off x="-9525" y="61722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029" name="Picture 9" descr="nlm1phot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810250"/>
            <a:ext cx="1905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10" name="Text Box 10"/>
          <p:cNvSpPr txBox="1">
            <a:spLocks noChangeArrowheads="1"/>
          </p:cNvSpPr>
          <p:nvPr userDrawn="1"/>
        </p:nvSpPr>
        <p:spPr bwMode="auto">
          <a:xfrm>
            <a:off x="2120900" y="6327775"/>
            <a:ext cx="5737225" cy="427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Felix Titling" pitchFamily="82" charset="0"/>
              </a:rPr>
              <a:t>U. S. National Library of Medicine</a:t>
            </a:r>
            <a:endParaRPr lang="en-US" sz="22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31" name="Picture 12" descr="T_hhs_logo_2-inv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5575" y="6243638"/>
            <a:ext cx="457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T_nih_logo_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53425" y="6275388"/>
            <a:ext cx="64928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skr.nlm.nih.gov/papers/" TargetMode="External"/><Relationship Id="rId7" Type="http://schemas.openxmlformats.org/officeDocument/2006/relationships/hyperlink" Target="http://www.nlm.nih.gov/research/umls/license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i.nlm.nih.gov/" TargetMode="External"/><Relationship Id="rId5" Type="http://schemas.openxmlformats.org/officeDocument/2006/relationships/hyperlink" Target="http://metamap.nlm.nih.gov/" TargetMode="External"/><Relationship Id="rId4" Type="http://schemas.openxmlformats.org/officeDocument/2006/relationships/hyperlink" Target="http://skr.nlm.nih.gov/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kr.nlm.nih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skr.nlm.nih.gov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tamap.nlm.nih.gov/" TargetMode="External"/><Relationship Id="rId4" Type="http://schemas.openxmlformats.org/officeDocument/2006/relationships/hyperlink" Target="http://mmtx.nlm.nih.gov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metamap.nlm.nih.gov/#MetaMapJavaApi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tamap.nlm.nih.gov/#MetaMapUIMA" TargetMode="External"/><Relationship Id="rId4" Type="http://schemas.openxmlformats.org/officeDocument/2006/relationships/hyperlink" Target="http://skr.nlm.nih.gov/SKR_API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781800" cy="1066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T29: UMLS Concept Identification Using the MetaMap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276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i="1" dirty="0" smtClean="0">
                <a:solidFill>
                  <a:schemeClr val="bg2"/>
                </a:solidFill>
              </a:rPr>
              <a:t>AMIA Fall Symposium</a:t>
            </a:r>
            <a:br>
              <a:rPr lang="en-US" i="1" dirty="0" smtClean="0">
                <a:solidFill>
                  <a:schemeClr val="bg2"/>
                </a:solidFill>
              </a:rPr>
            </a:br>
            <a:r>
              <a:rPr lang="en-US" i="1" dirty="0" smtClean="0">
                <a:solidFill>
                  <a:schemeClr val="bg2"/>
                </a:solidFill>
              </a:rPr>
              <a:t>Tutorial 29, Methods Series</a:t>
            </a:r>
            <a:br>
              <a:rPr lang="en-US" i="1" dirty="0" smtClean="0">
                <a:solidFill>
                  <a:schemeClr val="bg2"/>
                </a:solidFill>
              </a:rPr>
            </a:br>
            <a:r>
              <a:rPr lang="en-US" i="1" dirty="0" smtClean="0">
                <a:solidFill>
                  <a:schemeClr val="bg2"/>
                </a:solidFill>
              </a:rPr>
              <a:t>Sunday, November 14, 2010</a:t>
            </a:r>
            <a:br>
              <a:rPr lang="en-US" i="1" dirty="0" smtClean="0">
                <a:solidFill>
                  <a:schemeClr val="bg2"/>
                </a:solidFill>
              </a:rPr>
            </a:br>
            <a:r>
              <a:rPr lang="en-US" i="1" dirty="0" smtClean="0">
                <a:solidFill>
                  <a:schemeClr val="bg2"/>
                </a:solidFill>
              </a:rPr>
              <a:t>8:30am – 12:00pm</a:t>
            </a:r>
          </a:p>
          <a:p>
            <a:pPr algn="ctr"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dirty="0" smtClean="0"/>
              <a:t>Alan R. Aronson, Dina Demner-Fushman,</a:t>
            </a:r>
            <a:br>
              <a:rPr lang="en-US" dirty="0" smtClean="0"/>
            </a:br>
            <a:r>
              <a:rPr lang="en-US" dirty="0" smtClean="0"/>
              <a:t>François-Michel Lang, James G. Mork</a:t>
            </a:r>
          </a:p>
        </p:txBody>
      </p:sp>
    </p:spTree>
  </p:cSld>
  <p:clrMapOvr>
    <a:masterClrMapping/>
  </p:clrMapOvr>
  <p:transition advTm="1339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MetaMap Examples (</a:t>
            </a:r>
            <a:r>
              <a:rPr lang="en-US" sz="3200" dirty="0" smtClean="0"/>
              <a:t>1/7</a:t>
            </a:r>
            <a:r>
              <a:rPr lang="en-US" dirty="0" smtClean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i="1" dirty="0" smtClean="0"/>
              <a:t>inferior vena caval stent filter</a:t>
            </a:r>
            <a:r>
              <a:rPr lang="en-US" dirty="0" smtClean="0"/>
              <a:t>” maps to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‘Inferior </a:t>
            </a:r>
            <a:r>
              <a:rPr lang="en-US" dirty="0" smtClean="0"/>
              <a:t>Vena Cava Filter</a:t>
            </a:r>
            <a:r>
              <a:rPr lang="en-US" dirty="0" smtClean="0"/>
              <a:t>’ (‘Vena Cava Filters’) </a:t>
            </a:r>
            <a:r>
              <a:rPr lang="en-US" dirty="0" smtClean="0"/>
              <a:t>and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‘Stent’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i="1" dirty="0" smtClean="0"/>
              <a:t>medicine</a:t>
            </a:r>
            <a:r>
              <a:rPr lang="en-US" dirty="0" smtClean="0"/>
              <a:t>” with </a:t>
            </a:r>
            <a:r>
              <a:rPr lang="en-US" sz="2000" dirty="0" smtClean="0">
                <a:latin typeface="Courier New" pitchFamily="49" charset="0"/>
              </a:rPr>
              <a:t>--allow_overmatches</a:t>
            </a:r>
            <a:r>
              <a:rPr lang="en-US" sz="2000" dirty="0" smtClean="0"/>
              <a:t> </a:t>
            </a:r>
            <a:r>
              <a:rPr lang="en-US" dirty="0" smtClean="0"/>
              <a:t>maps to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‘Alternative Medicine’ 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‘Medical Records’ 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‘Nuclear medicine procedure, NOS’ or ...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i="1" dirty="0" smtClean="0"/>
              <a:t>pain on the left side of the chest</a:t>
            </a:r>
            <a:r>
              <a:rPr lang="en-US" dirty="0" smtClean="0"/>
              <a:t>” with 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--quick_composite_phrases</a:t>
            </a:r>
            <a:r>
              <a:rPr lang="en-US" dirty="0" smtClean="0"/>
              <a:t> maps to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‘Left sided chest pain’ (under development)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 smtClean="0"/>
              <a:t>Ongoing MetaMap Development (1/2)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Technical algorithm enhancements resulting in at least 3x speedup in MetaMap execution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MetaMap is now up to 10 times faster than MMTx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Environment development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Migration from Sun/Solaris to Linux environment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Update to current Berkeley DB to coordinate with migration from Quintus to SICStus Prolog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Release of MetaMap for OS X and soon for Windows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MetaMap 3D (colorized MetaMap output)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Detection of user-defined acronyms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 smtClean="0"/>
              <a:t>Ongoing MetaMap Development (2/2)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1"/>
            <a:r>
              <a:rPr lang="en-US" sz="2800" dirty="0" smtClean="0"/>
              <a:t>Higher-order tokenization</a:t>
            </a:r>
          </a:p>
          <a:p>
            <a:pPr lvl="2"/>
            <a:r>
              <a:rPr lang="en-US" sz="2400" dirty="0" smtClean="0"/>
              <a:t>Detection of author-defined acronyms/abbreviations</a:t>
            </a:r>
          </a:p>
          <a:p>
            <a:pPr lvl="2"/>
            <a:r>
              <a:rPr lang="en-US" sz="2400" dirty="0" smtClean="0"/>
              <a:t>To be augmented with recognition of chemical names, bibliographic references, numeric quantities, etc.</a:t>
            </a:r>
          </a:p>
          <a:p>
            <a:pPr lvl="1"/>
            <a:r>
              <a:rPr lang="en-US" sz="2800" dirty="0" smtClean="0"/>
              <a:t>Negation detection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--negex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Word sense disambiguation (WSD,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-y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Currently based on Journal Descriptor Indexing (JDI)</a:t>
            </a:r>
          </a:p>
          <a:p>
            <a:pPr lvl="2"/>
            <a:r>
              <a:rPr lang="en-US" sz="2400" dirty="0" smtClean="0"/>
              <a:t>To be augmented and combined with other, Machine Learning approaches (Antonio Jimeno-Yepes)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 smtClean="0"/>
              <a:t>Future MetaMap Development (1/2)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Release MetaMap for Windows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Further develop API services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Enhance MetaMap’s accuracy with additional WSD algorithms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Augment tokenization with recognition of chemical names, bibliographic references, numeric quantities, etc.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Complete composite phrase processing (e.g., </a:t>
            </a:r>
            <a:r>
              <a:rPr lang="en-US" i="1" dirty="0" smtClean="0"/>
              <a:t>pain on the left side of the chest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 smtClean="0"/>
              <a:t>Future MetaMap Development (2/2)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Enhance of processing short words, including acronyms/abbreviations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Handle space/hyphen/null alternation (e.g., </a:t>
            </a:r>
            <a:r>
              <a:rPr lang="en-US" i="1" dirty="0" smtClean="0"/>
              <a:t>breast feed/breast-feed/breastfeed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Tune MetaMap’s evaluation metric to improve accuracy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Technical enhancements in graceful back-off for long phrases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</a:rPr>
              <a:t>Incorporate user-suggested improvements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685800"/>
          </a:xfrm>
        </p:spPr>
        <p:txBody>
          <a:bodyPr/>
          <a:lstStyle/>
          <a:p>
            <a:r>
              <a:rPr lang="en-US" dirty="0" smtClean="0"/>
              <a:t>Web Pointers*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4876800"/>
          </a:xfrm>
        </p:spPr>
        <p:txBody>
          <a:bodyPr/>
          <a:lstStyle/>
          <a:p>
            <a:r>
              <a:rPr lang="en-US" sz="2400" dirty="0" smtClean="0"/>
              <a:t>2010 AMIA MetaMap Tutorial (T29: UMLS Concept Identification using the MetaMap System) slides available at: </a:t>
            </a:r>
            <a:r>
              <a:rPr lang="en-US" sz="2400" dirty="0" smtClean="0">
                <a:hlinkClick r:id="rId3"/>
              </a:rPr>
              <a:t>http://skr.nlm.nih.gov/papers/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Semantic Knowledge Representation Project: </a:t>
            </a:r>
            <a:r>
              <a:rPr lang="en-US" sz="2400" dirty="0" smtClean="0">
                <a:hlinkClick r:id="rId4"/>
              </a:rPr>
              <a:t>http://skr.nlm.nih.gov/</a:t>
            </a:r>
            <a:r>
              <a:rPr lang="en-US" sz="2400" dirty="0" smtClean="0"/>
              <a:t> (interactive/batch MetaMap, MTI, SemRep, …)</a:t>
            </a:r>
          </a:p>
          <a:p>
            <a:r>
              <a:rPr lang="en-US" sz="2400" dirty="0" smtClean="0"/>
              <a:t>MetaMap Portal: </a:t>
            </a:r>
            <a:r>
              <a:rPr lang="en-US" sz="2400" dirty="0" smtClean="0">
                <a:hlinkClick r:id="rId5"/>
              </a:rPr>
              <a:t>http://metamap.nlm.nih.gov/</a:t>
            </a:r>
            <a:r>
              <a:rPr lang="en-US" sz="2400" dirty="0" smtClean="0"/>
              <a:t> (downloadable binary version of Prolog/C implementation, API, …)</a:t>
            </a:r>
          </a:p>
          <a:p>
            <a:r>
              <a:rPr lang="en-US" sz="2400" dirty="0" smtClean="0"/>
              <a:t>NLM Indexing Initiative: </a:t>
            </a:r>
            <a:r>
              <a:rPr lang="en-US" sz="2400" dirty="0" smtClean="0">
                <a:hlinkClick r:id="rId6"/>
              </a:rPr>
              <a:t>http://ii.nlm.nih.gov/</a:t>
            </a:r>
            <a:r>
              <a:rPr lang="en-US" sz="2400" dirty="0" smtClean="0"/>
              <a:t> (general II or MTI information)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	* All MetaMap access requires a UMLS license:       	</a:t>
            </a:r>
            <a:r>
              <a:rPr lang="en-US" sz="2400" dirty="0" smtClean="0">
                <a:solidFill>
                  <a:schemeClr val="bg2"/>
                </a:solidFill>
                <a:hlinkClick r:id="rId7"/>
              </a:rPr>
              <a:t>http://www.nlm.nih.gov/research/umls/license.html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47826" y="2197127"/>
            <a:ext cx="762774" cy="850873"/>
            <a:chOff x="5638026" y="2050255"/>
            <a:chExt cx="2286774" cy="409042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5638026" y="2050255"/>
              <a:ext cx="2286774" cy="40189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Start here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5638026" y="2057400"/>
              <a:ext cx="2238659" cy="401897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685800"/>
          </a:xfrm>
        </p:spPr>
        <p:txBody>
          <a:bodyPr/>
          <a:lstStyle/>
          <a:p>
            <a:r>
              <a:rPr lang="en-US" dirty="0" smtClean="0"/>
              <a:t>Tutorial Faculty Pointers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971800"/>
          </a:xfrm>
        </p:spPr>
        <p:txBody>
          <a:bodyPr/>
          <a:lstStyle/>
          <a:p>
            <a:r>
              <a:rPr lang="en-US" dirty="0" smtClean="0"/>
              <a:t>Alan (Lan) R. Aronson: </a:t>
            </a:r>
            <a:r>
              <a:rPr lang="en-US" dirty="0" smtClean="0">
                <a:solidFill>
                  <a:schemeClr val="bg2"/>
                </a:solidFill>
              </a:rPr>
              <a:t>alan@nlm.nih.gov</a:t>
            </a:r>
            <a:endParaRPr lang="en-US" dirty="0" smtClean="0"/>
          </a:p>
          <a:p>
            <a:r>
              <a:rPr lang="en-US" dirty="0" smtClean="0"/>
              <a:t>Dina Demner-Fushman: </a:t>
            </a:r>
            <a:r>
              <a:rPr lang="en-US" dirty="0" smtClean="0">
                <a:solidFill>
                  <a:schemeClr val="bg2"/>
                </a:solidFill>
              </a:rPr>
              <a:t>ddemner@mail.nih.gov</a:t>
            </a:r>
          </a:p>
          <a:p>
            <a:r>
              <a:rPr lang="en-US" dirty="0" smtClean="0"/>
              <a:t>François-Michel Lang: </a:t>
            </a:r>
            <a:r>
              <a:rPr lang="en-US" dirty="0" smtClean="0">
                <a:solidFill>
                  <a:schemeClr val="bg2"/>
                </a:solidFill>
              </a:rPr>
              <a:t>flang@mail.nih.gov</a:t>
            </a:r>
          </a:p>
          <a:p>
            <a:r>
              <a:rPr lang="en-US" dirty="0" smtClean="0"/>
              <a:t>James G. Mork: </a:t>
            </a:r>
            <a:r>
              <a:rPr lang="en-US" dirty="0" smtClean="0">
                <a:solidFill>
                  <a:schemeClr val="bg2"/>
                </a:solidFill>
              </a:rPr>
              <a:t>mork@nlm.nih.gov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62200"/>
            <a:ext cx="5562600" cy="685800"/>
          </a:xfrm>
        </p:spPr>
        <p:txBody>
          <a:bodyPr/>
          <a:lstStyle/>
          <a:p>
            <a:r>
              <a:rPr lang="en-US" sz="4000" dirty="0" smtClean="0"/>
              <a:t>Comments or Questions?</a:t>
            </a:r>
            <a:endParaRPr lang="en-US" sz="40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Normal processing (</a:t>
            </a:r>
            <a:r>
              <a:rPr lang="en-US" sz="3200" dirty="0" smtClean="0"/>
              <a:t>2/7</a:t>
            </a:r>
            <a:r>
              <a:rPr lang="en-US" dirty="0" smtClean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95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“lung cancer.”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1000 Lung Cancer (Malignant neoplasm of lung) [Neoplastic Process]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1000 Lung Cancer (Carcinoma of lung) [Neoplastic Process]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(Malignant Neoplasms) [Neoplastic Process]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Lung [Body Part, Organ, or Organ Component]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(Cancer Genus) [Invertebrate]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Lung (Entire lung) [Body Part, Organ, or Organ Component]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(Specialty Type - cancer) [Biomedical Occupation or Discipline]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768 Pneumonia [Disease or Syndrome]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1000 Lung Cancer (Carcinoma of lung) [Neoplastic Process]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1000 Lung Cancer (Malignant neoplasm of lung) [Neoplastic Process]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Variants (</a:t>
            </a:r>
            <a:r>
              <a:rPr lang="en-US" sz="2800" dirty="0" smtClean="0">
                <a:latin typeface="Courier New" pitchFamily="49" charset="0"/>
              </a:rPr>
              <a:t>-v</a:t>
            </a:r>
            <a:r>
              <a:rPr lang="en-US" dirty="0" smtClean="0"/>
              <a:t>)  (</a:t>
            </a:r>
            <a:r>
              <a:rPr lang="en-US" sz="3200" dirty="0" smtClean="0"/>
              <a:t>3/7</a:t>
            </a:r>
            <a:r>
              <a:rPr lang="en-US" dirty="0" smtClean="0"/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“lung cancer.”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lung cancer [noun] variants (n=1):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lung cancer{[noun], 0=[]}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lung [noun] variants (n=9):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lung{[noun], 0=[]}  lungs{[noun], 1="i"}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pneumonia{[noun], 5="ds"}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pneumoniae{[noun], 5="ds"}  pneumonias{[noun], 5="ds"}  pneumonic{[adj], 2="s"}  pulmonal{[adj], 4="ss"}  pulmonary{[adj], 2="s"}  pulmonic{[adj], 2="s"}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cancer [noun] variants (n=4):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cancer{[noun], 0=[]}  cancerous{[adj], 3="d"}  cancers{[noun], 1="i"}  carcinomatous{[adj], 2="s"}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Compound mappings (</a:t>
            </a:r>
            <a:r>
              <a:rPr lang="en-US" sz="3200" dirty="0" smtClean="0"/>
              <a:t>4/7</a:t>
            </a:r>
            <a:r>
              <a:rPr lang="en-US" dirty="0" smtClean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“obstructive sleep apnea.”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Obstructive sleep apnoea (Sleep Apnea, Obstructive) [Disease or Syndrome]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(901):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827 Obstructive (Obstructed) [Functional Concept]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901 Apnea, Sleep (Sleep Apnea Syndromes) [Disease or Syndrome]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(851):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827 Obstructive (Obstructed) [Functional Concept]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827 Sleep [Organism Function]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827 APNOEA (Apnea) [Pathologic Function]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735137"/>
            <a:ext cx="3957638" cy="855663"/>
            <a:chOff x="3107" y="1269"/>
            <a:chExt cx="2493" cy="539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107" y="1269"/>
              <a:ext cx="2493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with </a:t>
              </a:r>
              <a:r>
                <a:rPr lang="en-US" b="1" dirty="0">
                  <a:solidFill>
                    <a:srgbClr val="FF0000"/>
                  </a:solidFill>
                </a:rPr>
                <a:t/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sz="1800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--compute_all_mappings</a:t>
              </a:r>
              <a:endPara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3261" y="1291"/>
              <a:ext cx="2231" cy="51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Show sources (</a:t>
            </a:r>
            <a:r>
              <a:rPr lang="en-US" sz="2800" dirty="0" smtClean="0">
                <a:latin typeface="Courier New" pitchFamily="49" charset="0"/>
              </a:rPr>
              <a:t>-G</a:t>
            </a:r>
            <a:r>
              <a:rPr lang="en-US" dirty="0" smtClean="0"/>
              <a:t>)  (</a:t>
            </a:r>
            <a:r>
              <a:rPr lang="en-US" sz="3200" dirty="0" smtClean="0"/>
              <a:t>5/7</a:t>
            </a:r>
            <a:r>
              <a:rPr lang="en-US" dirty="0" smtClean="0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625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“scorpion sting.“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(4):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Scorpion sting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{MDR,DXP}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[Injury or Poisoning]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Sting (Sting Injury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{MTH,MSH,MDR,RCD,SNM,SNOMEDCT,SNMI,WHO}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    		[Injury or Poisoning]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Scorpion (Scorpions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{LCH,MSH,MTH,SNM,SNOMEDCT,SNMI,CSP,</a:t>
            </a:r>
            <a:b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	RCD,NCBI}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[Invertebrate]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SCORPION (Scorpion antigen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{MTH,LNC}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[Immunologic Factor]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Scorpion sting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{MDR,DXP}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[Injury or Poisoning]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Restrict to sources (</a:t>
            </a:r>
            <a:r>
              <a:rPr lang="en-US" sz="2800" dirty="0" smtClean="0">
                <a:latin typeface="Courier New" pitchFamily="49" charset="0"/>
              </a:rPr>
              <a:t>-GR LCH</a:t>
            </a:r>
            <a:r>
              <a:rPr lang="en-US" sz="3200" dirty="0" smtClean="0"/>
              <a:t>)  (6/7)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“scorpion sting.”</a:t>
            </a:r>
          </a:p>
          <a:p>
            <a:pPr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(1):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Scorpion (Scorpions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{LCH}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[Invertebrate]</a:t>
            </a:r>
          </a:p>
          <a:p>
            <a:pPr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(694):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Scorpion (Scorpions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{LCH}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[Invertebrate]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Restrict to STs (</a:t>
            </a:r>
            <a:r>
              <a:rPr lang="en-US" sz="2800" dirty="0" smtClean="0">
                <a:latin typeface="Courier New" pitchFamily="49" charset="0"/>
              </a:rPr>
              <a:t>-J neop</a:t>
            </a:r>
            <a:r>
              <a:rPr lang="en-US" dirty="0" smtClean="0"/>
              <a:t>)  (</a:t>
            </a:r>
            <a:r>
              <a:rPr lang="en-US" sz="3200" dirty="0" smtClean="0"/>
              <a:t>7/7</a:t>
            </a:r>
            <a:r>
              <a:rPr lang="en-US" dirty="0" smtClean="0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“lung cancer.”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(3):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Lung Cancer (Malignant neoplasm of lung)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[Neoplastic Process]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Lung Cancer (Carcinoma of lung)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[Neoplastic Process]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(Malignant Neoplasms)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[Neoplastic Process]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Lung Cancer (Carcinoma of lung)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[Neoplastic Process]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Lung Cancer (Malignant neoplasm of lung)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[Neoplastic Process]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MetaMap Demo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hlinkClick r:id="rId2"/>
              </a:rPr>
              <a:t>http://skr.nlm.nih.gov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advTm="11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The Algorithm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Parsing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Using SPECIALIST minimal commitment parser, SPECIALIST lexicon, MedPost part of speech tagger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Variant generation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Using SPECIALIST lexicon, Lexical Variant Generation (LVG)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Candidate retrieval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From the Metathesaurus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Candidate evaluation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Mapping construction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/>
              <a:t>Background: why concept identification? (Lan)</a:t>
            </a:r>
          </a:p>
          <a:p>
            <a:r>
              <a:rPr lang="en-US" sz="2400" dirty="0" smtClean="0"/>
              <a:t>Introduction to MetaMap (Lan)</a:t>
            </a:r>
          </a:p>
          <a:p>
            <a:r>
              <a:rPr lang="en-US" sz="2400" dirty="0" smtClean="0"/>
              <a:t>The MetaMap algorithm (Lan)</a:t>
            </a:r>
          </a:p>
          <a:p>
            <a:r>
              <a:rPr lang="en-US" sz="2400" dirty="0" smtClean="0"/>
              <a:t>Input/output formats (François, Jim)</a:t>
            </a:r>
          </a:p>
          <a:p>
            <a:r>
              <a:rPr lang="en-US" sz="2400" dirty="0" smtClean="0"/>
              <a:t>MetaMap options in depth (Lan)</a:t>
            </a:r>
          </a:p>
          <a:p>
            <a:r>
              <a:rPr lang="en-US" sz="2400" dirty="0" smtClean="0"/>
              <a:t>MetaMap processing modes (Lan)</a:t>
            </a:r>
          </a:p>
          <a:p>
            <a:r>
              <a:rPr lang="en-US" sz="2400" dirty="0" smtClean="0"/>
              <a:t>Usage warnings (Lan)</a:t>
            </a:r>
          </a:p>
          <a:p>
            <a:r>
              <a:rPr lang="en-US" sz="2400" dirty="0" smtClean="0"/>
              <a:t>Access methods (Jim)</a:t>
            </a:r>
          </a:p>
          <a:p>
            <a:r>
              <a:rPr lang="en-US" sz="2400" dirty="0" smtClean="0"/>
              <a:t>Research projects using MetaMap (Jim, Dina)</a:t>
            </a:r>
          </a:p>
          <a:p>
            <a:r>
              <a:rPr lang="en-US" sz="2400" dirty="0" smtClean="0"/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Parsing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4038600"/>
          </a:xfrm>
        </p:spPr>
        <p:txBody>
          <a:bodyPr/>
          <a:lstStyle/>
          <a:p>
            <a:r>
              <a:rPr lang="en-US" sz="2400" dirty="0" smtClean="0"/>
              <a:t>Text</a:t>
            </a:r>
          </a:p>
          <a:p>
            <a:pPr lvl="1"/>
            <a:r>
              <a:rPr lang="en-US" b="1" i="1" dirty="0" smtClean="0">
                <a:ea typeface="MS Mincho" pitchFamily="49" charset="-128"/>
              </a:rPr>
              <a:t>Ocular complications of myasthenia gravis.</a:t>
            </a:r>
            <a:endParaRPr lang="en-US" b="1" i="1" dirty="0" smtClean="0"/>
          </a:p>
          <a:p>
            <a:r>
              <a:rPr lang="en-US" sz="2400" dirty="0" smtClean="0"/>
              <a:t>Tagging</a:t>
            </a:r>
            <a:endParaRPr lang="en-US" dirty="0" smtClean="0"/>
          </a:p>
          <a:p>
            <a:pPr lvl="1"/>
            <a:r>
              <a:rPr lang="en-US" b="1" i="1" dirty="0" smtClean="0">
                <a:ea typeface="MS Mincho" pitchFamily="49" charset="-128"/>
              </a:rPr>
              <a:t>Ocular   complications of       myasthenia gravis    .</a:t>
            </a:r>
            <a:endParaRPr lang="en-US" b="1" i="1" dirty="0" smtClean="0"/>
          </a:p>
          <a:p>
            <a:pPr lvl="1">
              <a:buFontTx/>
              <a:buNone/>
            </a:pPr>
            <a:r>
              <a:rPr lang="en-US" sz="2000" b="1" i="1" dirty="0" smtClean="0">
                <a:latin typeface="Courier New" pitchFamily="49" charset="0"/>
              </a:rPr>
              <a:t>  adj/2  noun        prep noun      noun/2 pd</a:t>
            </a:r>
            <a:endParaRPr lang="en-US" sz="2000" dirty="0" smtClean="0"/>
          </a:p>
          <a:p>
            <a:r>
              <a:rPr lang="en-US" sz="2400" dirty="0" smtClean="0"/>
              <a:t>Simplified phrases</a:t>
            </a:r>
          </a:p>
          <a:p>
            <a:pPr lvl="1"/>
            <a:r>
              <a:rPr lang="en-US" dirty="0" smtClean="0"/>
              <a:t>[mod(</a:t>
            </a:r>
            <a:r>
              <a:rPr lang="en-US" b="1" i="1" dirty="0" smtClean="0"/>
              <a:t>ocular</a:t>
            </a:r>
            <a:r>
              <a:rPr lang="en-US" dirty="0" smtClean="0"/>
              <a:t>), head(</a:t>
            </a:r>
            <a:r>
              <a:rPr lang="en-US" b="1" i="1" dirty="0" smtClean="0"/>
              <a:t>complications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/>
              <a:t>[prep(</a:t>
            </a:r>
            <a:r>
              <a:rPr lang="en-US" b="1" i="1" dirty="0" smtClean="0"/>
              <a:t>of</a:t>
            </a:r>
            <a:r>
              <a:rPr lang="en-US" dirty="0" smtClean="0"/>
              <a:t>), head(</a:t>
            </a:r>
            <a:r>
              <a:rPr lang="en-US" b="1" i="1" dirty="0" smtClean="0"/>
              <a:t>myasthenia gravis</a:t>
            </a:r>
            <a:r>
              <a:rPr lang="en-US" dirty="0" smtClean="0"/>
              <a:t>), punc(.)]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14363"/>
          </a:xfrm>
        </p:spPr>
        <p:txBody>
          <a:bodyPr/>
          <a:lstStyle/>
          <a:p>
            <a:r>
              <a:rPr lang="en-US" dirty="0" smtClean="0"/>
              <a:t>Variant Generation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685800"/>
            <a:ext cx="7543800" cy="5334000"/>
          </a:xfrm>
        </p:spPr>
        <p:txBody>
          <a:bodyPr/>
          <a:lstStyle/>
          <a:p>
            <a:r>
              <a:rPr lang="en-US" sz="2400" dirty="0" smtClean="0">
                <a:ea typeface="MS Mincho" pitchFamily="49" charset="-128"/>
              </a:rPr>
              <a:t>Variants of adjective </a:t>
            </a:r>
            <a:r>
              <a:rPr lang="en-US" sz="2400" b="1" i="1" dirty="0" smtClean="0">
                <a:ea typeface="MS Mincho" pitchFamily="49" charset="-128"/>
              </a:rPr>
              <a:t>ocular </a:t>
            </a:r>
            <a:r>
              <a:rPr lang="en-US" sz="2400" dirty="0" smtClean="0">
                <a:ea typeface="MS Mincho" pitchFamily="49" charset="-128"/>
              </a:rPr>
              <a:t>(13, </a:t>
            </a:r>
            <a:r>
              <a:rPr lang="en-US" sz="2400" dirty="0" smtClean="0">
                <a:solidFill>
                  <a:schemeClr val="bg2"/>
                </a:solidFill>
                <a:ea typeface="MS Mincho" pitchFamily="49" charset="-128"/>
              </a:rPr>
              <a:t>9 occur in UMLS</a:t>
            </a:r>
            <a:r>
              <a:rPr lang="en-US" sz="2400" dirty="0" smtClean="0">
                <a:ea typeface="MS Mincho" pitchFamily="49" charset="-128"/>
              </a:rPr>
              <a:t>):</a:t>
            </a:r>
            <a:endParaRPr lang="en-US" sz="2400" b="1" i="1" dirty="0" smtClean="0">
              <a:ea typeface="MS Mincho" pitchFamily="49" charset="-128"/>
            </a:endParaRPr>
          </a:p>
          <a:p>
            <a:pPr lvl="1"/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ocular</a:t>
            </a:r>
            <a:r>
              <a:rPr lang="en-US" sz="2000" b="1" i="1" dirty="0" smtClean="0">
                <a:ea typeface="MS Mincho" pitchFamily="49" charset="-128"/>
              </a:rPr>
              <a:t>{[adj], 0=[]}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</a:t>
            </a:r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eye</a:t>
            </a:r>
            <a:r>
              <a:rPr lang="en-US" sz="2000" b="1" i="1" dirty="0" smtClean="0">
                <a:ea typeface="MS Mincho" pitchFamily="49" charset="-128"/>
              </a:rPr>
              <a:t>{[noun], 2="s"}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</a:t>
            </a:r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eyes</a:t>
            </a:r>
            <a:r>
              <a:rPr lang="en-US" sz="2000" b="1" i="1" dirty="0" smtClean="0">
                <a:ea typeface="MS Mincho" pitchFamily="49" charset="-128"/>
              </a:rPr>
              <a:t>{[noun], 3="si"}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</a:t>
            </a:r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optic</a:t>
            </a:r>
            <a:r>
              <a:rPr lang="en-US" sz="2000" b="1" i="1" dirty="0" smtClean="0">
                <a:ea typeface="MS Mincho" pitchFamily="49" charset="-128"/>
              </a:rPr>
              <a:t>{[adj], 4="ss"}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</a:t>
            </a:r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ophthalmic</a:t>
            </a:r>
            <a:r>
              <a:rPr lang="en-US" sz="2000" b="1" i="1" dirty="0" smtClean="0">
                <a:ea typeface="MS Mincho" pitchFamily="49" charset="-128"/>
              </a:rPr>
              <a:t>{[adj], 4="ss"}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   </a:t>
            </a:r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ophthalmia</a:t>
            </a:r>
            <a:r>
              <a:rPr lang="en-US" sz="2000" b="1" i="1" dirty="0" smtClean="0">
                <a:ea typeface="MS Mincho" pitchFamily="49" charset="-128"/>
              </a:rPr>
              <a:t>{[noun], 7="ssd"}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       </a:t>
            </a:r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ophthalmias</a:t>
            </a:r>
            <a:r>
              <a:rPr lang="en-US" sz="2000" b="1" i="1" dirty="0" smtClean="0">
                <a:ea typeface="MS Mincho" pitchFamily="49" charset="-128"/>
              </a:rPr>
              <a:t>{[noun], 8="ssdi"}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   ophthalmiac{[noun], 7="ssd"}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      ophthalmiacs{[noun], 8="ssdi"}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</a:t>
            </a:r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oculus</a:t>
            </a:r>
            <a:r>
              <a:rPr lang="en-US" sz="2000" b="1" i="1" dirty="0" smtClean="0">
                <a:ea typeface="MS Mincho" pitchFamily="49" charset="-128"/>
              </a:rPr>
              <a:t>{[noun], 3="d"}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</a:t>
            </a:r>
            <a:r>
              <a:rPr lang="en-US" sz="2000" b="1" i="1" dirty="0" smtClean="0">
                <a:solidFill>
                  <a:schemeClr val="accent1"/>
                </a:solidFill>
                <a:ea typeface="MS Mincho" pitchFamily="49" charset="-128"/>
              </a:rPr>
              <a:t>oculi</a:t>
            </a:r>
            <a:r>
              <a:rPr lang="en-US" sz="2000" b="1" i="1" dirty="0" smtClean="0">
                <a:ea typeface="MS Mincho" pitchFamily="49" charset="-128"/>
              </a:rPr>
              <a:t>{[noun], 4="di"} 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ocularity{[noun], 3="d"} </a:t>
            </a:r>
          </a:p>
          <a:p>
            <a:pPr lvl="1"/>
            <a:r>
              <a:rPr lang="en-US" sz="2000" b="1" i="1" dirty="0" smtClean="0">
                <a:ea typeface="MS Mincho" pitchFamily="49" charset="-128"/>
              </a:rPr>
              <a:t>      ocularities{[noun], 4="di"}</a:t>
            </a:r>
          </a:p>
          <a:p>
            <a:pPr lvl="1"/>
            <a:endParaRPr lang="en-US" sz="2000" b="1" i="1" dirty="0" smtClean="0">
              <a:ea typeface="MS Mincho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Evaluation Function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3133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Weighted average of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centrality</a:t>
            </a:r>
            <a:r>
              <a:rPr lang="en-US" sz="2800" dirty="0" smtClean="0"/>
              <a:t> (is the head involved?)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variation</a:t>
            </a:r>
            <a:r>
              <a:rPr lang="en-US" sz="2800" dirty="0" smtClean="0"/>
              <a:t> (average of all individual word variations)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coverage</a:t>
            </a:r>
            <a:r>
              <a:rPr lang="en-US" sz="2800" dirty="0" smtClean="0"/>
              <a:t> (how much of the text is matched?)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cohesiveness</a:t>
            </a:r>
            <a:r>
              <a:rPr lang="en-US" sz="2800" dirty="0" smtClean="0"/>
              <a:t> (in how many pieces?)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Evaluation Results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876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Phrase: </a:t>
            </a:r>
            <a:r>
              <a:rPr lang="en-US" sz="1800" b="1" i="1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Ocular complications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Meta Candidates (8):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861 Complications (Complication) [patf]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861 complications (Complication Aspects) [patf]</a:t>
            </a:r>
            <a:endParaRPr lang="en-US" sz="1800" dirty="0" smtClean="0">
              <a:latin typeface="Courier New" pitchFamily="49" charset="0"/>
              <a:ea typeface="MS Mincho" pitchFamily="49" charset="-128"/>
              <a:cs typeface="Courier New" pitchFamily="49" charset="0"/>
            </a:endParaRP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777 Complicated [ftcn]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694 Ocular (Eye) [bpoc]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638 Eye (Entire Eye) [bpoc]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611 Optic (Optics) [ocdi]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611 Ophthalmic [spco]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588 Ophthalmia (Endophthalmitis) [dsyn]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Mapping Construction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3810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Phrase: </a:t>
            </a:r>
            <a:r>
              <a:rPr lang="en-US" sz="1800" b="1" i="1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Ocular complications</a:t>
            </a:r>
            <a:endParaRPr lang="en-US" sz="1800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Meta Mapping (888):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Ocular (Eye) [bpoc]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Complications (Complication) [patf]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Meta Mapping (888):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Ocular (Eye) [bpoc]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complications (Complication Aspects) [patf]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Mapping Construction (</a:t>
            </a:r>
            <a:r>
              <a:rPr lang="en-US" b="1" dirty="0" smtClean="0"/>
              <a:t>with</a:t>
            </a:r>
            <a:r>
              <a:rPr lang="en-US" dirty="0" smtClean="0"/>
              <a:t> WSD)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3810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Phrase: </a:t>
            </a:r>
            <a:r>
              <a:rPr lang="en-US" sz="1800" b="1" i="1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Ocular complications</a:t>
            </a:r>
            <a:endParaRPr lang="en-US" sz="1800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Meta Mapping (888):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Ocular (Eye) [bpoc]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Complications (Complication) [patf]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strike="sngStrike" dirty="0" smtClean="0">
                <a:latin typeface="Courier New" pitchFamily="49" charset="0"/>
                <a:cs typeface="Courier New" pitchFamily="49" charset="0"/>
              </a:rPr>
              <a:t> Meta Mapping (888):</a:t>
            </a:r>
          </a:p>
          <a:p>
            <a:pPr lvl="1">
              <a:buNone/>
            </a:pPr>
            <a:r>
              <a:rPr lang="en-US" sz="1800" strike="sngStrike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Ocular (Eye) [bpoc]</a:t>
            </a:r>
          </a:p>
          <a:p>
            <a:pPr lvl="1">
              <a:buNone/>
            </a:pPr>
            <a:r>
              <a:rPr lang="en-US" sz="1800" strike="sngStrike" dirty="0" smtClean="0">
                <a:latin typeface="Courier New" pitchFamily="49" charset="0"/>
                <a:ea typeface="MS Mincho" pitchFamily="49" charset="-128"/>
                <a:cs typeface="Courier New" pitchFamily="49" charset="0"/>
              </a:rPr>
              <a:t> complications (Complication Aspects) [patf]</a:t>
            </a:r>
            <a:endParaRPr lang="en-US" sz="1800" strike="sngStrike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Formats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only input</a:t>
            </a:r>
          </a:p>
          <a:p>
            <a:r>
              <a:rPr lang="en-US" dirty="0" smtClean="0"/>
              <a:t>Unformatted English free text</a:t>
            </a:r>
          </a:p>
          <a:p>
            <a:r>
              <a:rPr lang="en-US" dirty="0" smtClean="0"/>
              <a:t>MEDLINE Citations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Input records delimited by blank line</a:t>
            </a:r>
          </a:p>
          <a:p>
            <a:r>
              <a:rPr lang="en-US" dirty="0" smtClean="0"/>
              <a:t>Single-line delimited input (via job Scheduler)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heart attack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lung cancer</a:t>
            </a:r>
          </a:p>
          <a:p>
            <a:r>
              <a:rPr lang="en-US" dirty="0" smtClean="0"/>
              <a:t>Single-line delimited input with ID (Scheduler)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000001|heart attack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000002|lung cancer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Should Have Syntactic Structure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spcBef>
                <a:spcPts val="2400"/>
              </a:spcBef>
            </a:pPr>
            <a:r>
              <a:rPr lang="en-US" dirty="0" smtClean="0"/>
              <a:t>Lack of structure →</a:t>
            </a:r>
            <a:r>
              <a:rPr lang="en-US" dirty="0" smtClean="0">
                <a:sym typeface="Wingdings" pitchFamily="2" charset="2"/>
              </a:rPr>
              <a:t> long phrases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/>
              <a:t> →</a:t>
            </a:r>
            <a:r>
              <a:rPr lang="en-US" dirty="0" smtClean="0">
                <a:sym typeface="Wingdings" pitchFamily="2" charset="2"/>
              </a:rPr>
              <a:t> combinatorial explosion in mappings</a:t>
            </a:r>
            <a:endParaRPr lang="en-US" dirty="0" smtClean="0"/>
          </a:p>
          <a:p>
            <a:pPr marL="731520" lvl="1" indent="-457200">
              <a:spcBef>
                <a:spcPts val="2400"/>
              </a:spcBef>
            </a:pPr>
            <a:r>
              <a:rPr lang="en-US" sz="1600" spc="-150" dirty="0" smtClean="0">
                <a:latin typeface="Courier New" pitchFamily="49" charset="0"/>
                <a:cs typeface="Courier New" pitchFamily="49" charset="0"/>
              </a:rPr>
              <a:t>protein-4 FN3 fibronectin type III domain GSH lutathione GST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glutathione S-transferase hIL-6 human interleukin-6 HSA human serum albumin IC(50) half-maximal inhibitory concentration Ig immunoglobulin IMAC immobilized metal affinity chromatography K(D) equilibrium constant</a:t>
            </a:r>
          </a:p>
          <a:p>
            <a:pPr marL="731520" lvl="1" indent="-457200">
              <a:spcBef>
                <a:spcPts val="2400"/>
              </a:spcBef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731520" lvl="1" indent="-457200">
              <a:spcBef>
                <a:spcPts val="0"/>
              </a:spcBef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from filamentous bacteriophage f1 PCR polymerase-chain reaction PDB Protein Data Bank PSTI human pancreatic secretory trypsin inhibitor RBP retinol-binding protein SPR surface plasmon resonance TrxA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Format Syntax Limitation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>
              <a:spcBef>
                <a:spcPts val="2400"/>
              </a:spcBef>
            </a:pPr>
            <a:r>
              <a:rPr lang="en-US" sz="2600" dirty="0" smtClean="0"/>
              <a:t>Phrase length is negligible constraint in MEDLINE:</a:t>
            </a:r>
          </a:p>
          <a:p>
            <a:pPr marL="582930" lvl="1">
              <a:spcBef>
                <a:spcPts val="2400"/>
              </a:spcBef>
            </a:pPr>
            <a:r>
              <a:rPr lang="el-GR" sz="2800" dirty="0" smtClean="0"/>
              <a:t>μ</a:t>
            </a:r>
            <a:r>
              <a:rPr lang="en-US" sz="2800" dirty="0" smtClean="0"/>
              <a:t> = 1.31</a:t>
            </a:r>
          </a:p>
          <a:p>
            <a:pPr marL="582930" lvl="1">
              <a:spcBef>
                <a:spcPts val="2400"/>
              </a:spcBef>
            </a:pPr>
            <a:r>
              <a:rPr lang="el-GR" sz="2800" dirty="0" smtClean="0"/>
              <a:t>σ</a:t>
            </a:r>
            <a:r>
              <a:rPr lang="en-US" sz="2800" dirty="0" smtClean="0"/>
              <a:t> = 1.18</a:t>
            </a:r>
          </a:p>
          <a:p>
            <a:pPr marL="182880">
              <a:spcBef>
                <a:spcPts val="2400"/>
              </a:spcBef>
            </a:pPr>
            <a:r>
              <a:rPr lang="en-US" sz="2600" dirty="0" smtClean="0"/>
              <a:t>99.9%  of  MEDLINE phrases ≤ 8 tokens</a:t>
            </a:r>
          </a:p>
          <a:p>
            <a:pPr marL="182880">
              <a:spcBef>
                <a:spcPts val="2400"/>
              </a:spcBef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--phrases_only</a:t>
            </a:r>
            <a:r>
              <a:rPr lang="en-US" sz="2600" dirty="0" smtClean="0"/>
              <a:t> MetaMap option</a:t>
            </a:r>
          </a:p>
          <a:p>
            <a:pPr marL="182880">
              <a:spcBef>
                <a:spcPts val="2400"/>
              </a:spcBef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0960" t="26182" r="23680" b="18327"/>
          <a:stretch>
            <a:fillRect/>
          </a:stretch>
        </p:blipFill>
        <p:spPr bwMode="auto">
          <a:xfrm>
            <a:off x="4343400" y="1050371"/>
            <a:ext cx="4041648" cy="46512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977205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Be careful of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bulleted lists!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257800" y="3581400"/>
            <a:ext cx="3048000" cy="1219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1360" t="35782" r="31360" b="6109"/>
          <a:stretch>
            <a:fillRect/>
          </a:stretch>
        </p:blipFill>
        <p:spPr bwMode="auto">
          <a:xfrm>
            <a:off x="3886200" y="762000"/>
            <a:ext cx="4261104" cy="48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4495800" y="4724400"/>
            <a:ext cx="3505200" cy="81425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Same text…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w/o bullets!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Summary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Human-readable output</a:t>
            </a:r>
          </a:p>
          <a:p>
            <a:r>
              <a:rPr lang="en-US" dirty="0" smtClean="0"/>
              <a:t>MetaMap Machine Output (MMO)</a:t>
            </a:r>
          </a:p>
          <a:p>
            <a:r>
              <a:rPr lang="en-US" dirty="0" smtClean="0"/>
              <a:t>XML output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Colorized MetaMap output (MetaMap 3D)</a:t>
            </a:r>
          </a:p>
          <a:p>
            <a:r>
              <a:rPr lang="en-US" dirty="0" smtClean="0"/>
              <a:t>Fielded (MMI)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Human Readable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Phrase: "heart attack"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(Myocardial Infarction) [Disease or Syndrome]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Heart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Attack, NOS (Onset of illness)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(Attack device) [Medical Device]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(Attack behavior) [Social Behavior]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Heart (Entire heart)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(Observation of attack)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827 Attacked (Assault) [Injury or Poisoning]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(Myocardial Infarction) [Disease or Syndrome]</a:t>
            </a:r>
          </a:p>
          <a:p>
            <a:pPr>
              <a:buNone/>
            </a:pPr>
            <a:endParaRPr lang="en-US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Readable: </a:t>
            </a:r>
            <a:r>
              <a:rPr lang="en-US" dirty="0" smtClean="0">
                <a:solidFill>
                  <a:schemeClr val="bg2"/>
                </a:solidFill>
              </a:rPr>
              <a:t>Metathesaurus String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Phrase: "heart attack"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Heart attack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(Myocardial Infarction) [Disease or Syndrome]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Heart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Attack, NOS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(Onset of illness)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Attack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(Attack device) [Medical Device]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attack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(Attack behavior) [Social Behavior]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Heart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(Entire heart)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Attack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(Observation of attack)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827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Attacked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(Assault) [Injury or Poisoning]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Heart attack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(Myocardial Infarction) [Disease or Syndrome]</a:t>
            </a:r>
          </a:p>
          <a:p>
            <a:pPr>
              <a:buNone/>
            </a:pPr>
            <a:endParaRPr lang="en-US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Readable: </a:t>
            </a:r>
            <a:r>
              <a:rPr lang="en-US" dirty="0" smtClean="0">
                <a:solidFill>
                  <a:schemeClr val="bg2"/>
                </a:solidFill>
              </a:rPr>
              <a:t>Preferred Name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Phrase: "heart attack"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(Myocardial Infarction)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[Disease or Syndrome]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Heart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Attack, NOS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(Onset of illness)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(Attack device)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[Medical Device]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(Attack behavior)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[Social Behavior]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Heart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(Entire heart)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(Observation of attack)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827 Attacked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(Assault)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[Injury or Poisoning]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(Myocardial Infarction)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[Disease or Syndrome]</a:t>
            </a:r>
          </a:p>
          <a:p>
            <a:pPr>
              <a:buNone/>
            </a:pPr>
            <a:endParaRPr lang="en-US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Readable: </a:t>
            </a:r>
            <a:r>
              <a:rPr lang="en-US" dirty="0" smtClean="0">
                <a:solidFill>
                  <a:schemeClr val="bg2"/>
                </a:solidFill>
              </a:rPr>
              <a:t>MetaMap Scores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Phrase: "heart attack"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Heart attack (Myocardial Infarction) [Disease or Syndrome]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861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Heart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861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Attack, NOS (Onset of illness)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861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Attack (Attack device) [Medical Device]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861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attack (Attack behavior) [Social Behavior]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861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Heart (Entire heart)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861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Attack (Observation of attack)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827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Attacked (Assault) [Injury or Poisoning]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Mapping (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Heart attack (Myocardial Infarction) [Disease or Syndrome]</a:t>
            </a:r>
          </a:p>
          <a:p>
            <a:pPr>
              <a:buNone/>
            </a:pPr>
            <a:endParaRPr lang="en-US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Readable: </a:t>
            </a:r>
            <a:r>
              <a:rPr lang="en-US" dirty="0" smtClean="0">
                <a:solidFill>
                  <a:schemeClr val="bg2"/>
                </a:solidFill>
              </a:rPr>
              <a:t>Semantic Types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Phrase: "heart attack"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(Myocardial Infarction)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[Disease or Syndrome]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Heart </a:t>
            </a:r>
            <a:r>
              <a:rPr lang="en-US" sz="1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Attack, NOS (Onset of illness)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(Attack device)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[Medical Device]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(Attack behavior)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[Social Behavior]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Heart (Entire heart)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(Observation of attack)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827 Attacked (Assault)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[Injury or Poisoning]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(Myocardial Infarction)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[Disease or Syndrome]</a:t>
            </a:r>
          </a:p>
          <a:p>
            <a:pPr>
              <a:buNone/>
            </a:pPr>
            <a:endParaRPr lang="en-US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Readable: w/o SemTypes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-s</a:t>
            </a:r>
            <a:r>
              <a:rPr lang="en-US" dirty="0" smtClean="0"/>
              <a:t>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Phrase: "heart attack"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(Myocardial Infarction)</a:t>
            </a:r>
            <a:endParaRPr lang="en-US" sz="15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Heart</a:t>
            </a:r>
            <a:endParaRPr lang="en-US" sz="1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Attack, NOS (Onset of illness)</a:t>
            </a:r>
            <a:endParaRPr lang="en-US" sz="15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(Attack device)</a:t>
            </a:r>
            <a:endParaRPr lang="en-US" sz="15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(Attack behavior)</a:t>
            </a:r>
            <a:endParaRPr lang="en-US" sz="15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Heart (Entire heart)</a:t>
            </a:r>
            <a:endParaRPr lang="en-US" sz="15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(Observation of attack)</a:t>
            </a:r>
            <a:endParaRPr lang="en-US" sz="15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827 Attacked (Assault)</a:t>
            </a:r>
            <a:endParaRPr lang="en-US" sz="15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(Myocardial Infarction)</a:t>
            </a:r>
            <a:endParaRPr lang="en-US" sz="15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 with </a:t>
            </a:r>
            <a:r>
              <a:rPr lang="en-US" dirty="0" smtClean="0">
                <a:solidFill>
                  <a:schemeClr val="bg2"/>
                </a:solidFill>
              </a:rPr>
              <a:t>CUIs</a:t>
            </a:r>
            <a:r>
              <a:rPr lang="en-US" dirty="0" smtClean="0"/>
              <a:t>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-I</a:t>
            </a:r>
            <a:r>
              <a:rPr lang="en-US" dirty="0" smtClean="0"/>
              <a:t>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C0027051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:Heart attack (Myocardial Infarction) [Disease or Syndrome]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C0018787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:Heart 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C0277793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:Attack, NOS (Onset of illness) [Finding]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C0699795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:Attack (Attack device) [Medical Device]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C1261512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:attack (Attack behavior) [Social Behavior]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C1281570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:Heart (Entire heart) 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C1304680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:Attack (Observation of attack) [Finding]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827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C0004063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:Attacked (Assault) [Injury or Poisoning]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C0027051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:Heart attack (Myocardial Infarction) [Disease or Syndrome]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Concept Identification?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data vs. text</a:t>
            </a:r>
          </a:p>
          <a:p>
            <a:r>
              <a:rPr lang="en-US" dirty="0" smtClean="0"/>
              <a:t>Concept identification is useful/essential for many tasks including</a:t>
            </a:r>
          </a:p>
          <a:p>
            <a:pPr lvl="1"/>
            <a:r>
              <a:rPr lang="en-US" dirty="0" smtClean="0"/>
              <a:t>Information extraction/Data mining</a:t>
            </a:r>
          </a:p>
          <a:p>
            <a:pPr lvl="1"/>
            <a:r>
              <a:rPr lang="en-US" dirty="0" smtClean="0"/>
              <a:t>Classification/Categorization</a:t>
            </a:r>
          </a:p>
          <a:p>
            <a:pPr lvl="1"/>
            <a:r>
              <a:rPr lang="en-US" dirty="0" smtClean="0"/>
              <a:t>Text summarization</a:t>
            </a:r>
          </a:p>
          <a:p>
            <a:pPr lvl="1"/>
            <a:r>
              <a:rPr lang="en-US" dirty="0" smtClean="0"/>
              <a:t>Question answering</a:t>
            </a:r>
          </a:p>
          <a:p>
            <a:pPr lvl="1"/>
            <a:r>
              <a:rPr lang="en-US" dirty="0" smtClean="0"/>
              <a:t>Literature-based knowledge discovery</a:t>
            </a:r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 with </a:t>
            </a:r>
            <a:r>
              <a:rPr lang="en-US" dirty="0" smtClean="0">
                <a:solidFill>
                  <a:schemeClr val="bg2"/>
                </a:solidFill>
              </a:rPr>
              <a:t>Sources</a:t>
            </a:r>
            <a:r>
              <a:rPr lang="en-US" dirty="0" smtClean="0"/>
              <a:t>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-G</a:t>
            </a:r>
            <a:r>
              <a:rPr lang="en-US" dirty="0" smtClean="0"/>
              <a:t>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Heart attack (Myocardial Infarction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{MEDLINEPLUS}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[Disease or Syndrome]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Heart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{AIR, BI, PNDS}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Attack, NOS (Onset of illness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{MTH, SNOMEDCT, AOD}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[Finding]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Attack (Attack device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{MTH, MMSL}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[Medical Device]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attack (Attack behavior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{MTH, PSY, AOD}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[Social Behavior]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Heart (Entire heart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{MTH, SNOMEDCT}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Attack (Observation of attack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{MTH, SNOMEDCT}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[Finding]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827 Attacked (Assault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{ICD10AM,ICPC2P}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[Injury or Poisoning]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Heart attack (Myocardial Infarction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{MEDLINEPLUS}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[Disease or Syndrome]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Human Readable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Phrase: "heart attack"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(Myocardial Infarction) [Disease or Syndrome]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Heart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Attack, NOS (Onset of illness)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(Attack device) [Medical Device]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(Attack behavior) [Social Behavior]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Heart (Entire heart)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861 Attack (Observation of attack)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827 Attacked (Assault) [Injury or Poisoning]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1000 Heart attack (Myocardial Infarction) [Disease or Syndrome]</a:t>
            </a:r>
          </a:p>
          <a:p>
            <a:pPr>
              <a:buNone/>
            </a:pPr>
            <a:endParaRPr lang="en-US" sz="15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1828800"/>
            <a:ext cx="7772400" cy="2438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Machine Output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Courier New" pitchFamily="49" charset="0"/>
              </a:rPr>
              <a:t>Prolog terms (pretty-printed &amp; condensed!)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candidates([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ev(-1000, 'C0027051', 'Heart attack', 'Myocardial Infarction', [heart,attack],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[dsyn], [[[1,2],[1,2],0]], yes, no, ['MEDLINEPLUS], [0/12]),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'C0018787', 'Heart', 'Heart', [heart],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[bpoc], [[[1,1],[1,1],0]], yes, no, ['AIR'],[0/5]),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'C0277793', 'Attack,  NOS', 'Onset of illness',  [attack],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[fndg], [[[2,2],[1,1],0]], yes, no, ['MTH'], [6/6]),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'C0699795', 'Attack', 'Attack device', [attack],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[medd], [[[2,2],[1,1],0]], yes, no, ['MTH','MMSL'], [6/6]),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'C1261512', attack, 'Attack behavior', [attack],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[socb], [[[2,2],[1,1],0]], yes, no, ['MTH','PSY','AOD'], [6/6]),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'C1281570', 'Heart', 'Entire heart', [heart],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[bpoc], [[[1,1],[1,1],0]], yes, no, ['MTH','SNOMEDCT'], [0/5]),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'C1304680', 'Attack', 'Observation of attack', [attack],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[fndg],  [[[2,2],[1,1],0]], yes, no, ['MTH','SNOMEDCT'], [6/6]),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ev(-827, 'C0004063', 'Attacked', 'Assault', [attacked],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[inpo], [[[2,2],[1,1],1]], yes, no, ['ICD10AM'], [6/6])]).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Machine Output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Courier New" pitchFamily="49" charset="0"/>
              </a:rPr>
              <a:t>Prolog terms (</a:t>
            </a:r>
            <a:r>
              <a:rPr lang="en-US" dirty="0" smtClean="0">
                <a:solidFill>
                  <a:srgbClr val="FFFF00"/>
                </a:solidFill>
                <a:cs typeface="Courier New" pitchFamily="49" charset="0"/>
              </a:rPr>
              <a:t>pretty-printed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Courier New" pitchFamily="49" charset="0"/>
              </a:rPr>
              <a:t>&amp; condensed!)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candidates([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ev(-1000, 'C0027051', 'Heart attack', 'Myocardial Infarction', [heart,attack],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[dsyn], [[[1,2],[1,2],0]], yes, no, ['MEDLINEPLUS], [0/12]),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'C0018787', 'Heart', 'Heart', [heart],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[bpoc], [[[1,1],[1,1],0]], yes, no, ['AIR'],[0/5]),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'C0277793', 'Attack,  NOS', 'Onset of illness',  [attack],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[fndg], [[[2,2],[1,1],0]], yes, no, ['MTH'], [6/6]),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'C0699795', 'Attack', 'Attack device', [attack],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[medd], [[[2,2],[1,1],0]], yes, no, ['MTH','MMSL'], [6/6]),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'C1261512', attack, 'Attack behavior', [attack],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[socb], [[[2,2],[1,1],0]], yes, no, ['MTH','PSY','AOD'], [6/6]),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'C1281570', 'Heart', 'Entire heart', [heart],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[bpoc], [[[1,1],[1,1],0]], yes, no, ['MTH','SNOMEDCT'], [0/5]),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ev(-861, 'C1304680', 'Attack', 'Observation of attack', [attack],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[fndg],  [[[2,2],[1,1],0]], yes, no, ['MTH','SNOMEDCT'], [6/6]),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ev(-827, 'C0004063', 'Attacked', 'Assault', [attacked],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[inpo], [[[2,2],[1,1],1]], yes, no, ['ICD10AM'], [6/6])]).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38200" y="2514600"/>
            <a:ext cx="7620000" cy="4114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Unformatted XML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391400" cy="1415772"/>
          </a:xfrm>
        </p:spPr>
        <p:txBody>
          <a:bodyPr wrap="square" lIns="0" tIns="0" rIns="0" bIns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&lt;Candidate&gt;&lt;CandidateScore&gt;</a:t>
            </a:r>
            <a:r>
              <a:rPr lang="en-US" sz="1000" dirty="0" smtClean="0"/>
              <a:t>‑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1000&lt;/CandidateScore&gt;&lt;CandidateCUI&gt;C0027051&lt;/CandidateCUI&gt;&lt;CandidateMatched&gt;Heart attack&lt;/CandidateMatched&gt;&lt;CandidatePreferred&gt;Myocardial Infarction&lt;/CandidatePreferred&gt;&lt;MatchedWords Count=2&gt;&lt;MatchedWord&gt;heart&lt;/MatchedWord&gt;&lt;MatchedWord&gt;attack&lt;/MatchedWord&gt;&lt;/MatchedWords&gt;&lt;SemTypes Count=1&gt;&lt;SemType&gt;dsyn&lt;/SemType&gt;&lt;/SemTypes&gt;&lt;MatchMaps Count=1&gt;&lt;MatchMap&gt;&lt;TextMatchStart&gt;1&lt;/TextMatchStart&gt;&lt;TextMatchEnd&gt;2&lt;/TextMatchEnd&gt;&lt;ConcMatchStart&gt;1&lt;/ConcMatchStart&gt;&lt;ConcMatchEnd&gt;2&lt;/ConcMatchEnd&gt;&lt;LexVariation&gt;0&lt;/LexVariation&gt;&lt;/MatchMap&gt;&lt;/MatchMaps&gt;&lt;IsHead&gt;yes&lt;/IsHead&gt;&lt;IsOverMatch&gt;no&lt;/IsOverMatch&gt;&lt;Sources Count=24&gt;&lt;Source&gt;MEDLINEPLUS&lt;/Source&gt;&lt;/Sources&gt;&lt;ConceptPIs Count=1&gt;&lt;ConceptPI&gt;&lt;StartPos&gt;0&lt;/StartPos&gt;&lt;Length&gt;12&lt;/Length&gt;&lt;/ConceptPI&gt;&lt;/ConceptPIs&gt;&lt;/Candidate&gt;</a:t>
            </a:r>
          </a:p>
          <a:p>
            <a:pPr>
              <a:buNone/>
            </a:pP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Formatted XML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&lt;Candidate&gt;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&lt;CandidateScore&gt;-1000&lt;/CandidateScore&gt;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&lt;CandidateCUI&gt;C0027051&lt;/CandidateCUI&gt;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&lt;CandidateMatched&gt;Heart attack&lt;/CandidateMatched&gt;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&lt;CandidatePreferred&gt;Myocardial Infarction&lt;/CandidatePreferred&gt;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&lt;MatchedWords Count=2&gt;&lt;MatchedWord&gt;heart&lt;/MatchedWord&gt;&lt;MatchedWord&gt;attack&lt;/MatchedWord&gt;&lt;/MatchedWords&gt;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&lt;SemTypes Count=1&gt;&lt;SemType&gt;dsyn&lt;/SemType&gt;&lt;/SemTypes&gt;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&lt;MatchMaps Count=1&gt;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&lt;MatchMap&gt;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&lt;TextMatchStart&gt;1&lt;/TextMatchStart&gt;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&lt;TextMatchEnd&gt;2&lt;/TextMatchEnd&gt;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&lt;ConcMatchStart&gt;1&lt;/ConcMatchStart&gt;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&lt;ConcMatchEnd&gt;2&lt;/ConcMatchEnd&gt;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&lt;LexVariation&gt;0&lt;/LexVariation&gt;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&lt;/MatchMap&gt;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&lt;/MatchMaps&gt;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&lt;IsHead&gt;yes&lt;/IsHead&gt;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&lt;IsOverMatch&gt;no&lt;/IsOverMatch&gt;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&lt;Sources Count=24&gt;&lt;Source&gt;MEDLINEPLUS&lt;/Source&gt;&lt;/Sources&gt;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&lt;ConceptPIs Count=1&gt;&lt;ConceptPI&gt;&lt;StartPos&gt;0&lt;/StartPos&gt;&lt;Length&gt;12&lt;/Length&gt;&lt;/ConceptPI&gt;&lt;/ConceptPIs&gt;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&lt;/Candidate&gt;</a:t>
            </a:r>
          </a:p>
          <a:p>
            <a:pPr>
              <a:buNone/>
            </a:pP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 smtClean="0"/>
              <a:t>Output Formats: MetaMap 3D</a:t>
            </a:r>
          </a:p>
        </p:txBody>
      </p:sp>
      <p:pic>
        <p:nvPicPr>
          <p:cNvPr id="4099" name="Picture 4" descr="16905675_1.jpg"/>
          <p:cNvPicPr>
            <a:picLocks noChangeAspect="1"/>
          </p:cNvPicPr>
          <p:nvPr/>
        </p:nvPicPr>
        <p:blipFill>
          <a:blip r:embed="rId2" cstate="print"/>
          <a:srcRect l="918" r="918" b="4114"/>
          <a:stretch>
            <a:fillRect/>
          </a:stretch>
        </p:blipFill>
        <p:spPr bwMode="auto">
          <a:xfrm>
            <a:off x="24195" y="219907"/>
            <a:ext cx="9095611" cy="594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M3d_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868" y="226558"/>
            <a:ext cx="4810125" cy="657225"/>
          </a:xfrm>
          <a:prstGeom prst="rect">
            <a:avLst/>
          </a:prstGeom>
        </p:spPr>
      </p:pic>
      <p:pic>
        <p:nvPicPr>
          <p:cNvPr id="8" name="Picture 7" descr="MM3d_Image2.jpg"/>
          <p:cNvPicPr>
            <a:picLocks noChangeAspect="1"/>
          </p:cNvPicPr>
          <p:nvPr/>
        </p:nvPicPr>
        <p:blipFill>
          <a:blip r:embed="rId4" cstate="print"/>
          <a:srcRect l="929" r="7742"/>
          <a:stretch>
            <a:fillRect/>
          </a:stretch>
        </p:blipFill>
        <p:spPr>
          <a:xfrm>
            <a:off x="6447275" y="562247"/>
            <a:ext cx="2696725" cy="5524500"/>
          </a:xfrm>
          <a:prstGeom prst="rect">
            <a:avLst/>
          </a:prstGeom>
        </p:spPr>
      </p:pic>
      <p:pic>
        <p:nvPicPr>
          <p:cNvPr id="12" name="Picture 11" descr="MM3d_Imag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9280" y="1682115"/>
            <a:ext cx="3352800" cy="4810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MetaMap Options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n-US" dirty="0" smtClean="0"/>
              <a:t>Word Sense Disambiguation (WSD,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Based on Susanne Humphrey’s Journal Descriptor Indexing (</a:t>
            </a:r>
            <a:r>
              <a:rPr lang="en-US" i="1" dirty="0" smtClean="0"/>
              <a:t>Humphrey et al., 1998, 2006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Provides modest improvement in results</a:t>
            </a:r>
          </a:p>
          <a:p>
            <a:r>
              <a:rPr lang="en-US" dirty="0" smtClean="0"/>
              <a:t>Negation (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--negex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Important for clinical text</a:t>
            </a:r>
          </a:p>
          <a:p>
            <a:pPr lvl="1"/>
            <a:r>
              <a:rPr lang="en-US" dirty="0" smtClean="0"/>
              <a:t>Based on Wendy Chapman’s NegEx algorithm (</a:t>
            </a:r>
            <a:r>
              <a:rPr lang="en-US" i="1" dirty="0" smtClean="0"/>
              <a:t>Chapman et al., 2001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Behavior options</a:t>
            </a:r>
          </a:p>
          <a:p>
            <a:r>
              <a:rPr lang="en-US" dirty="0" smtClean="0"/>
              <a:t>Output/Display options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 Examples (1/4)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“Fifteen (6.4%) </a:t>
            </a:r>
            <a:r>
              <a:rPr lang="en-US" dirty="0" smtClean="0">
                <a:solidFill>
                  <a:schemeClr val="bg2"/>
                </a:solidFill>
              </a:rPr>
              <a:t>of 234 colds</a:t>
            </a:r>
            <a:r>
              <a:rPr lang="en-US" dirty="0" smtClean="0"/>
              <a:t> treated with placebo…”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strike="sngStrike" dirty="0" smtClean="0">
                <a:latin typeface="Courier New" pitchFamily="49" charset="0"/>
                <a:cs typeface="Courier New" pitchFamily="49" charset="0"/>
              </a:rPr>
              <a:t>Cold (cold temperature) [npop]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Cold (Common Cold) [dsyn]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strike="sngStrike" dirty="0" smtClean="0">
                <a:latin typeface="Courier New" pitchFamily="49" charset="0"/>
                <a:cs typeface="Courier New" pitchFamily="49" charset="0"/>
              </a:rPr>
              <a:t>Cold (Cold Sensation) [phsf]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Creation of MetaMap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original concept identification task, Information Retrieval (IR):</a:t>
            </a:r>
          </a:p>
          <a:p>
            <a:pPr lvl="1"/>
            <a:r>
              <a:rPr lang="en-US" dirty="0" smtClean="0"/>
              <a:t>retrieval of MEDLINE records based on textual queries by</a:t>
            </a:r>
          </a:p>
          <a:p>
            <a:pPr lvl="1"/>
            <a:r>
              <a:rPr lang="en-US" dirty="0" smtClean="0"/>
              <a:t>identifying biomedical concepts occurring in both queries and MEDLINE, and</a:t>
            </a:r>
          </a:p>
          <a:p>
            <a:pPr lvl="1"/>
            <a:r>
              <a:rPr lang="en-US" dirty="0" smtClean="0"/>
              <a:t>leveraging knowledge about concepts contained in UMLS Metathesaurus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 Examples (2/4)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“… the drugs were compared in two four-point, </a:t>
            </a:r>
            <a:r>
              <a:rPr lang="en-US" dirty="0" smtClean="0">
                <a:solidFill>
                  <a:schemeClr val="bg2"/>
                </a:solidFill>
              </a:rPr>
              <a:t>double-blind bioassays.</a:t>
            </a:r>
            <a:r>
              <a:rPr lang="en-US" dirty="0" smtClean="0"/>
              <a:t>”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strike="sngStrike" dirty="0" smtClean="0">
                <a:latin typeface="Courier New" pitchFamily="49" charset="0"/>
                <a:cs typeface="Courier New" pitchFamily="49" charset="0"/>
              </a:rPr>
              <a:t>double (Diplopia) [dsyn]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vs. </a:t>
            </a:r>
            <a:r>
              <a:rPr lang="en-US" sz="20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Double (Duplicate) [ftcn]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strike="sngStrike" dirty="0" smtClean="0">
                <a:latin typeface="Courier New" pitchFamily="49" charset="0"/>
                <a:cs typeface="Courier New" pitchFamily="49" charset="0"/>
              </a:rPr>
              <a:t>Blind (Blind Vision) [dsyn]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vs. </a:t>
            </a:r>
            <a:r>
              <a:rPr lang="en-US" sz="20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BLIND (Blinded) [resa]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vs. </a:t>
            </a:r>
            <a:r>
              <a:rPr lang="en-US" sz="2000" strike="sngStrike" dirty="0" smtClean="0">
                <a:latin typeface="Courier New" pitchFamily="49" charset="0"/>
                <a:cs typeface="Courier New" pitchFamily="49" charset="0"/>
              </a:rPr>
              <a:t>Blind (Visually Impaired Persons) [podg]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Bioassays (Biological Assay) [lbpr]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 Examples (3/4)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“More neuroactive substances were prescribed for patients with superior mentation and minimal physical disability; the difference between low and </a:t>
            </a:r>
            <a:r>
              <a:rPr lang="en-US" dirty="0" smtClean="0">
                <a:solidFill>
                  <a:schemeClr val="bg2"/>
                </a:solidFill>
              </a:rPr>
              <a:t>high groups</a:t>
            </a:r>
            <a:r>
              <a:rPr lang="en-US" dirty="0" smtClean="0"/>
              <a:t> was 1.7 (mentation) and 2.8 (physical status).”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High (Euphoric mood) [menp] vs. </a:t>
            </a:r>
            <a:r>
              <a:rPr lang="en-US" sz="2000" strike="sngStrike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High [qlco]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Groups [inpr]</a:t>
            </a:r>
          </a:p>
          <a:p>
            <a:pPr>
              <a:buFontTx/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848600" y="3657600"/>
            <a:ext cx="13366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WRONG</a:t>
            </a: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 Examples (4/4)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authors conclude that these cases of progressive hepatic disease with histologic changes simulating those found in livers of alcoholic patients offer evidence that heavy alcohol consumption may affect </a:t>
            </a:r>
            <a:r>
              <a:rPr lang="en-US" dirty="0" smtClean="0">
                <a:solidFill>
                  <a:schemeClr val="bg2"/>
                </a:solidFill>
              </a:rPr>
              <a:t>the liver</a:t>
            </a:r>
            <a:r>
              <a:rPr lang="en-US" dirty="0" smtClean="0"/>
              <a:t> in an indirect fashion.”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strike="sngStrike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Liver (Entire liver) [bpoc]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vs. </a:t>
            </a:r>
            <a:r>
              <a:rPr lang="en-US" sz="2000" strike="sngStrike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Liver [bpoc]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vs. LIVER (Liver Extract) [orch,phsu]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731125" y="4419600"/>
            <a:ext cx="13366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WRONG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“There is no focal infiltrate or pleural effusion.”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--negex</a:t>
            </a:r>
            <a:r>
              <a:rPr lang="en-US" dirty="0" smtClean="0"/>
              <a:t> output (in addition to normal output):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NEGATIONS: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Negation Type:     nega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Negation Trigger:  no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Negation PosInfo:  9/2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Negated  Concept:  C0332448:Infiltrate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Concept  PosInfo:  18/10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Negation Type:     nega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Negation Trigger:  no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Negation PosInfo:  9/2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Negated  Concept:  C2073625:pleural effusion, C0032227:Pleural Effusion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Concept  PosInfo:  32/16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dirty="0" smtClean="0"/>
              <a:t>Behavior Options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r>
              <a:rPr lang="en-US" dirty="0" smtClean="0"/>
              <a:t>Data model options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-A --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strict_model</a:t>
            </a:r>
            <a:r>
              <a:rPr lang="en-US" sz="1800" dirty="0" smtClean="0"/>
              <a:t> </a:t>
            </a:r>
            <a:r>
              <a:rPr lang="en-US" sz="2400" dirty="0" smtClean="0"/>
              <a:t>(the default; focused </a:t>
            </a:r>
            <a:r>
              <a:rPr lang="en-US" sz="2400" dirty="0" smtClean="0"/>
              <a:t>on concepts likely to be found in text)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-C --relaxed_model</a:t>
            </a:r>
            <a:r>
              <a:rPr lang="en-US" sz="1800" dirty="0" smtClean="0"/>
              <a:t> </a:t>
            </a:r>
            <a:r>
              <a:rPr lang="en-US" sz="2400" dirty="0" smtClean="0"/>
              <a:t>(includes most Metathesaurus content)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Major options highlighted earlier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-y --word_sense_disambiguation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--negex</a:t>
            </a:r>
          </a:p>
          <a:p>
            <a:r>
              <a:rPr lang="en-US" dirty="0" smtClean="0"/>
              <a:t>Other major options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-Q --quick_composite_phrases</a:t>
            </a:r>
            <a:r>
              <a:rPr lang="en-US" sz="1800" dirty="0" smtClean="0"/>
              <a:t> </a:t>
            </a:r>
            <a:r>
              <a:rPr lang="en-US" sz="2400" dirty="0" smtClean="0"/>
              <a:t>(experimental, for well-behaved larger phrases</a:t>
            </a:r>
            <a:r>
              <a:rPr lang="en-US" sz="2400" i="1" dirty="0" smtClean="0"/>
              <a:t>: pain on the left side of the chest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-i --ignore_word_order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Default (with word 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Phrase: “Jurkat T cells”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913 Jurkat Cells [Cell]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901 T-Cells (T-Lymphocyte) [Cell]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827 Cells [Cell]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793 Cell (Entire cell) [Cell]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793 Cell (Cell Device Component) [Medical Device]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793 Cell (Cell (compartment)) [Spatial Concept]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743 Cellular [Functional Concept]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721 Cellularity [Qualitative Concept]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Meta Mapping (913):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913 Jurkat Cells [Cell]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Ignore Word Order (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Phrase: “Jurkat T cells”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882 T-Cells (T-Lymphocyte) [Cell]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858 Jurkat Cells [Cell]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790 Cells [Cell]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756 Cell (Entire cell) [Cell]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756 Cell (Cell Device Component) [Medical Device]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756 Cell (Cell (compartment)) [Spatial Concept]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706 Cellular [Functional Concept]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684 Cellularity [Qualitative Concept]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Meta Mapping (882):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882 T-Cells (T-Lymphocyte) [Cell]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Options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 mode options (example below)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-z --term_processing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-o --allow_overmatches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-g --allow_concept_gaps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-m --hide_mappings</a:t>
            </a:r>
          </a:p>
          <a:p>
            <a:r>
              <a:rPr lang="en-US" dirty="0" smtClean="0"/>
              <a:t>Inference mode options (example below)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-Y --prefer_multiple_concepts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057400"/>
            <a:ext cx="4343400" cy="25146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--term_processing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i="1" dirty="0" smtClean="0">
                <a:solidFill>
                  <a:srgbClr val="000000"/>
                </a:solidFill>
              </a:rPr>
              <a:t>cancer of the lung</a:t>
            </a:r>
            <a:r>
              <a:rPr lang="en-US" dirty="0" smtClean="0">
                <a:solidFill>
                  <a:srgbClr val="000000"/>
                </a:solidFill>
              </a:rPr>
              <a:t>” →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‘Cancer of the Lung’ (‘Malignant 	neoplasm of lung’)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instead of two phrases →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‘Cancer’ (…) and ‘Lung’ (…)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438400"/>
            <a:ext cx="37338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--allow_overmatches</a:t>
            </a:r>
            <a:r>
              <a:rPr lang="en-US" dirty="0" smtClean="0">
                <a:solidFill>
                  <a:srgbClr val="000000"/>
                </a:solidFill>
              </a:rPr>
              <a:t>, “</a:t>
            </a:r>
            <a:r>
              <a:rPr lang="en-US" i="1" dirty="0" smtClean="0">
                <a:solidFill>
                  <a:srgbClr val="000000"/>
                </a:solidFill>
              </a:rPr>
              <a:t>medicine</a:t>
            </a:r>
            <a:r>
              <a:rPr lang="en-US" dirty="0" smtClean="0">
                <a:solidFill>
                  <a:srgbClr val="000000"/>
                </a:solidFill>
              </a:rPr>
              <a:t>” →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‘Alternative Medicine’, ‘Medical Records’, …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743200"/>
            <a:ext cx="3733800" cy="2209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––allow_concept_gaps</a:t>
            </a:r>
            <a:r>
              <a:rPr lang="en-US" dirty="0" smtClean="0">
                <a:solidFill>
                  <a:srgbClr val="000000"/>
                </a:solidFill>
              </a:rPr>
              <a:t>, “</a:t>
            </a:r>
            <a:r>
              <a:rPr lang="en-US" i="1" dirty="0" smtClean="0">
                <a:solidFill>
                  <a:srgbClr val="000000"/>
                </a:solidFill>
              </a:rPr>
              <a:t>mouse protein</a:t>
            </a:r>
            <a:r>
              <a:rPr lang="en-US" dirty="0" smtClean="0">
                <a:solidFill>
                  <a:srgbClr val="000000"/>
                </a:solidFill>
              </a:rPr>
              <a:t>” →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‘Ly6d protein, mouse’ among over 8,000 results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7" grpId="0" build="allAtOnce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Options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Parsing/lexical options (not often used)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-t --no_tagging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-d --no_derivational_variants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-D --all_derivational_variants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-a --all_acros_abbrs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-u --unique_acros_abbrs_only</a:t>
            </a:r>
          </a:p>
          <a:p>
            <a:r>
              <a:rPr lang="en-US" dirty="0" smtClean="0"/>
              <a:t>List truncation options (reduces tenuous matches and saves processing time)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-r --threshold &lt;integer&gt;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Options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Source/ST limitation options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-R --restrict_to_sources &lt;list&gt;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-e --exclude_sources &lt;list&gt;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-J --restrict_to_sts &lt;list&gt;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-k --exclude_sts &lt;list&gt;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Output/Display Options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Human-readable output/display options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-p --hide_plain_syntax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-x --syntax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-T --tagger_output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-v --variants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-c --hide_candidates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-m --hide_mappings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-I --show_cuis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-s --hide_semantic_types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-G --sources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14800" y="2362200"/>
            <a:ext cx="3124200" cy="830997"/>
            <a:chOff x="4114800" y="2514600"/>
            <a:chExt cx="3124200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4114800" y="25146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Useful for explaining MetaMap’s behavior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114800" y="2514600"/>
              <a:ext cx="2895600" cy="83099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rot="10800000">
            <a:off x="2743200" y="2514600"/>
            <a:ext cx="1371600" cy="152400"/>
          </a:xfrm>
          <a:prstGeom prst="straightConnector1">
            <a:avLst/>
          </a:prstGeom>
          <a:solidFill>
            <a:srgbClr val="0800B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1"/>
          </p:cNvCxnSpPr>
          <p:nvPr/>
        </p:nvCxnSpPr>
        <p:spPr bwMode="auto">
          <a:xfrm rot="10800000" flipV="1">
            <a:off x="3352800" y="2777698"/>
            <a:ext cx="762000" cy="41701"/>
          </a:xfrm>
          <a:prstGeom prst="straightConnector1">
            <a:avLst/>
          </a:prstGeom>
          <a:solidFill>
            <a:srgbClr val="0800B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2819400" y="2971799"/>
            <a:ext cx="1295400" cy="221397"/>
          </a:xfrm>
          <a:prstGeom prst="straightConnector1">
            <a:avLst/>
          </a:prstGeom>
          <a:solidFill>
            <a:srgbClr val="0800B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Output/Display Options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output/display options (override human-readable options)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-q --machine_output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-N --fielded_mmi_output </a:t>
            </a:r>
            <a:r>
              <a:rPr lang="en-US" sz="2400" dirty="0" smtClean="0">
                <a:latin typeface="+mj-lt"/>
                <a:cs typeface="Courier New" pitchFamily="49" charset="0"/>
              </a:rPr>
              <a:t>(mmi = MetaMap Indexing)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-% --XML &lt;none&gt; </a:t>
            </a:r>
            <a:r>
              <a:rPr lang="en-US" sz="2400" dirty="0" smtClean="0">
                <a:latin typeface="+mj-lt"/>
                <a:cs typeface="Courier New" pitchFamily="49" charset="0"/>
              </a:rPr>
              <a:t>(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format </a:t>
            </a:r>
            <a:r>
              <a:rPr lang="en-US" sz="2400" dirty="0" smtClean="0">
                <a:latin typeface="+mj-lt"/>
                <a:cs typeface="Courier New" pitchFamily="49" charset="0"/>
              </a:rPr>
              <a:t>or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noformat</a:t>
            </a:r>
            <a:r>
              <a:rPr lang="en-US" sz="2400" dirty="0" smtClean="0">
                <a:latin typeface="+mj-lt"/>
                <a:cs typeface="Courier New" pitchFamily="49" charset="0"/>
              </a:rPr>
              <a:t>)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MetaMap Processing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34000"/>
          </a:xfrm>
        </p:spPr>
        <p:txBody>
          <a:bodyPr/>
          <a:lstStyle/>
          <a:p>
            <a:r>
              <a:rPr lang="en-US" dirty="0" smtClean="0"/>
              <a:t>Semantic mode (the </a:t>
            </a:r>
            <a:r>
              <a:rPr lang="en-US" i="1" dirty="0" smtClean="0"/>
              <a:t>normal, default</a:t>
            </a:r>
            <a:r>
              <a:rPr lang="en-US" dirty="0" smtClean="0"/>
              <a:t> mode)</a:t>
            </a:r>
          </a:p>
          <a:p>
            <a:pPr lvl="1"/>
            <a:r>
              <a:rPr lang="en-US" sz="2000" dirty="0" smtClean="0"/>
              <a:t>Seeks </a:t>
            </a:r>
            <a:r>
              <a:rPr lang="en-US" sz="2000" i="1" dirty="0" smtClean="0"/>
              <a:t>correct, </a:t>
            </a:r>
            <a:r>
              <a:rPr lang="en-US" sz="2000" dirty="0" smtClean="0"/>
              <a:t>or</a:t>
            </a:r>
            <a:r>
              <a:rPr lang="en-US" sz="2000" i="1" dirty="0" smtClean="0"/>
              <a:t> best,</a:t>
            </a:r>
            <a:r>
              <a:rPr lang="en-US" sz="2000" dirty="0" smtClean="0"/>
              <a:t> answer</a:t>
            </a:r>
          </a:p>
          <a:p>
            <a:pPr lvl="1"/>
            <a:r>
              <a:rPr lang="en-US" sz="2000" dirty="0" smtClean="0"/>
              <a:t>Uses MetaMap’s strict data model</a:t>
            </a:r>
          </a:p>
          <a:p>
            <a:r>
              <a:rPr lang="en-US" dirty="0" smtClean="0"/>
              <a:t>Inference mode (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-Y, --prefer_multiple_concepts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smtClean="0"/>
              <a:t>Similar to semantic mode except</a:t>
            </a:r>
          </a:p>
          <a:p>
            <a:pPr lvl="1"/>
            <a:r>
              <a:rPr lang="en-US" sz="2000" dirty="0" smtClean="0"/>
              <a:t>Prefers multiple concepts to facilitate inferencing</a:t>
            </a:r>
          </a:p>
          <a:p>
            <a:r>
              <a:rPr lang="en-US" dirty="0" smtClean="0"/>
              <a:t>Browse mode (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-zogm, --term_processing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--allow_overmatches --allow_concept_gaps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--hide_mappings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smtClean="0"/>
              <a:t>Seeks all answers, even tenuous ones</a:t>
            </a:r>
          </a:p>
          <a:p>
            <a:pPr lvl="1"/>
            <a:r>
              <a:rPr lang="en-US" sz="2000" dirty="0" smtClean="0"/>
              <a:t>Often uses MetaMap’s relaxed data model (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-C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Often includes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–i</a:t>
            </a:r>
            <a:r>
              <a:rPr lang="en-US" sz="2800" dirty="0" smtClean="0">
                <a:cs typeface="Courier New" pitchFamily="49" charset="0"/>
              </a:rPr>
              <a:t>,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--ignore_word_order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Semantic Mode (with WSD)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572000"/>
          </a:xfrm>
        </p:spPr>
        <p:txBody>
          <a:bodyPr/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 metamap –y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"bladder cancer"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(10):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bladder cancer (Malignant neoplasm of urinary bladder)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1000 Bladder Cancer (Carcinoma of bladder)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Bladder (Urinary Bladder) 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(Malignant Neoplasms)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(Neoplasm)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(Cancer Genus) [Eukaryote]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Bladder (Entire bladder) 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(Primary malignant neoplasm)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(Cancer:-:Point in time:^Patient:-) [Clinical Attribute]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805 Vesical (Vesico-) [Spatial Concept]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1000 Bladder Cancer (Carcinoma of bladder) [Neoplastic Process]</a:t>
            </a:r>
            <a:endParaRPr lang="en-US" sz="1400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87373" y="1442853"/>
            <a:ext cx="4170627" cy="462147"/>
            <a:chOff x="3107" y="1202"/>
            <a:chExt cx="2493" cy="467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107" y="1269"/>
              <a:ext cx="2493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-y, --word_sense_disambiguation</a:t>
              </a:r>
              <a:endParaRPr lang="en-US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61" y="1202"/>
              <a:ext cx="2231" cy="46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Inference Mode (with WSD)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572000"/>
          </a:xfrm>
        </p:spPr>
        <p:txBody>
          <a:bodyPr/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metamap –yY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"bladder cancer"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(10):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Bladder (Urinary Bladder) 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694 Cancer (Malignant Neoplasms)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Cancer (Neoplasm)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Cancer (Cancer Genus) [Eukaryote]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694 Bladder (Entire bladder) 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Cancer (Primary malignant neoplasm)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694 Cancer (Cancer:-:Point in time:^Patient:-) [Clinical Attribute]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666 bladder cancer (Malignant neoplasm of urinary bladder) [Neoplastic Process]</a:t>
            </a: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666 Bladder Cancer (Carcinoma of bladder)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638 Vesical (Vesico-) [Spatial Concept]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Mapping (777):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694 Bladder (Entire bladder) [Body Part, Organ, or Organ Component]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694 Cancer (Malignant Neoplasms) [Neoplastic Process]</a:t>
            </a:r>
            <a:endParaRPr lang="en-US" sz="1400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11173" y="1371601"/>
            <a:ext cx="4170627" cy="533399"/>
            <a:chOff x="3107" y="1269"/>
            <a:chExt cx="2493" cy="539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107" y="1269"/>
              <a:ext cx="249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-y, --word_sense_disambiguation</a:t>
              </a:r>
              <a:br>
                <a:rPr lang="en-US" sz="1400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-Y, --prefer_multiple_concepts</a:t>
              </a:r>
              <a:endParaRPr lang="en-US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61" y="1291"/>
              <a:ext cx="2231" cy="51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dirty="0" smtClean="0"/>
              <a:t>Example 1/2: Browse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572000"/>
          </a:xfrm>
        </p:spPr>
        <p:txBody>
          <a:bodyPr/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 metamap –zogm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Phrase: "bladder cancer"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Meta Candidates (5597):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bladder cancer (Malignant neoplasm of urinary bladder)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Cancer of Bladder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    Malignant Bladder Neoplasm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1000 Bladder Cancer (Carcinoma of bladder)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BLADDER CARCINOMA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    Cancer of Bladder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Bladder (Urinary Bladder) [Body Part, Organ, or Organ Component]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861 Cancer (Malignant Neoplasms) [Neoplastic Process]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583 gall bladder (Gallbladder) [Body Part, Organ, or Organ Component]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583 Cancer Hospital (Hospitals, Cancer) [Health Care Related        	Organization,Manufactured Object]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81400" y="1143000"/>
            <a:ext cx="2951427" cy="1277584"/>
            <a:chOff x="5638800" y="627416"/>
            <a:chExt cx="2951427" cy="1277584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638800" y="627416"/>
              <a:ext cx="2951427" cy="1277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-z, --term_processing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-o, allow_overmatches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-g, allow_concept_gaps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-m, --hide_mappings</a:t>
              </a:r>
              <a:endParaRPr lang="en-US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627416"/>
              <a:ext cx="2951427" cy="120138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dirty="0" smtClean="0"/>
              <a:t>Example 2/2: Browse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800600"/>
          </a:xfrm>
        </p:spPr>
        <p:txBody>
          <a:bodyPr/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 metamap –zogm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Phrase: “achilles reflex"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Meta Candidates (815):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861 Achilles (Structure of achilles tendon) [Body Part, Organ, or Organ Component]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861 Reflex (Reflex action) [Organ or Tissue Function]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861 reflex (Reflex motion descriptor) [Organ or Tissue Function]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861 Reflex (Observation of reflex) [Finding]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827 Achilles tendon reflex (Ankle reflex) [Clinical Attribute]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Ankle reflex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827 reflexes (Examination of reflexes) [Diagnostic Procedure]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722 examination of Achilles reflex [Diagnostic Procedure]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ankle reflex exam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679 intensity of left Achilles tendon reflex [Finding]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left ankle jerk reflex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679 intensity of right Achilles tendon reflex [Finding]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right ankle jerk reflex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583 Gag reflex (Gagging) [Finding]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581400" y="1143000"/>
            <a:ext cx="2951427" cy="1277584"/>
            <a:chOff x="5638800" y="627416"/>
            <a:chExt cx="2951427" cy="1277584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638800" y="627416"/>
              <a:ext cx="2951427" cy="1277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-z, --term_processing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-o, allow_overmatches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-g, allow_concept_gaps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-m, --hide_mappings</a:t>
              </a:r>
              <a:endParaRPr lang="en-US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627416"/>
              <a:ext cx="2951427" cy="120138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vs. Mappings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mappings are MetaMap’s </a:t>
            </a:r>
            <a:r>
              <a:rPr lang="en-US" i="1" dirty="0" smtClean="0"/>
              <a:t> final answer</a:t>
            </a:r>
            <a:r>
              <a:rPr lang="en-US" dirty="0" smtClean="0"/>
              <a:t> to text input</a:t>
            </a:r>
          </a:p>
          <a:p>
            <a:r>
              <a:rPr lang="en-US" dirty="0" smtClean="0"/>
              <a:t>The candidate list is an </a:t>
            </a:r>
            <a:r>
              <a:rPr lang="en-US" i="1" dirty="0" smtClean="0"/>
              <a:t>intermediate result</a:t>
            </a:r>
            <a:endParaRPr lang="en-US" dirty="0" smtClean="0"/>
          </a:p>
          <a:p>
            <a:pPr lvl="1"/>
            <a:r>
              <a:rPr lang="en-US" dirty="0" smtClean="0"/>
              <a:t>Often contains many bad matches among the good ones (similar to Browse mode results vs. Semantic mode results)</a:t>
            </a:r>
          </a:p>
          <a:p>
            <a:pPr lvl="1"/>
            <a:r>
              <a:rPr lang="en-US" dirty="0" smtClean="0"/>
              <a:t>Should be used judiciously/selectively and only when mappings are found to be inadequate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Concept Identification Programs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Selected programs that map biomedical text to a thesaurus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SAPHIRE (</a:t>
            </a:r>
            <a:r>
              <a:rPr lang="en-US" sz="2000" i="1" dirty="0" smtClean="0"/>
              <a:t>Hersh et al., 1990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CLARIT (</a:t>
            </a:r>
            <a:r>
              <a:rPr lang="en-US" sz="2000" i="1" dirty="0" smtClean="0"/>
              <a:t>Evans et al., 1991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bg2"/>
                </a:solidFill>
              </a:rPr>
              <a:t>MetaMap</a:t>
            </a:r>
            <a:r>
              <a:rPr lang="en-US" sz="2000" b="1" i="1" dirty="0" smtClean="0">
                <a:solidFill>
                  <a:schemeClr val="bg2"/>
                </a:solidFill>
              </a:rPr>
              <a:t> (Aronson et al., 1994)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Metaphrase (</a:t>
            </a:r>
            <a:r>
              <a:rPr lang="en-US" sz="2000" i="1" dirty="0" smtClean="0"/>
              <a:t>Tuttle et al., 1998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bg2"/>
                </a:solidFill>
              </a:rPr>
              <a:t>MMTx (</a:t>
            </a:r>
            <a:r>
              <a:rPr lang="en-US" sz="2000" b="1" i="1" dirty="0" smtClean="0">
                <a:solidFill>
                  <a:schemeClr val="bg2"/>
                </a:solidFill>
              </a:rPr>
              <a:t>2001</a:t>
            </a:r>
            <a:r>
              <a:rPr lang="en-US" sz="2000" b="1" dirty="0" smtClean="0">
                <a:solidFill>
                  <a:schemeClr val="bg2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KnowledgeMap (</a:t>
            </a:r>
            <a:r>
              <a:rPr lang="en-US" sz="2000" i="1" dirty="0" smtClean="0"/>
              <a:t>Denny et al., 2003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Mgrep (</a:t>
            </a:r>
            <a:r>
              <a:rPr lang="en-US" sz="2000" i="1" dirty="0" smtClean="0"/>
              <a:t>Meng,</a:t>
            </a:r>
            <a:r>
              <a:rPr lang="en-US" sz="2000" dirty="0" smtClean="0"/>
              <a:t> </a:t>
            </a:r>
            <a:r>
              <a:rPr lang="en-US" sz="2000" i="1" dirty="0" smtClean="0"/>
              <a:t>2009--unpublished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Characteristics of MetaMap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Linguistic rigor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Flexible partial matching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Emphasis on thoroughness rather than speed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Restricted to English syntax and vocabulary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vs. Mappings Example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Phrase: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"heart attack"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Candidates (8):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1000 Heart attack (Myocardial Infarction) [Disease or Syndrome]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861 Heart [Body Part, Organ, or Organ Component]</a:t>
            </a:r>
          </a:p>
          <a:p>
            <a:pPr>
              <a:buNone/>
            </a:pPr>
            <a:r>
              <a:rPr lang="en-US" sz="15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861 Attack, NOS (Onset of illness) [Finding]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861 Attack (Attack device) [Medical Device]</a:t>
            </a:r>
          </a:p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861 attack (Attack behavior) [Social Behavior]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861 Heart (Entire heart) [Body Part, Organ, or Organ Component]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861 Attack (Observation of attack) [Finding]</a:t>
            </a:r>
          </a:p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827 Attacked (Assault) [Injury or Poisoning]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1000 Heart attack (Myocardial Infarction) [Disease or Syndrome]</a:t>
            </a:r>
          </a:p>
          <a:p>
            <a:pPr>
              <a:buNone/>
            </a:pPr>
            <a:endParaRPr lang="en-US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MetaMap Availability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r>
              <a:rPr lang="en-US" dirty="0" smtClean="0"/>
              <a:t>Web access </a:t>
            </a:r>
            <a:r>
              <a:rPr lang="en-US" dirty="0" smtClean="0">
                <a:solidFill>
                  <a:srgbClr val="00B050"/>
                </a:solidFill>
              </a:rPr>
              <a:t>(start here)</a:t>
            </a:r>
          </a:p>
          <a:p>
            <a:pPr lvl="1"/>
            <a:r>
              <a:rPr lang="en-US" sz="2000" dirty="0" smtClean="0"/>
              <a:t>Interactive and batch (file) processing via Scheduler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3"/>
              </a:rPr>
              <a:t>http://skr.nlm.nih.gov/</a:t>
            </a:r>
            <a:endParaRPr lang="en-US" sz="2000" dirty="0" smtClean="0"/>
          </a:p>
          <a:p>
            <a:r>
              <a:rPr lang="en-US" dirty="0" smtClean="0"/>
              <a:t>MMTx (MetaMap Transfer)</a:t>
            </a:r>
            <a:r>
              <a:rPr lang="en-US" dirty="0" smtClean="0">
                <a:solidFill>
                  <a:srgbClr val="FF0000"/>
                </a:solidFill>
              </a:rPr>
              <a:t> (becoming obsolete)</a:t>
            </a:r>
            <a:endParaRPr lang="en-US" dirty="0" smtClean="0"/>
          </a:p>
          <a:p>
            <a:pPr lvl="1"/>
            <a:r>
              <a:rPr lang="en-US" sz="2000" dirty="0" smtClean="0"/>
              <a:t>Java-based implementation of MetaMap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4"/>
              </a:rPr>
              <a:t>http://mmtx.nlm.nih.gov/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MetaMap vs. MMTx</a:t>
            </a:r>
          </a:p>
          <a:p>
            <a:r>
              <a:rPr lang="en-US" dirty="0" smtClean="0"/>
              <a:t>MetaMap itself</a:t>
            </a:r>
          </a:p>
          <a:p>
            <a:pPr lvl="1"/>
            <a:r>
              <a:rPr lang="en-US" sz="2000" dirty="0" smtClean="0"/>
              <a:t>Initial release (for Linux): September, 2008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5"/>
              </a:rPr>
              <a:t>http://metamap.nlm.nih.gov/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FontTx/>
              <a:buNone/>
            </a:pPr>
            <a:endParaRPr lang="en-US" sz="1000" i="1" dirty="0" smtClean="0"/>
          </a:p>
          <a:p>
            <a:pPr algn="ctr">
              <a:buFontTx/>
              <a:buNone/>
            </a:pPr>
            <a:r>
              <a:rPr lang="en-US" sz="2400" i="1" dirty="0" smtClean="0">
                <a:solidFill>
                  <a:srgbClr val="FFC000"/>
                </a:solidFill>
              </a:rPr>
              <a:t>All usage requires UMLS license agreement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MetaMap APIs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r>
              <a:rPr lang="en-US" dirty="0" smtClean="0"/>
              <a:t>Java MetaMap API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3"/>
              </a:rPr>
              <a:t>http://metamap.nlm.nih.gov/#MetaMapJavaApi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Java API to SKR Scheduler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4"/>
              </a:rPr>
              <a:t>http://skr.nlm.nih.gov/SKR_API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MetaMap UIMA Annotator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5"/>
              </a:rPr>
              <a:t>http://metamap.nlm.nih.gov/#MetaMapUIMA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MetaMap/MMTx Distribution Modes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200400" y="5638800"/>
            <a:ext cx="387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http://metamap.nlm.nih.gov</a:t>
            </a:r>
          </a:p>
        </p:txBody>
      </p:sp>
      <p:pic>
        <p:nvPicPr>
          <p:cNvPr id="6" name="Content Placeholder 5" descr="MetaMapPor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228" b="2511"/>
          <a:stretch>
            <a:fillRect/>
          </a:stretch>
        </p:blipFill>
        <p:spPr>
          <a:xfrm>
            <a:off x="757238" y="17846"/>
            <a:ext cx="7629525" cy="68223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MetaMap_Portal_Pag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838200"/>
            <a:ext cx="63055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MetaMap/MMTx Distribution Modes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200400" y="5638800"/>
            <a:ext cx="387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http://metamap.nlm.nih.gov</a:t>
            </a:r>
          </a:p>
        </p:txBody>
      </p:sp>
      <p:sp>
        <p:nvSpPr>
          <p:cNvPr id="922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9222" name="Content Placeholder 6" descr="mm_avenu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81856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Research projects using MetaMap (Jim, Dina)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76325"/>
          </a:xfrm>
        </p:spPr>
        <p:txBody>
          <a:bodyPr/>
          <a:lstStyle/>
          <a:p>
            <a:r>
              <a:rPr lang="en-US" sz="3200" dirty="0" smtClean="0"/>
              <a:t>NLM Applications using MetaMap:  MTI</a:t>
            </a:r>
            <a:br>
              <a:rPr lang="en-US" sz="3200" dirty="0" smtClean="0"/>
            </a:br>
            <a:r>
              <a:rPr lang="en-US" sz="3200" dirty="0" smtClean="0"/>
              <a:t>(Medical Text Indexer)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05394" y="1376363"/>
            <a:ext cx="4682581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Product of Indexing Initiative</a:t>
            </a:r>
          </a:p>
          <a:p>
            <a:pPr marL="342900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Assists NLM Indexers</a:t>
            </a:r>
          </a:p>
          <a:p>
            <a:pPr marL="342900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Production since mid-2000</a:t>
            </a:r>
            <a:endParaRPr lang="en-US" dirty="0"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Uses article Title and Abstract </a:t>
            </a:r>
            <a:endParaRPr lang="en-US" dirty="0"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Semi-Automatic MeSH Indexing Recommendations </a:t>
            </a:r>
          </a:p>
          <a:p>
            <a:pPr marL="342900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Automatic Keyword Indexing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738" y="904875"/>
            <a:ext cx="3249612" cy="4989513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5416731" y="1193074"/>
            <a:ext cx="3230879" cy="1271452"/>
            <a:chOff x="5416731" y="1193074"/>
            <a:chExt cx="3230879" cy="1271452"/>
          </a:xfrm>
        </p:grpSpPr>
        <p:sp>
          <p:nvSpPr>
            <p:cNvPr id="6" name="TextBox 5"/>
            <p:cNvSpPr txBox="1"/>
            <p:nvPr/>
          </p:nvSpPr>
          <p:spPr>
            <a:xfrm>
              <a:off x="5416731" y="1193074"/>
              <a:ext cx="1036320" cy="1271452"/>
            </a:xfrm>
            <a:prstGeom prst="rect">
              <a:avLst/>
            </a:prstGeom>
            <a:solidFill>
              <a:schemeClr val="accent4">
                <a:lumMod val="10000"/>
                <a:alpha val="84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Black</a:t>
              </a:r>
            </a:p>
            <a:p>
              <a:pPr algn="ctr"/>
              <a:r>
                <a:rPr lang="en-US" dirty="0" smtClean="0"/>
                <a:t>Box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35782" y="1193074"/>
              <a:ext cx="1036320" cy="1271452"/>
            </a:xfrm>
            <a:prstGeom prst="rect">
              <a:avLst/>
            </a:prstGeom>
            <a:solidFill>
              <a:schemeClr val="accent4">
                <a:lumMod val="10000"/>
                <a:alpha val="84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Black</a:t>
              </a:r>
            </a:p>
            <a:p>
              <a:pPr algn="ctr"/>
              <a:r>
                <a:rPr lang="en-US" dirty="0" smtClean="0"/>
                <a:t>Box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11290" y="1193074"/>
              <a:ext cx="1036320" cy="1271452"/>
            </a:xfrm>
            <a:prstGeom prst="rect">
              <a:avLst/>
            </a:prstGeom>
            <a:solidFill>
              <a:schemeClr val="accent4">
                <a:lumMod val="10000"/>
                <a:alpha val="84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Black</a:t>
              </a:r>
            </a:p>
            <a:p>
              <a:pPr algn="ctr"/>
              <a:r>
                <a:rPr lang="en-US" dirty="0" smtClean="0"/>
                <a:t>Box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731520" y="1384300"/>
            <a:ext cx="8217217" cy="390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Assisted indexing of MEDLINE/PubMed articles (DCMS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cs typeface="Times New Roman" pitchFamily="18" charset="0"/>
              </a:rPr>
              <a:t>Citations processed nightly</a:t>
            </a:r>
            <a:endParaRPr lang="en-US" sz="2000" dirty="0">
              <a:cs typeface="Times New Roman" pitchFamily="18" charset="0"/>
            </a:endParaRPr>
          </a:p>
          <a:p>
            <a:pPr marL="342900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Assisted indexing of Cataloging (TSD) and History of Medicine Division (HMD) records</a:t>
            </a:r>
            <a:endParaRPr lang="en-US" dirty="0"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cs typeface="Times New Roman" pitchFamily="18" charset="0"/>
              </a:rPr>
              <a:t>Production mid-2007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cs typeface="Times New Roman" pitchFamily="18" charset="0"/>
              </a:rPr>
              <a:t>Easy modification to MTI to accommodate differences</a:t>
            </a:r>
            <a:endParaRPr lang="en-US" sz="2000" dirty="0"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cs typeface="Times New Roman" pitchFamily="18" charset="0"/>
              </a:rPr>
              <a:t>Tightly integrated into their workflow</a:t>
            </a:r>
            <a:endParaRPr lang="en-US" sz="2000" dirty="0">
              <a:cs typeface="Times New Roman" pitchFamily="18" charset="0"/>
            </a:endParaRPr>
          </a:p>
          <a:p>
            <a:pPr marL="342900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Automatic indexing of NLM Gateway meeting abstracts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Uses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MTI Uses MetaMap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0225" cy="4572000"/>
          </a:xfrm>
        </p:spPr>
        <p:txBody>
          <a:bodyPr/>
          <a:lstStyle/>
          <a:p>
            <a:r>
              <a:rPr lang="en-US" sz="2400" dirty="0" smtClean="0"/>
              <a:t>Dominate input pathway (weighted 7 – 2 over PRC)</a:t>
            </a:r>
          </a:p>
          <a:p>
            <a:r>
              <a:rPr lang="en-US" sz="2400" dirty="0" smtClean="0"/>
              <a:t>Calls MetaMap twice</a:t>
            </a:r>
          </a:p>
          <a:p>
            <a:r>
              <a:rPr lang="en-US" sz="2400" dirty="0" smtClean="0"/>
              <a:t>Pass I – cast a wide net to identify as many UMLS concepts as possible, while balancing time constraints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metamap –iDN</a:t>
            </a:r>
          </a:p>
          <a:p>
            <a:pPr lvl="1"/>
            <a:r>
              <a:rPr lang="en-US" sz="2000" dirty="0" smtClean="0"/>
              <a:t>Ignore Word Order (-i)</a:t>
            </a:r>
          </a:p>
          <a:p>
            <a:pPr lvl="1"/>
            <a:r>
              <a:rPr lang="en-US" sz="2000" dirty="0" smtClean="0"/>
              <a:t>All Derivational Variants (-D)</a:t>
            </a:r>
          </a:p>
          <a:p>
            <a:pPr lvl="1"/>
            <a:r>
              <a:rPr lang="en-US" sz="2000" dirty="0" smtClean="0"/>
              <a:t>Fielded MMI Output (-N)</a:t>
            </a:r>
          </a:p>
        </p:txBody>
      </p:sp>
      <p:pic>
        <p:nvPicPr>
          <p:cNvPr id="7172" name="Picture 7" descr="Cast_n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938" y="4278313"/>
            <a:ext cx="19050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724400"/>
          </a:xfrm>
          <a:ln>
            <a:noFill/>
          </a:ln>
        </p:spPr>
        <p:txBody>
          <a:bodyPr/>
          <a:lstStyle/>
          <a:p>
            <a:r>
              <a:rPr lang="en-US" sz="2400" dirty="0" smtClean="0"/>
              <a:t>PMID – 9339686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/>
              <a:t>AB –</a:t>
            </a:r>
            <a:r>
              <a:rPr lang="en-US" sz="2400" u="sng" dirty="0" smtClean="0">
                <a:solidFill>
                  <a:schemeClr val="bg2"/>
                </a:solidFill>
              </a:rPr>
              <a:t>Cerebral blood flow (CBF)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/>
              <a:t>in </a:t>
            </a:r>
            <a:r>
              <a:rPr lang="en-US" sz="2400" u="sng" dirty="0" smtClean="0">
                <a:solidFill>
                  <a:schemeClr val="bg2"/>
                </a:solidFill>
              </a:rPr>
              <a:t>newborn infants</a:t>
            </a:r>
            <a:r>
              <a:rPr lang="en-US" sz="2400" dirty="0" smtClean="0"/>
              <a:t> is</a:t>
            </a:r>
            <a:r>
              <a:rPr lang="en-US" sz="2400" u="sng" dirty="0" smtClean="0">
                <a:solidFill>
                  <a:schemeClr val="bg2"/>
                </a:solidFill>
              </a:rPr>
              <a:t/>
            </a:r>
            <a:br>
              <a:rPr lang="en-US" sz="2400" u="sng" dirty="0" smtClean="0">
                <a:solidFill>
                  <a:schemeClr val="bg2"/>
                </a:solidFill>
              </a:rPr>
            </a:br>
            <a:endParaRPr lang="en-US" sz="2400" u="sng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     </a:t>
            </a:r>
            <a:r>
              <a:rPr lang="en-US" sz="2400" u="sng" dirty="0" smtClean="0">
                <a:solidFill>
                  <a:schemeClr val="bg2"/>
                </a:solidFill>
              </a:rPr>
              <a:t>often</a:t>
            </a:r>
            <a:r>
              <a:rPr lang="en-US" sz="2400" dirty="0" smtClean="0"/>
              <a:t> below </a:t>
            </a:r>
            <a:r>
              <a:rPr lang="en-US" sz="2400" u="sng" dirty="0" smtClean="0">
                <a:solidFill>
                  <a:schemeClr val="bg2"/>
                </a:solidFill>
              </a:rPr>
              <a:t>levels</a:t>
            </a:r>
            <a:r>
              <a:rPr lang="en-US" sz="2400" dirty="0" smtClean="0"/>
              <a:t> necessary to sustain </a:t>
            </a:r>
            <a:r>
              <a:rPr lang="en-US" sz="2400" u="sng" dirty="0" smtClean="0">
                <a:solidFill>
                  <a:schemeClr val="bg2"/>
                </a:solidFill>
              </a:rPr>
              <a:t>brain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chemeClr val="bg2"/>
                </a:solidFill>
              </a:rPr>
              <a:t>viability</a:t>
            </a:r>
            <a:br>
              <a:rPr lang="en-US" sz="2400" u="sng" dirty="0" smtClean="0">
                <a:solidFill>
                  <a:schemeClr val="bg2"/>
                </a:solidFill>
              </a:rPr>
            </a:br>
            <a:r>
              <a:rPr lang="en-US" sz="2400" dirty="0" smtClean="0"/>
              <a:t> </a:t>
            </a:r>
          </a:p>
          <a:p>
            <a:pPr>
              <a:buFontTx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u="sng" dirty="0" smtClean="0">
                <a:solidFill>
                  <a:schemeClr val="bg2"/>
                </a:solidFill>
              </a:rPr>
              <a:t>adults</a:t>
            </a:r>
            <a:r>
              <a:rPr lang="en-US" sz="2400" dirty="0" smtClean="0"/>
              <a:t>.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Example (best </a:t>
            </a:r>
            <a:r>
              <a:rPr lang="en-US" dirty="0" smtClean="0"/>
              <a:t>mappings)</a:t>
            </a:r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228600" y="2050255"/>
            <a:ext cx="8001000" cy="3664745"/>
            <a:chOff x="228600" y="2050255"/>
            <a:chExt cx="8001000" cy="3664745"/>
          </a:xfrm>
        </p:grpSpPr>
        <p:grpSp>
          <p:nvGrpSpPr>
            <p:cNvPr id="33" name="Group 33"/>
            <p:cNvGrpSpPr/>
            <p:nvPr/>
          </p:nvGrpSpPr>
          <p:grpSpPr>
            <a:xfrm>
              <a:off x="1524000" y="2050255"/>
              <a:ext cx="3658374" cy="464345"/>
              <a:chOff x="1905000" y="1897855"/>
              <a:chExt cx="3658374" cy="464345"/>
            </a:xfrm>
          </p:grpSpPr>
          <p:sp>
            <p:nvSpPr>
              <p:cNvPr id="74" name="TextBox 4"/>
              <p:cNvSpPr txBox="1">
                <a:spLocks noChangeArrowheads="1"/>
              </p:cNvSpPr>
              <p:nvPr/>
            </p:nvSpPr>
            <p:spPr bwMode="auto">
              <a:xfrm>
                <a:off x="1905000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Cerebrovascular Circulation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>
                <a:off x="1905000" y="1905000"/>
                <a:ext cx="3581400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4" name="Group 40"/>
            <p:cNvGrpSpPr/>
            <p:nvPr/>
          </p:nvGrpSpPr>
          <p:grpSpPr>
            <a:xfrm>
              <a:off x="609600" y="2635126"/>
              <a:ext cx="5410200" cy="489074"/>
              <a:chOff x="914400" y="2586335"/>
              <a:chExt cx="5410200" cy="489074"/>
            </a:xfrm>
          </p:grpSpPr>
          <p:sp>
            <p:nvSpPr>
              <p:cNvPr id="72" name="TextBox 4"/>
              <p:cNvSpPr txBox="1">
                <a:spLocks noChangeArrowheads="1"/>
              </p:cNvSpPr>
              <p:nvPr/>
            </p:nvSpPr>
            <p:spPr bwMode="auto">
              <a:xfrm>
                <a:off x="914400" y="2613744"/>
                <a:ext cx="5410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CEREBRAL BLOOD FLOW IMAGING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Rectangle 12"/>
              <p:cNvSpPr>
                <a:spLocks noChangeArrowheads="1"/>
              </p:cNvSpPr>
              <p:nvPr/>
            </p:nvSpPr>
            <p:spPr bwMode="auto">
              <a:xfrm>
                <a:off x="933735" y="2586335"/>
                <a:ext cx="5238465" cy="461665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5" name="Group 41"/>
            <p:cNvGrpSpPr/>
            <p:nvPr/>
          </p:nvGrpSpPr>
          <p:grpSpPr>
            <a:xfrm>
              <a:off x="1371600" y="5250655"/>
              <a:ext cx="914400" cy="464345"/>
              <a:chOff x="1905000" y="1897855"/>
              <a:chExt cx="3658374" cy="464345"/>
            </a:xfrm>
          </p:grpSpPr>
          <p:sp>
            <p:nvSpPr>
              <p:cNvPr id="70" name="TextBox 4"/>
              <p:cNvSpPr txBox="1">
                <a:spLocks noChangeArrowheads="1"/>
              </p:cNvSpPr>
              <p:nvPr/>
            </p:nvSpPr>
            <p:spPr bwMode="auto">
              <a:xfrm>
                <a:off x="1905000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Adult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" name="Rectangle 12"/>
              <p:cNvSpPr>
                <a:spLocks noChangeArrowheads="1"/>
              </p:cNvSpPr>
              <p:nvPr/>
            </p:nvSpPr>
            <p:spPr bwMode="auto">
              <a:xfrm>
                <a:off x="1905000" y="1905000"/>
                <a:ext cx="3581400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8" name="Group 44"/>
            <p:cNvGrpSpPr/>
            <p:nvPr/>
          </p:nvGrpSpPr>
          <p:grpSpPr>
            <a:xfrm>
              <a:off x="5638026" y="2050255"/>
              <a:ext cx="2286774" cy="464345"/>
              <a:chOff x="1905000" y="1897855"/>
              <a:chExt cx="3658374" cy="464345"/>
            </a:xfrm>
          </p:grpSpPr>
          <p:sp>
            <p:nvSpPr>
              <p:cNvPr id="68" name="TextBox 4"/>
              <p:cNvSpPr txBox="1">
                <a:spLocks noChangeArrowheads="1"/>
              </p:cNvSpPr>
              <p:nvPr/>
            </p:nvSpPr>
            <p:spPr bwMode="auto">
              <a:xfrm>
                <a:off x="1905000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Infant, Newborn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" name="Rectangle 12"/>
              <p:cNvSpPr>
                <a:spLocks noChangeArrowheads="1"/>
              </p:cNvSpPr>
              <p:nvPr/>
            </p:nvSpPr>
            <p:spPr bwMode="auto">
              <a:xfrm>
                <a:off x="1905000" y="1905000"/>
                <a:ext cx="3581400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9" name="Group 50"/>
            <p:cNvGrpSpPr/>
            <p:nvPr/>
          </p:nvGrpSpPr>
          <p:grpSpPr>
            <a:xfrm>
              <a:off x="228600" y="3726655"/>
              <a:ext cx="1295400" cy="464345"/>
              <a:chOff x="613812" y="1897855"/>
              <a:chExt cx="3658372" cy="464345"/>
            </a:xfrm>
          </p:grpSpPr>
          <p:sp>
            <p:nvSpPr>
              <p:cNvPr id="66" name="TextBox 4"/>
              <p:cNvSpPr txBox="1">
                <a:spLocks noChangeArrowheads="1"/>
              </p:cNvSpPr>
              <p:nvPr/>
            </p:nvSpPr>
            <p:spPr bwMode="auto">
              <a:xfrm>
                <a:off x="613812" y="1897855"/>
                <a:ext cx="36583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Frequent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613812" y="1905000"/>
                <a:ext cx="3581397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0" name="Group 53"/>
            <p:cNvGrpSpPr/>
            <p:nvPr/>
          </p:nvGrpSpPr>
          <p:grpSpPr>
            <a:xfrm>
              <a:off x="1600200" y="3733800"/>
              <a:ext cx="3048000" cy="464345"/>
              <a:chOff x="1081869" y="1897855"/>
              <a:chExt cx="3658374" cy="464345"/>
            </a:xfrm>
          </p:grpSpPr>
          <p:sp>
            <p:nvSpPr>
              <p:cNvPr id="60" name="TextBox 4"/>
              <p:cNvSpPr txBox="1">
                <a:spLocks noChangeArrowheads="1"/>
              </p:cNvSpPr>
              <p:nvPr/>
            </p:nvSpPr>
            <p:spPr bwMode="auto">
              <a:xfrm>
                <a:off x="1081869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Levels (qualifier value)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auto">
              <a:xfrm>
                <a:off x="1081869" y="1905000"/>
                <a:ext cx="3581401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1" name="Group 56"/>
            <p:cNvGrpSpPr/>
            <p:nvPr/>
          </p:nvGrpSpPr>
          <p:grpSpPr>
            <a:xfrm>
              <a:off x="6191439" y="3740945"/>
              <a:ext cx="971361" cy="464345"/>
              <a:chOff x="3506296" y="1897855"/>
              <a:chExt cx="3886267" cy="464345"/>
            </a:xfrm>
          </p:grpSpPr>
          <p:sp>
            <p:nvSpPr>
              <p:cNvPr id="54" name="TextBox 4"/>
              <p:cNvSpPr txBox="1">
                <a:spLocks noChangeArrowheads="1"/>
              </p:cNvSpPr>
              <p:nvPr/>
            </p:nvSpPr>
            <p:spPr bwMode="auto">
              <a:xfrm>
                <a:off x="3734189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Brain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Rectangle 12"/>
              <p:cNvSpPr>
                <a:spLocks noChangeArrowheads="1"/>
              </p:cNvSpPr>
              <p:nvPr/>
            </p:nvSpPr>
            <p:spPr bwMode="auto">
              <a:xfrm>
                <a:off x="3506296" y="1905000"/>
                <a:ext cx="3581402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2" name="Group 59"/>
            <p:cNvGrpSpPr/>
            <p:nvPr/>
          </p:nvGrpSpPr>
          <p:grpSpPr>
            <a:xfrm>
              <a:off x="7210915" y="3748090"/>
              <a:ext cx="1018685" cy="464345"/>
              <a:chOff x="2999620" y="1897855"/>
              <a:chExt cx="3658374" cy="464345"/>
            </a:xfrm>
          </p:grpSpPr>
          <p:sp>
            <p:nvSpPr>
              <p:cNvPr id="50" name="TextBox 4"/>
              <p:cNvSpPr txBox="1">
                <a:spLocks noChangeArrowheads="1"/>
              </p:cNvSpPr>
              <p:nvPr/>
            </p:nvSpPr>
            <p:spPr bwMode="auto">
              <a:xfrm>
                <a:off x="2999620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Viable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Rectangle 12"/>
              <p:cNvSpPr>
                <a:spLocks noChangeArrowheads="1"/>
              </p:cNvSpPr>
              <p:nvPr/>
            </p:nvSpPr>
            <p:spPr bwMode="auto">
              <a:xfrm>
                <a:off x="2999620" y="1905000"/>
                <a:ext cx="3384720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5" name="Group 62"/>
            <p:cNvGrpSpPr/>
            <p:nvPr/>
          </p:nvGrpSpPr>
          <p:grpSpPr>
            <a:xfrm>
              <a:off x="5715000" y="4343400"/>
              <a:ext cx="1676787" cy="464345"/>
              <a:chOff x="2570005" y="1897855"/>
              <a:chExt cx="3658376" cy="464345"/>
            </a:xfrm>
          </p:grpSpPr>
          <p:sp>
            <p:nvSpPr>
              <p:cNvPr id="48" name="TextBox 4"/>
              <p:cNvSpPr txBox="1">
                <a:spLocks noChangeArrowheads="1"/>
              </p:cNvSpPr>
              <p:nvPr/>
            </p:nvSpPr>
            <p:spPr bwMode="auto">
              <a:xfrm>
                <a:off x="2570005" y="1897855"/>
                <a:ext cx="36583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Entire brain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Rectangle 12"/>
              <p:cNvSpPr>
                <a:spLocks noChangeArrowheads="1"/>
              </p:cNvSpPr>
              <p:nvPr/>
            </p:nvSpPr>
            <p:spPr bwMode="auto">
              <a:xfrm>
                <a:off x="2570005" y="1905000"/>
                <a:ext cx="3581403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680265" y="3750770"/>
            <a:ext cx="1459869" cy="461665"/>
            <a:chOff x="3352799" y="4807745"/>
            <a:chExt cx="1459869" cy="461665"/>
          </a:xfrm>
        </p:grpSpPr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3352799" y="4807745"/>
              <a:ext cx="14598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Sustained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3352799" y="4812210"/>
              <a:ext cx="1371601" cy="457200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152400" y="1448692"/>
            <a:ext cx="5867400" cy="2126455"/>
          </a:xfrm>
          <a:prstGeom prst="ellipse">
            <a:avLst/>
          </a:prstGeom>
          <a:noFill/>
          <a:ln w="254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117469" y="1372492"/>
            <a:ext cx="3188331" cy="152310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52400" y="3200400"/>
            <a:ext cx="1733361" cy="1295400"/>
          </a:xfrm>
          <a:prstGeom prst="ellipse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371600" y="3124200"/>
            <a:ext cx="3656826" cy="1604665"/>
          </a:xfrm>
          <a:prstGeom prst="ellipse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495800" y="3200400"/>
            <a:ext cx="1600200" cy="1295400"/>
          </a:xfrm>
          <a:prstGeom prst="ellipse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562600" y="3048000"/>
            <a:ext cx="1753374" cy="2770609"/>
          </a:xfrm>
          <a:prstGeom prst="ellipse">
            <a:avLst/>
          </a:prstGeom>
          <a:noFill/>
          <a:ln w="254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400800" y="3124200"/>
            <a:ext cx="2133600" cy="145226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66800" y="4807745"/>
            <a:ext cx="1447800" cy="1212055"/>
          </a:xfrm>
          <a:prstGeom prst="ellipse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52" grpId="0" animBg="1"/>
      <p:bldP spid="53" grpId="0" animBg="1"/>
      <p:bldP spid="55" grpId="0" animBg="1"/>
      <p:bldP spid="56" grpId="0" animBg="1"/>
      <p:bldP spid="5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MTI Uses MetaMap (contd.)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200400"/>
          </a:xfrm>
        </p:spPr>
        <p:txBody>
          <a:bodyPr/>
          <a:lstStyle/>
          <a:p>
            <a:r>
              <a:rPr lang="en-US" sz="2400" dirty="0" smtClean="0"/>
              <a:t>Pass II – more focused review for actual MeSH Headings in the text, reinforces Pass I items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metamap –dN –R ‘MSH’</a:t>
            </a:r>
          </a:p>
          <a:p>
            <a:pPr lvl="1"/>
            <a:r>
              <a:rPr lang="en-US" sz="2000" dirty="0" smtClean="0"/>
              <a:t>No Derivational Variants (-d)</a:t>
            </a:r>
          </a:p>
          <a:p>
            <a:pPr lvl="1"/>
            <a:r>
              <a:rPr lang="en-US" sz="2000" dirty="0" smtClean="0"/>
              <a:t>Fielded MMI Output (-N)</a:t>
            </a:r>
          </a:p>
          <a:p>
            <a:pPr lvl="1"/>
            <a:r>
              <a:rPr lang="en-US" sz="2000" dirty="0" smtClean="0"/>
              <a:t>Restrict to Sources (-R) restricted to MeSH </a:t>
            </a:r>
          </a:p>
        </p:txBody>
      </p:sp>
      <p:pic>
        <p:nvPicPr>
          <p:cNvPr id="8196" name="Picture 2" descr="C:\Documents and Settings\jmork\Local Settings\Temporary Internet Files\Content.IE5\6TCFAPSX\MC9003606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588" y="4276725"/>
            <a:ext cx="164941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MetaMap Fielded MMI Output (-N)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9063" y="1222375"/>
            <a:ext cx="8866187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17285228|MM|</a:t>
            </a:r>
            <a:r>
              <a:rPr lang="en-US" sz="14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430.78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14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14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C0019879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|[aapp,bacs]|</a:t>
            </a:r>
            <a:r>
              <a:rPr lang="en-US" sz="14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["Homocystine"-ab-3-"Homocysteine","Homocystine"-ab-2-"homocysteine","Homocystine"-ab-1-"Homocysteine","Homocystine"-ti-1-"homocysteine"]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14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TI;AB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14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406:12|227:12|74:12|35:12</a:t>
            </a:r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(P</a:t>
            </a:r>
            <a:r>
              <a:rPr lang="en-US" sz="1800" dirty="0" smtClean="0">
                <a:solidFill>
                  <a:schemeClr val="accent1"/>
                </a:solidFill>
              </a:rPr>
              <a:t>M</a:t>
            </a:r>
            <a:r>
              <a:rPr lang="en-US" sz="1800" dirty="0" smtClean="0">
                <a:solidFill>
                  <a:schemeClr val="bg2"/>
                </a:solidFill>
              </a:rPr>
              <a:t>ID)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MM</a:t>
            </a:r>
            <a:r>
              <a:rPr lang="en-US" sz="1800" dirty="0" smtClean="0">
                <a:solidFill>
                  <a:schemeClr val="bg2"/>
                </a:solidFill>
              </a:rPr>
              <a:t> (Path Name)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430.78</a:t>
            </a:r>
            <a:r>
              <a:rPr lang="en-US" sz="1800" dirty="0" smtClean="0">
                <a:solidFill>
                  <a:schemeClr val="bg2"/>
                </a:solidFill>
              </a:rPr>
              <a:t> (Score)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800" dirty="0" smtClean="0">
                <a:solidFill>
                  <a:schemeClr val="bg2"/>
                </a:solidFill>
              </a:rPr>
              <a:t> (UMLS Concept Found Preferred Name)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C0019879</a:t>
            </a:r>
            <a:r>
              <a:rPr lang="en-US" sz="1800" dirty="0" smtClean="0">
                <a:solidFill>
                  <a:schemeClr val="bg2"/>
                </a:solidFill>
              </a:rPr>
              <a:t> (UMLS Concept Unique Identifier)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[aapp,bacs]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(List of Semantic Type(s))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["Homocystine"-ab-3-"Homocysteine","Homocystine"-ab-2-"homocysteine","Homocystine"-ab-1-"Homocysteine","Homocystine"-ti-1-"homocysteine"]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(List of Entry Term Quartets)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TI;AB</a:t>
            </a:r>
            <a:r>
              <a:rPr lang="en-US" sz="1800" dirty="0" smtClean="0">
                <a:solidFill>
                  <a:schemeClr val="bg2"/>
                </a:solidFill>
              </a:rPr>
              <a:t> (Location(s), boost scores for TI)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406:12|227:12|74:12|35:12</a:t>
            </a:r>
            <a:r>
              <a:rPr lang="en-US" sz="1800" dirty="0" smtClean="0">
                <a:solidFill>
                  <a:schemeClr val="bg2"/>
                </a:solidFill>
              </a:rPr>
              <a:t> (List of Positional Information Groups [start:length])</a:t>
            </a: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81363" y="1987550"/>
            <a:ext cx="5630862" cy="221615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Entry Term Quartet</a:t>
            </a:r>
            <a:endParaRPr lang="en-US" b="1" u="sng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endParaRPr lang="en-US" sz="8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"Homocystine"-ab-2-"homocysteine"</a:t>
            </a:r>
          </a:p>
          <a:p>
            <a:pPr>
              <a:defRPr/>
            </a:pPr>
            <a:endParaRPr lang="en-US" sz="800" dirty="0">
              <a:solidFill>
                <a:schemeClr val="accent5">
                  <a:lumMod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"Homocystine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UMLS Concept Preferred Name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rgbClr val="0070C0"/>
                </a:solidFill>
              </a:rPr>
              <a:t>Found in Abstract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rgbClr val="0070C0"/>
                </a:solidFill>
              </a:rPr>
              <a:t>Found in section’s second utterance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"homocysteine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Actual text used for mapping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Using Entry Term Information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523999"/>
            <a:ext cx="8331427" cy="4038601"/>
          </a:xfrm>
        </p:spPr>
        <p:txBody>
          <a:bodyPr/>
          <a:lstStyle/>
          <a:p>
            <a:r>
              <a:rPr lang="en-US" dirty="0" smtClean="0"/>
              <a:t>Homocystine vs Homocysteine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0000000|MM|424.55|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|C0019879|[aapp,bacs]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"]|TI|20:11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0000000|MM|424.55|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homocysteine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|C0019878|[aapp,bacs]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homocysteine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"]|TI|20:11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Borne → Bear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0000000|MM|734.96|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Ursidae Family|C0004897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|[mamm]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Bear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borne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"]|TI|32:5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0000000|MM|112.74|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Bearing Device Component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|C1704689|[medd]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Bearing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borne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"]|TI|32:5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0000000|MM|112.74|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Caliber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|C1301886|[qnco]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Bore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borne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"]|TI|32:5 </a:t>
            </a:r>
          </a:p>
          <a:p>
            <a:pPr lvl="1">
              <a:buNone/>
            </a:pP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sz="2800" dirty="0" smtClean="0"/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457200" y="2120855"/>
            <a:ext cx="4343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en-US" u="sng" kern="0" dirty="0" smtClean="0">
                <a:latin typeface="+mn-lt"/>
              </a:rPr>
              <a:t>No Derivational Variants (-</a:t>
            </a:r>
            <a:r>
              <a:rPr kumimoji="1" lang="en-US" u="sng" kern="0" dirty="0">
                <a:latin typeface="+mn-lt"/>
              </a:rPr>
              <a:t>d)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608217"/>
            <a:ext cx="7315200" cy="631371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812 HAEMORRHAGE NOS (Hemorrhage) [Finding] </a:t>
            </a:r>
          </a:p>
          <a:p>
            <a:pPr marL="342900" lvl="1" indent="-342900"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47675" y="3824288"/>
            <a:ext cx="8316913" cy="517525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u="sng" kern="0" dirty="0" smtClean="0">
                <a:latin typeface="+mn-lt"/>
              </a:rPr>
              <a:t>All Derivational Variants + Ignore Word Order (-</a:t>
            </a:r>
            <a:r>
              <a:rPr kumimoji="1" lang="en-US" u="sng" kern="0" dirty="0">
                <a:latin typeface="+mn-lt"/>
              </a:rPr>
              <a:t>iD)</a:t>
            </a:r>
          </a:p>
        </p:txBody>
      </p:sp>
      <p:sp>
        <p:nvSpPr>
          <p:cNvPr id="1127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57200" y="4265613"/>
            <a:ext cx="8686800" cy="828901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783</a:t>
            </a:r>
            <a:r>
              <a:rPr lang="en-US" sz="20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Operative haemorrhage (Blood Loss, Surgical)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[Pathologic Function] </a:t>
            </a:r>
          </a:p>
          <a:p>
            <a:pPr marL="342900" lvl="1" indent="-342900">
              <a:buFontTx/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57200" y="1214438"/>
            <a:ext cx="5824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Text: </a:t>
            </a:r>
            <a:r>
              <a:rPr lang="en-US" dirty="0" smtClean="0">
                <a:solidFill>
                  <a:schemeClr val="bg2"/>
                </a:solidFill>
              </a:rPr>
              <a:t>preventing</a:t>
            </a:r>
            <a:r>
              <a:rPr lang="en-US" dirty="0" smtClean="0">
                <a:solidFill>
                  <a:srgbClr val="00B050"/>
                </a:solidFill>
              </a:rPr>
              <a:t> hemorrhage </a:t>
            </a:r>
            <a:r>
              <a:rPr lang="en-US" dirty="0" smtClean="0">
                <a:solidFill>
                  <a:schemeClr val="bg2"/>
                </a:solidFill>
              </a:rPr>
              <a:t>pre-</a:t>
            </a:r>
            <a:r>
              <a:rPr lang="en-US" dirty="0" smtClean="0">
                <a:solidFill>
                  <a:srgbClr val="00B050"/>
                </a:solidFill>
              </a:rPr>
              <a:t>operatively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2706688" y="5899150"/>
            <a:ext cx="373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Examples from metamap10 with 2010AA UMLS</a:t>
            </a:r>
            <a:endParaRPr lang="en-US" sz="1400" dirty="0"/>
          </a:p>
        </p:txBody>
      </p:sp>
      <p:sp>
        <p:nvSpPr>
          <p:cNvPr id="11273" name="Oval Callout 10"/>
          <p:cNvSpPr>
            <a:spLocks noChangeArrowheads="1"/>
          </p:cNvSpPr>
          <p:nvPr/>
        </p:nvSpPr>
        <p:spPr bwMode="auto">
          <a:xfrm>
            <a:off x="7348538" y="3106738"/>
            <a:ext cx="1568450" cy="822325"/>
          </a:xfrm>
          <a:prstGeom prst="wedgeEllipseCallout">
            <a:avLst>
              <a:gd name="adj1" fmla="val -51454"/>
              <a:gd name="adj2" fmla="val 64704"/>
            </a:avLst>
          </a:prstGeom>
          <a:solidFill>
            <a:srgbClr val="7030A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Needs both</a:t>
            </a:r>
            <a:endParaRPr lang="en-US" sz="1600" dirty="0"/>
          </a:p>
          <a:p>
            <a:r>
              <a:rPr lang="en-US" sz="1600" dirty="0" smtClean="0"/>
              <a:t>to find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 Example</a:t>
            </a:r>
            <a:endParaRPr lang="en-US" sz="2800" dirty="0" smtClean="0"/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457200" y="1798638"/>
            <a:ext cx="4343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en-US" u="sng" kern="0" dirty="0" smtClean="0">
                <a:latin typeface="+mn-lt"/>
              </a:rPr>
              <a:t>No Derivational Variants (-</a:t>
            </a:r>
            <a:r>
              <a:rPr kumimoji="1" lang="en-US" u="sng" kern="0" dirty="0">
                <a:latin typeface="+mn-lt"/>
              </a:rPr>
              <a:t>d)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438400"/>
            <a:ext cx="4040188" cy="762000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Nothing for “respirable”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30213" y="3043238"/>
            <a:ext cx="8367712" cy="525462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u="sng" kern="0" dirty="0" smtClean="0"/>
              <a:t>All Derivational Variants + Ignore Word Order (-</a:t>
            </a:r>
            <a:r>
              <a:rPr kumimoji="1" lang="en-US" u="sng" kern="0" dirty="0"/>
              <a:t>iD)</a:t>
            </a:r>
          </a:p>
        </p:txBody>
      </p:sp>
      <p:sp>
        <p:nvSpPr>
          <p:cNvPr id="1229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57200" y="3505200"/>
            <a:ext cx="8686800" cy="2381794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523 </a:t>
            </a:r>
            <a:r>
              <a:rPr lang="en-US" sz="18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respiration (Cell Respiration)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[Cell Function] </a:t>
            </a:r>
          </a:p>
          <a:p>
            <a:pPr marL="342900" lvl="1" indent="-342900"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523 </a:t>
            </a:r>
            <a:r>
              <a:rPr lang="en-US" sz="18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Respirator (Mechanical Ventilator)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[Medical Device] </a:t>
            </a:r>
          </a:p>
          <a:p>
            <a:pPr marL="342900" lvl="1" indent="-342900"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523 </a:t>
            </a:r>
            <a:r>
              <a:rPr lang="en-US" sz="18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Respiration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[Physiologic Function]</a:t>
            </a:r>
            <a:r>
              <a:rPr lang="en-US" sz="18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523 </a:t>
            </a:r>
            <a:r>
              <a:rPr lang="en-US" sz="18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respirator (Treatment with respirator)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[Therapeutic or  Preventive Procedure] </a:t>
            </a:r>
          </a:p>
          <a:p>
            <a:pPr marL="342900" lvl="1" indent="-342900"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523 </a:t>
            </a:r>
            <a:r>
              <a:rPr lang="en-US" sz="1800" dirty="0" smtClean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respiration (respiratory gaseous exchange in organisms)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[Biologic Function] 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57200" y="12144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Text: </a:t>
            </a:r>
            <a:r>
              <a:rPr lang="en-US" dirty="0" smtClean="0">
                <a:solidFill>
                  <a:srgbClr val="00B050"/>
                </a:solidFill>
              </a:rPr>
              <a:t>respirable</a:t>
            </a:r>
            <a:r>
              <a:rPr lang="en-US" dirty="0" smtClean="0">
                <a:solidFill>
                  <a:schemeClr val="bg2"/>
                </a:solidFill>
              </a:rPr>
              <a:t> particulate matter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73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Examples from metamap10 with 2010AA UMLS</a:t>
            </a:r>
            <a:endParaRPr lang="en-US" sz="1400" dirty="0"/>
          </a:p>
        </p:txBody>
      </p:sp>
      <p:sp>
        <p:nvSpPr>
          <p:cNvPr id="12297" name="Oval Callout 11"/>
          <p:cNvSpPr>
            <a:spLocks noChangeArrowheads="1"/>
          </p:cNvSpPr>
          <p:nvPr/>
        </p:nvSpPr>
        <p:spPr bwMode="auto">
          <a:xfrm>
            <a:off x="7348538" y="2308225"/>
            <a:ext cx="1568450" cy="822325"/>
          </a:xfrm>
          <a:prstGeom prst="wedgeEllipseCallout">
            <a:avLst>
              <a:gd name="adj1" fmla="val -51454"/>
              <a:gd name="adj2" fmla="val 64704"/>
            </a:avLst>
          </a:prstGeom>
          <a:solidFill>
            <a:srgbClr val="7030A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Only needs</a:t>
            </a:r>
            <a:endParaRPr lang="en-US" sz="1600" dirty="0"/>
          </a:p>
          <a:p>
            <a:r>
              <a:rPr lang="en-US" sz="1600" dirty="0"/>
              <a:t>-</a:t>
            </a:r>
            <a:r>
              <a:rPr lang="en-US" sz="1600" dirty="0" smtClean="0"/>
              <a:t>D to find</a:t>
            </a:r>
            <a:endParaRPr lang="en-US" sz="1600" dirty="0"/>
          </a:p>
        </p:txBody>
      </p:sp>
      <p:grpSp>
        <p:nvGrpSpPr>
          <p:cNvPr id="2" name="Group 25"/>
          <p:cNvGrpSpPr/>
          <p:nvPr/>
        </p:nvGrpSpPr>
        <p:grpSpPr>
          <a:xfrm>
            <a:off x="554277" y="3680551"/>
            <a:ext cx="8023666" cy="1885426"/>
            <a:chOff x="554277" y="3680551"/>
            <a:chExt cx="8023666" cy="1885426"/>
          </a:xfrm>
        </p:grpSpPr>
        <p:cxnSp>
          <p:nvCxnSpPr>
            <p:cNvPr id="12299" name="Straight Connector 11"/>
            <p:cNvCxnSpPr>
              <a:cxnSpLocks noChangeShapeType="1"/>
            </p:cNvCxnSpPr>
            <p:nvPr/>
          </p:nvCxnSpPr>
          <p:spPr bwMode="auto">
            <a:xfrm>
              <a:off x="576943" y="3680551"/>
              <a:ext cx="6773091" cy="0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12300" name="Straight Connector 12"/>
            <p:cNvCxnSpPr>
              <a:cxnSpLocks noChangeShapeType="1"/>
            </p:cNvCxnSpPr>
            <p:nvPr/>
          </p:nvCxnSpPr>
          <p:spPr bwMode="auto">
            <a:xfrm>
              <a:off x="561840" y="4364194"/>
              <a:ext cx="5185817" cy="0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12301" name="Straight Connector 13"/>
            <p:cNvCxnSpPr>
              <a:cxnSpLocks noChangeShapeType="1"/>
            </p:cNvCxnSpPr>
            <p:nvPr/>
          </p:nvCxnSpPr>
          <p:spPr bwMode="auto">
            <a:xfrm>
              <a:off x="554277" y="4684985"/>
              <a:ext cx="7893037" cy="0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12302" name="Straight Connector 15"/>
            <p:cNvCxnSpPr>
              <a:cxnSpLocks noChangeShapeType="1"/>
            </p:cNvCxnSpPr>
            <p:nvPr/>
          </p:nvCxnSpPr>
          <p:spPr bwMode="auto">
            <a:xfrm>
              <a:off x="554277" y="5291501"/>
              <a:ext cx="8023666" cy="0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19" name="Straight Connector 12"/>
            <p:cNvCxnSpPr>
              <a:cxnSpLocks noChangeShapeType="1"/>
            </p:cNvCxnSpPr>
            <p:nvPr/>
          </p:nvCxnSpPr>
          <p:spPr bwMode="auto">
            <a:xfrm>
              <a:off x="888412" y="4943314"/>
              <a:ext cx="2864982" cy="0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21" name="Straight Connector 12"/>
            <p:cNvCxnSpPr>
              <a:cxnSpLocks noChangeShapeType="1"/>
            </p:cNvCxnSpPr>
            <p:nvPr/>
          </p:nvCxnSpPr>
          <p:spPr bwMode="auto">
            <a:xfrm>
              <a:off x="918891" y="5565977"/>
              <a:ext cx="2573246" cy="0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78" name="AutoShape 114"/>
          <p:cNvSpPr>
            <a:spLocks noChangeArrowheads="1"/>
          </p:cNvSpPr>
          <p:nvPr/>
        </p:nvSpPr>
        <p:spPr bwMode="auto">
          <a:xfrm>
            <a:off x="685800" y="1295400"/>
            <a:ext cx="7978775" cy="438943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685800"/>
          </a:xfrm>
        </p:spPr>
        <p:txBody>
          <a:bodyPr/>
          <a:lstStyle/>
          <a:p>
            <a:r>
              <a:rPr lang="en-US" sz="3200" dirty="0" smtClean="0"/>
              <a:t>NLM Applications using MetaMap: RIDeM (Repository for Informed Decision Making)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876300" y="2509838"/>
            <a:ext cx="1295400" cy="855662"/>
          </a:xfrm>
          <a:prstGeom prst="ellipse">
            <a:avLst/>
          </a:prstGeom>
          <a:solidFill>
            <a:schemeClr val="hlink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 tIns="228600" bIns="228600" anchor="ctr">
            <a:spAutoFit/>
          </a:bodyPr>
          <a:lstStyle/>
          <a:p>
            <a:pPr eaLnBrk="0" hangingPunct="0">
              <a:defRPr/>
            </a:pPr>
            <a:endParaRPr lang="en-US" sz="1800" dirty="0">
              <a:latin typeface="Verdana" pitchFamily="34" charset="0"/>
            </a:endParaRPr>
          </a:p>
        </p:txBody>
      </p:sp>
      <p:sp>
        <p:nvSpPr>
          <p:cNvPr id="88152" name="Line 7"/>
          <p:cNvSpPr>
            <a:spLocks noChangeShapeType="1"/>
          </p:cNvSpPr>
          <p:nvPr/>
        </p:nvSpPr>
        <p:spPr bwMode="auto">
          <a:xfrm>
            <a:off x="876300" y="2090738"/>
            <a:ext cx="0" cy="923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tIns="228600" bIns="228600">
            <a:spAutoFit/>
          </a:bodyPr>
          <a:lstStyle/>
          <a:p>
            <a:endParaRPr lang="en-US" dirty="0"/>
          </a:p>
        </p:txBody>
      </p:sp>
      <p:sp>
        <p:nvSpPr>
          <p:cNvPr id="88153" name="Line 8"/>
          <p:cNvSpPr>
            <a:spLocks noChangeShapeType="1"/>
          </p:cNvSpPr>
          <p:nvPr/>
        </p:nvSpPr>
        <p:spPr bwMode="auto">
          <a:xfrm>
            <a:off x="2171700" y="2090738"/>
            <a:ext cx="0" cy="923925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</p:spPr>
        <p:txBody>
          <a:bodyPr tIns="228600" bIns="228600">
            <a:spAutoFit/>
          </a:bodyPr>
          <a:lstStyle/>
          <a:p>
            <a:endParaRPr lang="en-US" dirty="0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876300" y="2170113"/>
            <a:ext cx="1295400" cy="731837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tIns="228600" bIns="228600" anchor="ctr">
            <a:spAutoFit/>
          </a:bodyPr>
          <a:lstStyle/>
          <a:p>
            <a:pPr eaLnBrk="0" hangingPunct="0">
              <a:defRPr/>
            </a:pPr>
            <a:endParaRPr lang="en-US" sz="1800" dirty="0">
              <a:latin typeface="Verdana" pitchFamily="34" charset="0"/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876300" y="1631950"/>
            <a:ext cx="1295400" cy="855663"/>
          </a:xfrm>
          <a:prstGeom prst="ellipse">
            <a:avLst/>
          </a:prstGeom>
          <a:solidFill>
            <a:schemeClr val="hlink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 tIns="228600" bIns="228600" anchor="ctr">
            <a:spAutoFit/>
          </a:bodyPr>
          <a:lstStyle/>
          <a:p>
            <a:pPr eaLnBrk="0" hangingPunct="0">
              <a:defRPr/>
            </a:pPr>
            <a:endParaRPr lang="en-US" sz="1800" dirty="0">
              <a:latin typeface="Verdana" pitchFamily="34" charset="0"/>
            </a:endParaRPr>
          </a:p>
        </p:txBody>
      </p:sp>
      <p:sp>
        <p:nvSpPr>
          <p:cNvPr id="88156" name="WordArt 11"/>
          <p:cNvSpPr>
            <a:spLocks noChangeArrowheads="1" noChangeShapeType="1" noTextEdit="1"/>
          </p:cNvSpPr>
          <p:nvPr/>
        </p:nvSpPr>
        <p:spPr bwMode="auto">
          <a:xfrm>
            <a:off x="1241425" y="2619375"/>
            <a:ext cx="565150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spc="40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</a:rPr>
              <a:t>RIDeM</a:t>
            </a:r>
          </a:p>
        </p:txBody>
      </p:sp>
      <p:sp>
        <p:nvSpPr>
          <p:cNvPr id="88157" name="Line 12"/>
          <p:cNvSpPr>
            <a:spLocks noChangeShapeType="1"/>
          </p:cNvSpPr>
          <p:nvPr/>
        </p:nvSpPr>
        <p:spPr bwMode="auto">
          <a:xfrm>
            <a:off x="876300" y="2090738"/>
            <a:ext cx="0" cy="923925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</p:spPr>
        <p:txBody>
          <a:bodyPr tIns="228600" bIns="228600">
            <a:spAutoFit/>
          </a:bodyPr>
          <a:lstStyle/>
          <a:p>
            <a:endParaRPr lang="en-US" dirty="0"/>
          </a:p>
        </p:txBody>
      </p:sp>
      <p:pic>
        <p:nvPicPr>
          <p:cNvPr id="88158" name="Picture 13" descr="MCj03788730000[1]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684837" y="1357313"/>
            <a:ext cx="10969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60" name="Picture 15" descr="MCj03701440000[1]"/>
          <p:cNvPicPr>
            <a:picLocks noChangeAspect="1" noChangeArrowheads="1"/>
          </p:cNvPicPr>
          <p:nvPr/>
        </p:nvPicPr>
        <p:blipFill>
          <a:blip r:embed="rId4" cstate="print">
            <a:lum contrast="28000"/>
            <a:grayscl/>
          </a:blip>
          <a:srcRect/>
          <a:stretch>
            <a:fillRect/>
          </a:stretch>
        </p:blipFill>
        <p:spPr bwMode="auto">
          <a:xfrm>
            <a:off x="6781800" y="1614488"/>
            <a:ext cx="11207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63" name="Text Box 18"/>
          <p:cNvSpPr txBox="1">
            <a:spLocks noChangeArrowheads="1"/>
          </p:cNvSpPr>
          <p:nvPr/>
        </p:nvSpPr>
        <p:spPr bwMode="auto">
          <a:xfrm>
            <a:off x="1851025" y="2963863"/>
            <a:ext cx="892175" cy="654050"/>
          </a:xfrm>
          <a:prstGeom prst="rect">
            <a:avLst/>
          </a:prstGeom>
          <a:solidFill>
            <a:schemeClr val="hlink"/>
          </a:solidFill>
          <a:ln w="1270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CC00"/>
                </a:solidFill>
                <a:latin typeface="Arial" pitchFamily="34" charset="0"/>
              </a:rPr>
              <a:t>GUI API</a:t>
            </a:r>
            <a:endParaRPr lang="en-US" sz="1800" b="1" dirty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88164" name="Rectangle 20"/>
          <p:cNvSpPr>
            <a:spLocks noChangeArrowheads="1"/>
          </p:cNvSpPr>
          <p:nvPr/>
        </p:nvSpPr>
        <p:spPr bwMode="auto">
          <a:xfrm>
            <a:off x="4787900" y="2425700"/>
            <a:ext cx="2362200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Clinical question answering (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</a:rPr>
              <a:t>CQA 1.0</a:t>
            </a:r>
            <a:r>
              <a:rPr lang="en-US" sz="1800" dirty="0">
                <a:solidFill>
                  <a:srgbClr val="0000CC"/>
                </a:solidFill>
                <a:latin typeface="Arial" pitchFamily="34" charset="0"/>
              </a:rPr>
              <a:t>)</a:t>
            </a:r>
          </a:p>
        </p:txBody>
      </p:sp>
      <p:pic>
        <p:nvPicPr>
          <p:cNvPr id="88165" name="Picture 21" descr="comp1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915150" y="3014663"/>
            <a:ext cx="168275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4025900" y="3297238"/>
            <a:ext cx="3124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Linking evidence to patient records  (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</a:rPr>
              <a:t>InfoBot</a:t>
            </a:r>
            <a:r>
              <a:rPr lang="en-US" sz="1800" dirty="0">
                <a:solidFill>
                  <a:srgbClr val="0000CC"/>
                </a:solidFill>
                <a:latin typeface="Arial" pitchFamily="34" charset="0"/>
              </a:rPr>
              <a:t>)</a:t>
            </a:r>
          </a:p>
        </p:txBody>
      </p:sp>
      <p:cxnSp>
        <p:nvCxnSpPr>
          <p:cNvPr id="88167" name="AutoShape 23"/>
          <p:cNvCxnSpPr>
            <a:cxnSpLocks noChangeShapeType="1"/>
            <a:stCxn id="88163" idx="3"/>
            <a:endCxn id="32" idx="1"/>
          </p:cNvCxnSpPr>
          <p:nvPr/>
        </p:nvCxnSpPr>
        <p:spPr bwMode="auto">
          <a:xfrm flipV="1">
            <a:off x="2743200" y="2352080"/>
            <a:ext cx="997743" cy="938808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333399"/>
            </a:solidFill>
            <a:round/>
            <a:headEnd type="none" w="lg" len="lg"/>
            <a:tailEnd type="triangle" w="med" len="med"/>
          </a:ln>
        </p:spPr>
      </p:cxnSp>
      <p:cxnSp>
        <p:nvCxnSpPr>
          <p:cNvPr id="88168" name="AutoShape 24"/>
          <p:cNvCxnSpPr>
            <a:cxnSpLocks noChangeShapeType="1"/>
            <a:stCxn id="88163" idx="3"/>
            <a:endCxn id="88176" idx="1"/>
          </p:cNvCxnSpPr>
          <p:nvPr/>
        </p:nvCxnSpPr>
        <p:spPr bwMode="auto">
          <a:xfrm>
            <a:off x="2743200" y="3290888"/>
            <a:ext cx="1100138" cy="74612"/>
          </a:xfrm>
          <a:prstGeom prst="curvedConnector3">
            <a:avLst>
              <a:gd name="adj1" fmla="val 49926"/>
            </a:avLst>
          </a:prstGeom>
          <a:noFill/>
          <a:ln w="15875">
            <a:solidFill>
              <a:srgbClr val="333399"/>
            </a:solidFill>
            <a:round/>
            <a:headEnd type="stealth" w="lg" len="lg"/>
            <a:tailEnd type="triangle" w="med" len="med"/>
          </a:ln>
        </p:spPr>
      </p:cxnSp>
      <p:cxnSp>
        <p:nvCxnSpPr>
          <p:cNvPr id="88169" name="AutoShape 25"/>
          <p:cNvCxnSpPr>
            <a:cxnSpLocks noChangeShapeType="1"/>
            <a:stCxn id="88163" idx="3"/>
            <a:endCxn id="88164" idx="1"/>
          </p:cNvCxnSpPr>
          <p:nvPr/>
        </p:nvCxnSpPr>
        <p:spPr bwMode="auto">
          <a:xfrm flipV="1">
            <a:off x="2743200" y="2901950"/>
            <a:ext cx="2044700" cy="388938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333399"/>
            </a:solidFill>
            <a:round/>
            <a:headEnd/>
            <a:tailEnd type="triangle" w="med" len="med"/>
          </a:ln>
        </p:spPr>
      </p:cxnSp>
      <p:pic>
        <p:nvPicPr>
          <p:cNvPr id="88170" name="Picture 26" descr="MrScience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4000"/>
          </a:blip>
          <a:srcRect/>
          <a:stretch>
            <a:fillRect/>
          </a:stretch>
        </p:blipFill>
        <p:spPr bwMode="auto">
          <a:xfrm>
            <a:off x="1111250" y="4094163"/>
            <a:ext cx="1060450" cy="1230312"/>
          </a:xfrm>
          <a:prstGeom prst="rect">
            <a:avLst/>
          </a:prstGeom>
          <a:blipFill dpi="0" rotWithShape="1">
            <a:blip r:embed="rId7" cstate="print">
              <a:alphaModFix amt="0"/>
              <a:duotone>
                <a:prstClr val="black"/>
                <a:schemeClr val="accent3">
                  <a:tint val="45000"/>
                  <a:satMod val="400000"/>
                </a:schemeClr>
              </a:duotone>
              <a:lum contrast="14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88171" name="Picture 27" descr="CompSciOL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1000" contrast="33000"/>
          </a:blip>
          <a:srcRect/>
          <a:stretch>
            <a:fillRect/>
          </a:stretch>
        </p:blipFill>
        <p:spPr bwMode="auto">
          <a:xfrm>
            <a:off x="7504906" y="4371975"/>
            <a:ext cx="664736" cy="1097280"/>
          </a:xfrm>
          <a:prstGeom prst="rect">
            <a:avLst/>
          </a:prstGeom>
          <a:gradFill rotWithShape="0">
            <a:gsLst>
              <a:gs pos="0">
                <a:srgbClr val="CCFFFF">
                  <a:alpha val="0"/>
                </a:srgbClr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cxnSp>
        <p:nvCxnSpPr>
          <p:cNvPr id="88172" name="AutoShape 28"/>
          <p:cNvCxnSpPr>
            <a:cxnSpLocks noChangeShapeType="1"/>
            <a:stCxn id="88163" idx="3"/>
            <a:endCxn id="88159" idx="1"/>
          </p:cNvCxnSpPr>
          <p:nvPr/>
        </p:nvCxnSpPr>
        <p:spPr bwMode="auto">
          <a:xfrm flipH="1">
            <a:off x="2474913" y="3290888"/>
            <a:ext cx="268287" cy="2033587"/>
          </a:xfrm>
          <a:prstGeom prst="curvedConnector5">
            <a:avLst>
              <a:gd name="adj1" fmla="val -85208"/>
              <a:gd name="adj2" fmla="val 45667"/>
              <a:gd name="adj3" fmla="val 185208"/>
            </a:avLst>
          </a:prstGeom>
          <a:noFill/>
          <a:ln w="15875">
            <a:solidFill>
              <a:srgbClr val="333399"/>
            </a:solidFill>
            <a:round/>
            <a:headEnd type="none" w="lg" len="lg"/>
            <a:tailEnd type="triangle" w="med" len="med"/>
          </a:ln>
        </p:spPr>
      </p:cxnSp>
      <p:sp>
        <p:nvSpPr>
          <p:cNvPr id="88173" name="Rectangle 29"/>
          <p:cNvSpPr>
            <a:spLocks noChangeArrowheads="1"/>
          </p:cNvSpPr>
          <p:nvPr/>
        </p:nvSpPr>
        <p:spPr bwMode="auto">
          <a:xfrm>
            <a:off x="3492500" y="4543865"/>
            <a:ext cx="339883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228600" bIns="228600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Clinical research (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</a:rPr>
              <a:t>HDiscovery</a:t>
            </a:r>
            <a:r>
              <a:rPr lang="en-US" sz="1800" dirty="0">
                <a:solidFill>
                  <a:srgbClr val="0000CC"/>
                </a:solidFill>
                <a:latin typeface="Arial" pitchFamily="34" charset="0"/>
              </a:rPr>
              <a:t>)</a:t>
            </a:r>
          </a:p>
        </p:txBody>
      </p:sp>
      <p:cxnSp>
        <p:nvCxnSpPr>
          <p:cNvPr id="88174" name="AutoShape 30"/>
          <p:cNvCxnSpPr>
            <a:cxnSpLocks noChangeShapeType="1"/>
            <a:stCxn id="88163" idx="3"/>
            <a:endCxn id="88173" idx="1"/>
          </p:cNvCxnSpPr>
          <p:nvPr/>
        </p:nvCxnSpPr>
        <p:spPr bwMode="auto">
          <a:xfrm>
            <a:off x="2743200" y="3290888"/>
            <a:ext cx="749300" cy="1622309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333399"/>
            </a:solidFill>
            <a:round/>
            <a:headEnd type="none" w="med" len="lg"/>
            <a:tailEnd type="triangle" w="med" len="med"/>
          </a:ln>
        </p:spPr>
      </p:cxnSp>
      <p:cxnSp>
        <p:nvCxnSpPr>
          <p:cNvPr id="88175" name="AutoShape 31"/>
          <p:cNvCxnSpPr>
            <a:cxnSpLocks noChangeShapeType="1"/>
            <a:stCxn id="88163" idx="3"/>
            <a:endCxn id="39958" idx="1"/>
          </p:cNvCxnSpPr>
          <p:nvPr/>
        </p:nvCxnSpPr>
        <p:spPr bwMode="auto">
          <a:xfrm>
            <a:off x="2743200" y="3290888"/>
            <a:ext cx="1282700" cy="509587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333399"/>
            </a:solidFill>
            <a:round/>
            <a:headEnd type="none" w="med" len="lg"/>
            <a:tailEnd type="triangle" w="med" len="med"/>
          </a:ln>
        </p:spPr>
      </p:cxnSp>
      <p:sp>
        <p:nvSpPr>
          <p:cNvPr id="88176" name="Rectangle 32"/>
          <p:cNvSpPr>
            <a:spLocks noChangeArrowheads="1"/>
          </p:cNvSpPr>
          <p:nvPr/>
        </p:nvSpPr>
        <p:spPr bwMode="auto">
          <a:xfrm>
            <a:off x="3843338" y="2998788"/>
            <a:ext cx="2663825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Information for patients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88159" name="Rectangle 14"/>
          <p:cNvSpPr>
            <a:spLocks noChangeArrowheads="1"/>
          </p:cNvSpPr>
          <p:nvPr/>
        </p:nvSpPr>
        <p:spPr bwMode="auto">
          <a:xfrm>
            <a:off x="2474913" y="4821238"/>
            <a:ext cx="40322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Translational research: linking of basic research to clinical information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88179" name="Rectangle 115"/>
          <p:cNvSpPr>
            <a:spLocks noChangeArrowheads="1"/>
          </p:cNvSpPr>
          <p:nvPr/>
        </p:nvSpPr>
        <p:spPr bwMode="auto">
          <a:xfrm>
            <a:off x="2171700" y="1428750"/>
            <a:ext cx="2987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Arial" pitchFamily="34" charset="0"/>
              </a:rPr>
              <a:t>Summarization</a:t>
            </a: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Meta-analysis, Reviews</a:t>
            </a:r>
          </a:p>
        </p:txBody>
      </p:sp>
      <p:sp>
        <p:nvSpPr>
          <p:cNvPr id="88180" name="Rectangle 32"/>
          <p:cNvSpPr>
            <a:spLocks noChangeArrowheads="1"/>
          </p:cNvSpPr>
          <p:nvPr/>
        </p:nvSpPr>
        <p:spPr bwMode="auto">
          <a:xfrm>
            <a:off x="3657600" y="3883025"/>
            <a:ext cx="3124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228600" bIns="228600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Image retrieval (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</a:rPr>
              <a:t>iMEDLINE</a:t>
            </a:r>
            <a:r>
              <a:rPr lang="en-US" sz="1800" dirty="0">
                <a:solidFill>
                  <a:srgbClr val="0000CC"/>
                </a:solidFill>
                <a:latin typeface="Arial" pitchFamily="34" charset="0"/>
              </a:rPr>
              <a:t>)</a:t>
            </a:r>
          </a:p>
        </p:txBody>
      </p:sp>
      <p:cxnSp>
        <p:nvCxnSpPr>
          <p:cNvPr id="88181" name="AutoShape 30"/>
          <p:cNvCxnSpPr>
            <a:cxnSpLocks noChangeShapeType="1"/>
            <a:stCxn id="88163" idx="3"/>
            <a:endCxn id="88180" idx="1"/>
          </p:cNvCxnSpPr>
          <p:nvPr/>
        </p:nvCxnSpPr>
        <p:spPr bwMode="auto">
          <a:xfrm>
            <a:off x="2743200" y="3290888"/>
            <a:ext cx="914400" cy="961469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333399"/>
            </a:solidFill>
            <a:round/>
            <a:headEnd type="none" w="med" len="lg"/>
            <a:tailEnd type="triangle" w="med" len="med"/>
          </a:ln>
        </p:spPr>
      </p:cxnSp>
      <p:sp>
        <p:nvSpPr>
          <p:cNvPr id="32" name="TextBox 31"/>
          <p:cNvSpPr txBox="1"/>
          <p:nvPr/>
        </p:nvSpPr>
        <p:spPr>
          <a:xfrm>
            <a:off x="3740943" y="2028914"/>
            <a:ext cx="209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Drugs (indications, interactions, etc.)</a:t>
            </a:r>
            <a:endParaRPr lang="en-US" dirty="0"/>
          </a:p>
        </p:txBody>
      </p:sp>
      <p:cxnSp>
        <p:nvCxnSpPr>
          <p:cNvPr id="37" name="AutoShape 23"/>
          <p:cNvCxnSpPr>
            <a:cxnSpLocks noChangeShapeType="1"/>
            <a:stCxn id="88163" idx="3"/>
          </p:cNvCxnSpPr>
          <p:nvPr/>
        </p:nvCxnSpPr>
        <p:spPr bwMode="auto">
          <a:xfrm flipH="1" flipV="1">
            <a:off x="2362200" y="1828800"/>
            <a:ext cx="381000" cy="1462088"/>
          </a:xfrm>
          <a:prstGeom prst="curvedConnector4">
            <a:avLst>
              <a:gd name="adj1" fmla="val -60000"/>
              <a:gd name="adj2" fmla="val 61183"/>
            </a:avLst>
          </a:prstGeom>
          <a:noFill/>
          <a:ln w="15875">
            <a:solidFill>
              <a:srgbClr val="333399"/>
            </a:solidFill>
            <a:round/>
            <a:headEnd type="none" w="lg" len="lg"/>
            <a:tailEnd type="triangle" w="med" len="med"/>
          </a:ln>
        </p:spPr>
      </p:cxn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3492500" y="4252357"/>
            <a:ext cx="40259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228600" bIns="228600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Annotation of Interactive Publications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</p:txBody>
      </p:sp>
      <p:cxnSp>
        <p:nvCxnSpPr>
          <p:cNvPr id="45" name="AutoShape 30"/>
          <p:cNvCxnSpPr>
            <a:cxnSpLocks noChangeShapeType="1"/>
            <a:stCxn id="88163" idx="3"/>
            <a:endCxn id="42" idx="1"/>
          </p:cNvCxnSpPr>
          <p:nvPr/>
        </p:nvCxnSpPr>
        <p:spPr bwMode="auto">
          <a:xfrm>
            <a:off x="2743200" y="3290888"/>
            <a:ext cx="749300" cy="1330801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333399"/>
            </a:solidFill>
            <a:round/>
            <a:headEnd type="none" w="med" len="lg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90" name="AutoShape 170"/>
          <p:cNvSpPr>
            <a:spLocks noChangeArrowheads="1"/>
          </p:cNvSpPr>
          <p:nvPr/>
        </p:nvSpPr>
        <p:spPr bwMode="auto">
          <a:xfrm>
            <a:off x="685800" y="1295400"/>
            <a:ext cx="7978775" cy="4389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 flow: InfoBot</a:t>
            </a:r>
          </a:p>
        </p:txBody>
      </p:sp>
      <p:grpSp>
        <p:nvGrpSpPr>
          <p:cNvPr id="3" name="Group 171"/>
          <p:cNvGrpSpPr>
            <a:grpSpLocks noChangeAspect="1"/>
          </p:cNvGrpSpPr>
          <p:nvPr/>
        </p:nvGrpSpPr>
        <p:grpSpPr bwMode="auto">
          <a:xfrm>
            <a:off x="2570163" y="2851150"/>
            <a:ext cx="1033462" cy="1122363"/>
            <a:chOff x="1344" y="1872"/>
            <a:chExt cx="1024" cy="1112"/>
          </a:xfrm>
        </p:grpSpPr>
        <p:grpSp>
          <p:nvGrpSpPr>
            <p:cNvPr id="4" name="Group 6"/>
            <p:cNvGrpSpPr>
              <a:grpSpLocks noChangeAspect="1"/>
            </p:cNvGrpSpPr>
            <p:nvPr/>
          </p:nvGrpSpPr>
          <p:grpSpPr bwMode="auto">
            <a:xfrm>
              <a:off x="1344" y="1992"/>
              <a:ext cx="768" cy="815"/>
              <a:chOff x="1075" y="2407"/>
              <a:chExt cx="1192" cy="1266"/>
            </a:xfrm>
          </p:grpSpPr>
          <p:sp>
            <p:nvSpPr>
              <p:cNvPr id="107526" name="Freeform 7"/>
              <p:cNvSpPr>
                <a:spLocks noChangeAspect="1"/>
              </p:cNvSpPr>
              <p:nvPr/>
            </p:nvSpPr>
            <p:spPr bwMode="auto">
              <a:xfrm>
                <a:off x="1075" y="3010"/>
                <a:ext cx="1187" cy="635"/>
              </a:xfrm>
              <a:custGeom>
                <a:avLst/>
                <a:gdLst>
                  <a:gd name="T0" fmla="*/ 0 w 2375"/>
                  <a:gd name="T1" fmla="*/ 1 h 1270"/>
                  <a:gd name="T2" fmla="*/ 4 w 2375"/>
                  <a:gd name="T3" fmla="*/ 0 h 1270"/>
                  <a:gd name="T4" fmla="*/ 9 w 2375"/>
                  <a:gd name="T5" fmla="*/ 1 h 1270"/>
                  <a:gd name="T6" fmla="*/ 0 w 2375"/>
                  <a:gd name="T7" fmla="*/ 5 h 1270"/>
                  <a:gd name="T8" fmla="*/ 0 w 2375"/>
                  <a:gd name="T9" fmla="*/ 1 h 1270"/>
                  <a:gd name="T10" fmla="*/ 0 w 2375"/>
                  <a:gd name="T11" fmla="*/ 1 h 1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75"/>
                  <a:gd name="T19" fmla="*/ 0 h 1270"/>
                  <a:gd name="T20" fmla="*/ 2375 w 2375"/>
                  <a:gd name="T21" fmla="*/ 1270 h 1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75" h="1270">
                    <a:moveTo>
                      <a:pt x="0" y="107"/>
                    </a:moveTo>
                    <a:lnTo>
                      <a:pt x="1072" y="0"/>
                    </a:lnTo>
                    <a:lnTo>
                      <a:pt x="2375" y="147"/>
                    </a:lnTo>
                    <a:lnTo>
                      <a:pt x="0" y="127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27" name="Freeform 8"/>
              <p:cNvSpPr>
                <a:spLocks noChangeAspect="1"/>
              </p:cNvSpPr>
              <p:nvPr/>
            </p:nvSpPr>
            <p:spPr bwMode="auto">
              <a:xfrm>
                <a:off x="1732" y="3057"/>
                <a:ext cx="370" cy="144"/>
              </a:xfrm>
              <a:custGeom>
                <a:avLst/>
                <a:gdLst>
                  <a:gd name="T0" fmla="*/ 2 w 739"/>
                  <a:gd name="T1" fmla="*/ 0 h 287"/>
                  <a:gd name="T2" fmla="*/ 0 w 739"/>
                  <a:gd name="T3" fmla="*/ 1 h 287"/>
                  <a:gd name="T4" fmla="*/ 1 w 739"/>
                  <a:gd name="T5" fmla="*/ 1 h 287"/>
                  <a:gd name="T6" fmla="*/ 1 w 739"/>
                  <a:gd name="T7" fmla="*/ 1 h 287"/>
                  <a:gd name="T8" fmla="*/ 1 w 739"/>
                  <a:gd name="T9" fmla="*/ 1 h 287"/>
                  <a:gd name="T10" fmla="*/ 1 w 739"/>
                  <a:gd name="T11" fmla="*/ 1 h 287"/>
                  <a:gd name="T12" fmla="*/ 1 w 739"/>
                  <a:gd name="T13" fmla="*/ 1 h 287"/>
                  <a:gd name="T14" fmla="*/ 1 w 739"/>
                  <a:gd name="T15" fmla="*/ 1 h 287"/>
                  <a:gd name="T16" fmla="*/ 1 w 739"/>
                  <a:gd name="T17" fmla="*/ 1 h 287"/>
                  <a:gd name="T18" fmla="*/ 1 w 739"/>
                  <a:gd name="T19" fmla="*/ 1 h 287"/>
                  <a:gd name="T20" fmla="*/ 1 w 739"/>
                  <a:gd name="T21" fmla="*/ 1 h 287"/>
                  <a:gd name="T22" fmla="*/ 1 w 739"/>
                  <a:gd name="T23" fmla="*/ 1 h 287"/>
                  <a:gd name="T24" fmla="*/ 1 w 739"/>
                  <a:gd name="T25" fmla="*/ 1 h 287"/>
                  <a:gd name="T26" fmla="*/ 1 w 739"/>
                  <a:gd name="T27" fmla="*/ 1 h 287"/>
                  <a:gd name="T28" fmla="*/ 1 w 739"/>
                  <a:gd name="T29" fmla="*/ 1 h 287"/>
                  <a:gd name="T30" fmla="*/ 1 w 739"/>
                  <a:gd name="T31" fmla="*/ 1 h 287"/>
                  <a:gd name="T32" fmla="*/ 1 w 739"/>
                  <a:gd name="T33" fmla="*/ 1 h 287"/>
                  <a:gd name="T34" fmla="*/ 1 w 739"/>
                  <a:gd name="T35" fmla="*/ 1 h 287"/>
                  <a:gd name="T36" fmla="*/ 1 w 739"/>
                  <a:gd name="T37" fmla="*/ 1 h 287"/>
                  <a:gd name="T38" fmla="*/ 1 w 739"/>
                  <a:gd name="T39" fmla="*/ 1 h 287"/>
                  <a:gd name="T40" fmla="*/ 1 w 739"/>
                  <a:gd name="T41" fmla="*/ 1 h 287"/>
                  <a:gd name="T42" fmla="*/ 1 w 739"/>
                  <a:gd name="T43" fmla="*/ 1 h 287"/>
                  <a:gd name="T44" fmla="*/ 1 w 739"/>
                  <a:gd name="T45" fmla="*/ 1 h 287"/>
                  <a:gd name="T46" fmla="*/ 1 w 739"/>
                  <a:gd name="T47" fmla="*/ 1 h 287"/>
                  <a:gd name="T48" fmla="*/ 1 w 739"/>
                  <a:gd name="T49" fmla="*/ 1 h 287"/>
                  <a:gd name="T50" fmla="*/ 1 w 739"/>
                  <a:gd name="T51" fmla="*/ 1 h 287"/>
                  <a:gd name="T52" fmla="*/ 1 w 739"/>
                  <a:gd name="T53" fmla="*/ 1 h 287"/>
                  <a:gd name="T54" fmla="*/ 1 w 739"/>
                  <a:gd name="T55" fmla="*/ 1 h 287"/>
                  <a:gd name="T56" fmla="*/ 1 w 739"/>
                  <a:gd name="T57" fmla="*/ 1 h 287"/>
                  <a:gd name="T58" fmla="*/ 1 w 739"/>
                  <a:gd name="T59" fmla="*/ 1 h 287"/>
                  <a:gd name="T60" fmla="*/ 2 w 739"/>
                  <a:gd name="T61" fmla="*/ 1 h 287"/>
                  <a:gd name="T62" fmla="*/ 2 w 739"/>
                  <a:gd name="T63" fmla="*/ 1 h 287"/>
                  <a:gd name="T64" fmla="*/ 2 w 739"/>
                  <a:gd name="T65" fmla="*/ 1 h 287"/>
                  <a:gd name="T66" fmla="*/ 2 w 739"/>
                  <a:gd name="T67" fmla="*/ 1 h 287"/>
                  <a:gd name="T68" fmla="*/ 2 w 739"/>
                  <a:gd name="T69" fmla="*/ 1 h 287"/>
                  <a:gd name="T70" fmla="*/ 2 w 739"/>
                  <a:gd name="T71" fmla="*/ 1 h 287"/>
                  <a:gd name="T72" fmla="*/ 2 w 739"/>
                  <a:gd name="T73" fmla="*/ 1 h 287"/>
                  <a:gd name="T74" fmla="*/ 2 w 739"/>
                  <a:gd name="T75" fmla="*/ 1 h 287"/>
                  <a:gd name="T76" fmla="*/ 2 w 739"/>
                  <a:gd name="T77" fmla="*/ 1 h 287"/>
                  <a:gd name="T78" fmla="*/ 2 w 739"/>
                  <a:gd name="T79" fmla="*/ 1 h 287"/>
                  <a:gd name="T80" fmla="*/ 2 w 739"/>
                  <a:gd name="T81" fmla="*/ 1 h 287"/>
                  <a:gd name="T82" fmla="*/ 2 w 739"/>
                  <a:gd name="T83" fmla="*/ 1 h 287"/>
                  <a:gd name="T84" fmla="*/ 2 w 739"/>
                  <a:gd name="T85" fmla="*/ 1 h 287"/>
                  <a:gd name="T86" fmla="*/ 2 w 739"/>
                  <a:gd name="T87" fmla="*/ 1 h 287"/>
                  <a:gd name="T88" fmla="*/ 2 w 739"/>
                  <a:gd name="T89" fmla="*/ 1 h 287"/>
                  <a:gd name="T90" fmla="*/ 3 w 739"/>
                  <a:gd name="T91" fmla="*/ 2 h 287"/>
                  <a:gd name="T92" fmla="*/ 3 w 739"/>
                  <a:gd name="T93" fmla="*/ 1 h 287"/>
                  <a:gd name="T94" fmla="*/ 2 w 739"/>
                  <a:gd name="T95" fmla="*/ 1 h 287"/>
                  <a:gd name="T96" fmla="*/ 2 w 739"/>
                  <a:gd name="T97" fmla="*/ 0 h 287"/>
                  <a:gd name="T98" fmla="*/ 2 w 739"/>
                  <a:gd name="T99" fmla="*/ 0 h 2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39"/>
                  <a:gd name="T151" fmla="*/ 0 h 287"/>
                  <a:gd name="T152" fmla="*/ 739 w 739"/>
                  <a:gd name="T153" fmla="*/ 287 h 2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39" h="287">
                    <a:moveTo>
                      <a:pt x="306" y="0"/>
                    </a:moveTo>
                    <a:lnTo>
                      <a:pt x="0" y="46"/>
                    </a:lnTo>
                    <a:lnTo>
                      <a:pt x="4" y="52"/>
                    </a:lnTo>
                    <a:lnTo>
                      <a:pt x="9" y="57"/>
                    </a:lnTo>
                    <a:lnTo>
                      <a:pt x="21" y="67"/>
                    </a:lnTo>
                    <a:lnTo>
                      <a:pt x="26" y="71"/>
                    </a:lnTo>
                    <a:lnTo>
                      <a:pt x="34" y="74"/>
                    </a:lnTo>
                    <a:lnTo>
                      <a:pt x="43" y="80"/>
                    </a:lnTo>
                    <a:lnTo>
                      <a:pt x="55" y="86"/>
                    </a:lnTo>
                    <a:lnTo>
                      <a:pt x="61" y="88"/>
                    </a:lnTo>
                    <a:lnTo>
                      <a:pt x="68" y="90"/>
                    </a:lnTo>
                    <a:lnTo>
                      <a:pt x="74" y="93"/>
                    </a:lnTo>
                    <a:lnTo>
                      <a:pt x="81" y="95"/>
                    </a:lnTo>
                    <a:lnTo>
                      <a:pt x="89" y="99"/>
                    </a:lnTo>
                    <a:lnTo>
                      <a:pt x="99" y="101"/>
                    </a:lnTo>
                    <a:lnTo>
                      <a:pt x="106" y="105"/>
                    </a:lnTo>
                    <a:lnTo>
                      <a:pt x="118" y="109"/>
                    </a:lnTo>
                    <a:lnTo>
                      <a:pt x="125" y="109"/>
                    </a:lnTo>
                    <a:lnTo>
                      <a:pt x="135" y="110"/>
                    </a:lnTo>
                    <a:lnTo>
                      <a:pt x="146" y="112"/>
                    </a:lnTo>
                    <a:lnTo>
                      <a:pt x="156" y="116"/>
                    </a:lnTo>
                    <a:lnTo>
                      <a:pt x="167" y="118"/>
                    </a:lnTo>
                    <a:lnTo>
                      <a:pt x="178" y="120"/>
                    </a:lnTo>
                    <a:lnTo>
                      <a:pt x="190" y="120"/>
                    </a:lnTo>
                    <a:lnTo>
                      <a:pt x="201" y="124"/>
                    </a:lnTo>
                    <a:lnTo>
                      <a:pt x="211" y="126"/>
                    </a:lnTo>
                    <a:lnTo>
                      <a:pt x="222" y="126"/>
                    </a:lnTo>
                    <a:lnTo>
                      <a:pt x="234" y="128"/>
                    </a:lnTo>
                    <a:lnTo>
                      <a:pt x="245" y="129"/>
                    </a:lnTo>
                    <a:lnTo>
                      <a:pt x="254" y="131"/>
                    </a:lnTo>
                    <a:lnTo>
                      <a:pt x="266" y="133"/>
                    </a:lnTo>
                    <a:lnTo>
                      <a:pt x="275" y="135"/>
                    </a:lnTo>
                    <a:lnTo>
                      <a:pt x="287" y="137"/>
                    </a:lnTo>
                    <a:lnTo>
                      <a:pt x="294" y="137"/>
                    </a:lnTo>
                    <a:lnTo>
                      <a:pt x="304" y="139"/>
                    </a:lnTo>
                    <a:lnTo>
                      <a:pt x="313" y="139"/>
                    </a:lnTo>
                    <a:lnTo>
                      <a:pt x="323" y="141"/>
                    </a:lnTo>
                    <a:lnTo>
                      <a:pt x="331" y="141"/>
                    </a:lnTo>
                    <a:lnTo>
                      <a:pt x="338" y="145"/>
                    </a:lnTo>
                    <a:lnTo>
                      <a:pt x="346" y="145"/>
                    </a:lnTo>
                    <a:lnTo>
                      <a:pt x="353" y="147"/>
                    </a:lnTo>
                    <a:lnTo>
                      <a:pt x="363" y="148"/>
                    </a:lnTo>
                    <a:lnTo>
                      <a:pt x="372" y="148"/>
                    </a:lnTo>
                    <a:lnTo>
                      <a:pt x="378" y="148"/>
                    </a:lnTo>
                    <a:lnTo>
                      <a:pt x="380" y="150"/>
                    </a:lnTo>
                    <a:lnTo>
                      <a:pt x="562" y="287"/>
                    </a:lnTo>
                    <a:lnTo>
                      <a:pt x="739" y="215"/>
                    </a:lnTo>
                    <a:lnTo>
                      <a:pt x="490" y="88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28" name="Freeform 9"/>
              <p:cNvSpPr>
                <a:spLocks noChangeAspect="1"/>
              </p:cNvSpPr>
              <p:nvPr/>
            </p:nvSpPr>
            <p:spPr bwMode="auto">
              <a:xfrm>
                <a:off x="1711" y="3042"/>
                <a:ext cx="355" cy="97"/>
              </a:xfrm>
              <a:custGeom>
                <a:avLst/>
                <a:gdLst>
                  <a:gd name="T0" fmla="*/ 0 w 711"/>
                  <a:gd name="T1" fmla="*/ 1 h 194"/>
                  <a:gd name="T2" fmla="*/ 0 w 711"/>
                  <a:gd name="T3" fmla="*/ 0 h 194"/>
                  <a:gd name="T4" fmla="*/ 1 w 711"/>
                  <a:gd name="T5" fmla="*/ 1 h 194"/>
                  <a:gd name="T6" fmla="*/ 2 w 711"/>
                  <a:gd name="T7" fmla="*/ 1 h 194"/>
                  <a:gd name="T8" fmla="*/ 2 w 711"/>
                  <a:gd name="T9" fmla="*/ 1 h 194"/>
                  <a:gd name="T10" fmla="*/ 1 w 711"/>
                  <a:gd name="T11" fmla="*/ 1 h 194"/>
                  <a:gd name="T12" fmla="*/ 1 w 711"/>
                  <a:gd name="T13" fmla="*/ 1 h 194"/>
                  <a:gd name="T14" fmla="*/ 0 w 711"/>
                  <a:gd name="T15" fmla="*/ 1 h 194"/>
                  <a:gd name="T16" fmla="*/ 0 w 711"/>
                  <a:gd name="T17" fmla="*/ 1 h 194"/>
                  <a:gd name="T18" fmla="*/ 0 w 711"/>
                  <a:gd name="T19" fmla="*/ 1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1"/>
                  <a:gd name="T31" fmla="*/ 0 h 194"/>
                  <a:gd name="T32" fmla="*/ 711 w 711"/>
                  <a:gd name="T33" fmla="*/ 194 h 1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1" h="194">
                    <a:moveTo>
                      <a:pt x="11" y="24"/>
                    </a:moveTo>
                    <a:lnTo>
                      <a:pt x="228" y="0"/>
                    </a:lnTo>
                    <a:lnTo>
                      <a:pt x="277" y="7"/>
                    </a:lnTo>
                    <a:lnTo>
                      <a:pt x="711" y="99"/>
                    </a:lnTo>
                    <a:lnTo>
                      <a:pt x="701" y="129"/>
                    </a:lnTo>
                    <a:lnTo>
                      <a:pt x="397" y="194"/>
                    </a:lnTo>
                    <a:lnTo>
                      <a:pt x="373" y="194"/>
                    </a:lnTo>
                    <a:lnTo>
                      <a:pt x="0" y="45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ED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29" name="Freeform 10"/>
              <p:cNvSpPr>
                <a:spLocks noChangeAspect="1"/>
              </p:cNvSpPr>
              <p:nvPr/>
            </p:nvSpPr>
            <p:spPr bwMode="auto">
              <a:xfrm>
                <a:off x="1731" y="3054"/>
                <a:ext cx="298" cy="88"/>
              </a:xfrm>
              <a:custGeom>
                <a:avLst/>
                <a:gdLst>
                  <a:gd name="T0" fmla="*/ 0 w 597"/>
                  <a:gd name="T1" fmla="*/ 1 h 175"/>
                  <a:gd name="T2" fmla="*/ 1 w 597"/>
                  <a:gd name="T3" fmla="*/ 1 h 175"/>
                  <a:gd name="T4" fmla="*/ 1 w 597"/>
                  <a:gd name="T5" fmla="*/ 1 h 175"/>
                  <a:gd name="T6" fmla="*/ 1 w 597"/>
                  <a:gd name="T7" fmla="*/ 1 h 175"/>
                  <a:gd name="T8" fmla="*/ 1 w 597"/>
                  <a:gd name="T9" fmla="*/ 1 h 175"/>
                  <a:gd name="T10" fmla="*/ 1 w 597"/>
                  <a:gd name="T11" fmla="*/ 1 h 175"/>
                  <a:gd name="T12" fmla="*/ 0 w 597"/>
                  <a:gd name="T13" fmla="*/ 1 h 175"/>
                  <a:gd name="T14" fmla="*/ 0 w 597"/>
                  <a:gd name="T15" fmla="*/ 1 h 175"/>
                  <a:gd name="T16" fmla="*/ 0 w 597"/>
                  <a:gd name="T17" fmla="*/ 1 h 175"/>
                  <a:gd name="T18" fmla="*/ 0 w 597"/>
                  <a:gd name="T19" fmla="*/ 1 h 175"/>
                  <a:gd name="T20" fmla="*/ 0 w 597"/>
                  <a:gd name="T21" fmla="*/ 0 h 175"/>
                  <a:gd name="T22" fmla="*/ 0 w 597"/>
                  <a:gd name="T23" fmla="*/ 1 h 175"/>
                  <a:gd name="T24" fmla="*/ 0 w 597"/>
                  <a:gd name="T25" fmla="*/ 1 h 175"/>
                  <a:gd name="T26" fmla="*/ 0 w 597"/>
                  <a:gd name="T27" fmla="*/ 1 h 175"/>
                  <a:gd name="T28" fmla="*/ 2 w 597"/>
                  <a:gd name="T29" fmla="*/ 1 h 175"/>
                  <a:gd name="T30" fmla="*/ 2 w 597"/>
                  <a:gd name="T31" fmla="*/ 1 h 175"/>
                  <a:gd name="T32" fmla="*/ 2 w 597"/>
                  <a:gd name="T33" fmla="*/ 1 h 175"/>
                  <a:gd name="T34" fmla="*/ 2 w 597"/>
                  <a:gd name="T35" fmla="*/ 1 h 175"/>
                  <a:gd name="T36" fmla="*/ 1 w 597"/>
                  <a:gd name="T37" fmla="*/ 1 h 175"/>
                  <a:gd name="T38" fmla="*/ 1 w 597"/>
                  <a:gd name="T39" fmla="*/ 1 h 175"/>
                  <a:gd name="T40" fmla="*/ 0 w 597"/>
                  <a:gd name="T41" fmla="*/ 1 h 175"/>
                  <a:gd name="T42" fmla="*/ 0 w 597"/>
                  <a:gd name="T43" fmla="*/ 1 h 175"/>
                  <a:gd name="T44" fmla="*/ 0 w 597"/>
                  <a:gd name="T45" fmla="*/ 1 h 1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7"/>
                  <a:gd name="T70" fmla="*/ 0 h 175"/>
                  <a:gd name="T71" fmla="*/ 597 w 597"/>
                  <a:gd name="T72" fmla="*/ 175 h 17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7" h="175">
                    <a:moveTo>
                      <a:pt x="241" y="118"/>
                    </a:moveTo>
                    <a:lnTo>
                      <a:pt x="340" y="151"/>
                    </a:lnTo>
                    <a:lnTo>
                      <a:pt x="401" y="145"/>
                    </a:lnTo>
                    <a:lnTo>
                      <a:pt x="391" y="111"/>
                    </a:lnTo>
                    <a:lnTo>
                      <a:pt x="308" y="99"/>
                    </a:lnTo>
                    <a:lnTo>
                      <a:pt x="274" y="75"/>
                    </a:lnTo>
                    <a:lnTo>
                      <a:pt x="241" y="61"/>
                    </a:lnTo>
                    <a:lnTo>
                      <a:pt x="190" y="50"/>
                    </a:lnTo>
                    <a:lnTo>
                      <a:pt x="177" y="25"/>
                    </a:lnTo>
                    <a:lnTo>
                      <a:pt x="25" y="12"/>
                    </a:lnTo>
                    <a:lnTo>
                      <a:pt x="0" y="0"/>
                    </a:lnTo>
                    <a:lnTo>
                      <a:pt x="182" y="18"/>
                    </a:lnTo>
                    <a:lnTo>
                      <a:pt x="215" y="6"/>
                    </a:lnTo>
                    <a:lnTo>
                      <a:pt x="234" y="10"/>
                    </a:lnTo>
                    <a:lnTo>
                      <a:pt x="553" y="77"/>
                    </a:lnTo>
                    <a:lnTo>
                      <a:pt x="532" y="109"/>
                    </a:lnTo>
                    <a:lnTo>
                      <a:pt x="578" y="101"/>
                    </a:lnTo>
                    <a:lnTo>
                      <a:pt x="597" y="118"/>
                    </a:lnTo>
                    <a:lnTo>
                      <a:pt x="361" y="175"/>
                    </a:lnTo>
                    <a:lnTo>
                      <a:pt x="327" y="170"/>
                    </a:lnTo>
                    <a:lnTo>
                      <a:pt x="247" y="139"/>
                    </a:lnTo>
                    <a:lnTo>
                      <a:pt x="241" y="11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0" name="Freeform 11"/>
              <p:cNvSpPr>
                <a:spLocks noChangeAspect="1"/>
              </p:cNvSpPr>
              <p:nvPr/>
            </p:nvSpPr>
            <p:spPr bwMode="auto">
              <a:xfrm>
                <a:off x="1944" y="3300"/>
                <a:ext cx="123" cy="373"/>
              </a:xfrm>
              <a:custGeom>
                <a:avLst/>
                <a:gdLst>
                  <a:gd name="T0" fmla="*/ 0 w 247"/>
                  <a:gd name="T1" fmla="*/ 0 h 745"/>
                  <a:gd name="T2" fmla="*/ 0 w 247"/>
                  <a:gd name="T3" fmla="*/ 3 h 745"/>
                  <a:gd name="T4" fmla="*/ 0 w 247"/>
                  <a:gd name="T5" fmla="*/ 3 h 745"/>
                  <a:gd name="T6" fmla="*/ 0 w 247"/>
                  <a:gd name="T7" fmla="*/ 1 h 745"/>
                  <a:gd name="T8" fmla="*/ 0 w 247"/>
                  <a:gd name="T9" fmla="*/ 0 h 745"/>
                  <a:gd name="T10" fmla="*/ 0 w 247"/>
                  <a:gd name="T11" fmla="*/ 0 h 7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7"/>
                  <a:gd name="T19" fmla="*/ 0 h 745"/>
                  <a:gd name="T20" fmla="*/ 247 w 247"/>
                  <a:gd name="T21" fmla="*/ 745 h 7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7" h="745">
                    <a:moveTo>
                      <a:pt x="247" y="0"/>
                    </a:moveTo>
                    <a:lnTo>
                      <a:pt x="188" y="745"/>
                    </a:lnTo>
                    <a:lnTo>
                      <a:pt x="57" y="745"/>
                    </a:lnTo>
                    <a:lnTo>
                      <a:pt x="0" y="89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1" name="Freeform 12"/>
              <p:cNvSpPr>
                <a:spLocks noChangeAspect="1"/>
              </p:cNvSpPr>
              <p:nvPr/>
            </p:nvSpPr>
            <p:spPr bwMode="auto">
              <a:xfrm>
                <a:off x="1075" y="3017"/>
                <a:ext cx="788" cy="473"/>
              </a:xfrm>
              <a:custGeom>
                <a:avLst/>
                <a:gdLst>
                  <a:gd name="T0" fmla="*/ 0 w 1576"/>
                  <a:gd name="T1" fmla="*/ 1 h 945"/>
                  <a:gd name="T2" fmla="*/ 3 w 1576"/>
                  <a:gd name="T3" fmla="*/ 0 h 945"/>
                  <a:gd name="T4" fmla="*/ 6 w 1576"/>
                  <a:gd name="T5" fmla="*/ 1 h 945"/>
                  <a:gd name="T6" fmla="*/ 3 w 1576"/>
                  <a:gd name="T7" fmla="*/ 2 h 945"/>
                  <a:gd name="T8" fmla="*/ 1 w 1576"/>
                  <a:gd name="T9" fmla="*/ 2 h 945"/>
                  <a:gd name="T10" fmla="*/ 3 w 1576"/>
                  <a:gd name="T11" fmla="*/ 3 h 945"/>
                  <a:gd name="T12" fmla="*/ 3 w 1576"/>
                  <a:gd name="T13" fmla="*/ 4 h 945"/>
                  <a:gd name="T14" fmla="*/ 3 w 1576"/>
                  <a:gd name="T15" fmla="*/ 4 h 945"/>
                  <a:gd name="T16" fmla="*/ 0 w 1576"/>
                  <a:gd name="T17" fmla="*/ 4 h 945"/>
                  <a:gd name="T18" fmla="*/ 0 w 1576"/>
                  <a:gd name="T19" fmla="*/ 1 h 945"/>
                  <a:gd name="T20" fmla="*/ 0 w 1576"/>
                  <a:gd name="T21" fmla="*/ 1 h 9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76"/>
                  <a:gd name="T34" fmla="*/ 0 h 945"/>
                  <a:gd name="T35" fmla="*/ 1576 w 1576"/>
                  <a:gd name="T36" fmla="*/ 945 h 9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76" h="945">
                    <a:moveTo>
                      <a:pt x="0" y="84"/>
                    </a:moveTo>
                    <a:lnTo>
                      <a:pt x="907" y="0"/>
                    </a:lnTo>
                    <a:lnTo>
                      <a:pt x="1576" y="228"/>
                    </a:lnTo>
                    <a:lnTo>
                      <a:pt x="876" y="504"/>
                    </a:lnTo>
                    <a:lnTo>
                      <a:pt x="63" y="367"/>
                    </a:lnTo>
                    <a:lnTo>
                      <a:pt x="568" y="624"/>
                    </a:lnTo>
                    <a:lnTo>
                      <a:pt x="743" y="806"/>
                    </a:lnTo>
                    <a:lnTo>
                      <a:pt x="538" y="882"/>
                    </a:lnTo>
                    <a:lnTo>
                      <a:pt x="0" y="945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2" name="Freeform 13"/>
              <p:cNvSpPr>
                <a:spLocks noChangeAspect="1"/>
              </p:cNvSpPr>
              <p:nvPr/>
            </p:nvSpPr>
            <p:spPr bwMode="auto">
              <a:xfrm>
                <a:off x="1350" y="2935"/>
                <a:ext cx="99" cy="127"/>
              </a:xfrm>
              <a:custGeom>
                <a:avLst/>
                <a:gdLst>
                  <a:gd name="T0" fmla="*/ 1 w 198"/>
                  <a:gd name="T1" fmla="*/ 0 h 253"/>
                  <a:gd name="T2" fmla="*/ 1 w 198"/>
                  <a:gd name="T3" fmla="*/ 1 h 253"/>
                  <a:gd name="T4" fmla="*/ 0 w 198"/>
                  <a:gd name="T5" fmla="*/ 1 h 253"/>
                  <a:gd name="T6" fmla="*/ 1 w 198"/>
                  <a:gd name="T7" fmla="*/ 1 h 253"/>
                  <a:gd name="T8" fmla="*/ 1 w 198"/>
                  <a:gd name="T9" fmla="*/ 0 h 253"/>
                  <a:gd name="T10" fmla="*/ 1 w 198"/>
                  <a:gd name="T11" fmla="*/ 0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253"/>
                  <a:gd name="T20" fmla="*/ 198 w 198"/>
                  <a:gd name="T21" fmla="*/ 253 h 2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253">
                    <a:moveTo>
                      <a:pt x="198" y="0"/>
                    </a:moveTo>
                    <a:lnTo>
                      <a:pt x="162" y="224"/>
                    </a:lnTo>
                    <a:lnTo>
                      <a:pt x="0" y="253"/>
                    </a:lnTo>
                    <a:lnTo>
                      <a:pt x="29" y="6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CCC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3" name="Freeform 14"/>
              <p:cNvSpPr>
                <a:spLocks noChangeAspect="1"/>
              </p:cNvSpPr>
              <p:nvPr/>
            </p:nvSpPr>
            <p:spPr bwMode="auto">
              <a:xfrm>
                <a:off x="1316" y="2904"/>
                <a:ext cx="146" cy="164"/>
              </a:xfrm>
              <a:custGeom>
                <a:avLst/>
                <a:gdLst>
                  <a:gd name="T0" fmla="*/ 2 w 291"/>
                  <a:gd name="T1" fmla="*/ 0 h 327"/>
                  <a:gd name="T2" fmla="*/ 2 w 291"/>
                  <a:gd name="T3" fmla="*/ 1 h 327"/>
                  <a:gd name="T4" fmla="*/ 1 w 291"/>
                  <a:gd name="T5" fmla="*/ 1 h 327"/>
                  <a:gd name="T6" fmla="*/ 1 w 291"/>
                  <a:gd name="T7" fmla="*/ 2 h 327"/>
                  <a:gd name="T8" fmla="*/ 0 w 291"/>
                  <a:gd name="T9" fmla="*/ 2 h 327"/>
                  <a:gd name="T10" fmla="*/ 1 w 291"/>
                  <a:gd name="T11" fmla="*/ 1 h 327"/>
                  <a:gd name="T12" fmla="*/ 2 w 291"/>
                  <a:gd name="T13" fmla="*/ 0 h 327"/>
                  <a:gd name="T14" fmla="*/ 2 w 291"/>
                  <a:gd name="T15" fmla="*/ 0 h 3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1"/>
                  <a:gd name="T25" fmla="*/ 0 h 327"/>
                  <a:gd name="T26" fmla="*/ 291 w 291"/>
                  <a:gd name="T27" fmla="*/ 327 h 3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1" h="327">
                    <a:moveTo>
                      <a:pt x="291" y="0"/>
                    </a:moveTo>
                    <a:lnTo>
                      <a:pt x="262" y="131"/>
                    </a:lnTo>
                    <a:lnTo>
                      <a:pt x="131" y="181"/>
                    </a:lnTo>
                    <a:lnTo>
                      <a:pt x="91" y="316"/>
                    </a:lnTo>
                    <a:lnTo>
                      <a:pt x="0" y="327"/>
                    </a:lnTo>
                    <a:lnTo>
                      <a:pt x="74" y="36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8A91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4" name="Freeform 15"/>
              <p:cNvSpPr>
                <a:spLocks noChangeAspect="1"/>
              </p:cNvSpPr>
              <p:nvPr/>
            </p:nvSpPr>
            <p:spPr bwMode="auto">
              <a:xfrm>
                <a:off x="1223" y="2413"/>
                <a:ext cx="509" cy="525"/>
              </a:xfrm>
              <a:custGeom>
                <a:avLst/>
                <a:gdLst>
                  <a:gd name="T0" fmla="*/ 1 w 1017"/>
                  <a:gd name="T1" fmla="*/ 0 h 1052"/>
                  <a:gd name="T2" fmla="*/ 1 w 1017"/>
                  <a:gd name="T3" fmla="*/ 0 h 1052"/>
                  <a:gd name="T4" fmla="*/ 1 w 1017"/>
                  <a:gd name="T5" fmla="*/ 0 h 1052"/>
                  <a:gd name="T6" fmla="*/ 1 w 1017"/>
                  <a:gd name="T7" fmla="*/ 0 h 1052"/>
                  <a:gd name="T8" fmla="*/ 1 w 1017"/>
                  <a:gd name="T9" fmla="*/ 0 h 1052"/>
                  <a:gd name="T10" fmla="*/ 1 w 1017"/>
                  <a:gd name="T11" fmla="*/ 1 h 1052"/>
                  <a:gd name="T12" fmla="*/ 1 w 1017"/>
                  <a:gd name="T13" fmla="*/ 1 h 1052"/>
                  <a:gd name="T14" fmla="*/ 1 w 1017"/>
                  <a:gd name="T15" fmla="*/ 1 h 1052"/>
                  <a:gd name="T16" fmla="*/ 1 w 1017"/>
                  <a:gd name="T17" fmla="*/ 1 h 1052"/>
                  <a:gd name="T18" fmla="*/ 1 w 1017"/>
                  <a:gd name="T19" fmla="*/ 1 h 1052"/>
                  <a:gd name="T20" fmla="*/ 1 w 1017"/>
                  <a:gd name="T21" fmla="*/ 1 h 1052"/>
                  <a:gd name="T22" fmla="*/ 1 w 1017"/>
                  <a:gd name="T23" fmla="*/ 1 h 1052"/>
                  <a:gd name="T24" fmla="*/ 1 w 1017"/>
                  <a:gd name="T25" fmla="*/ 1 h 1052"/>
                  <a:gd name="T26" fmla="*/ 1 w 1017"/>
                  <a:gd name="T27" fmla="*/ 1 h 1052"/>
                  <a:gd name="T28" fmla="*/ 1 w 1017"/>
                  <a:gd name="T29" fmla="*/ 1 h 1052"/>
                  <a:gd name="T30" fmla="*/ 0 w 1017"/>
                  <a:gd name="T31" fmla="*/ 1 h 1052"/>
                  <a:gd name="T32" fmla="*/ 0 w 1017"/>
                  <a:gd name="T33" fmla="*/ 1 h 1052"/>
                  <a:gd name="T34" fmla="*/ 0 w 1017"/>
                  <a:gd name="T35" fmla="*/ 2 h 1052"/>
                  <a:gd name="T36" fmla="*/ 1 w 1017"/>
                  <a:gd name="T37" fmla="*/ 2 h 1052"/>
                  <a:gd name="T38" fmla="*/ 1 w 1017"/>
                  <a:gd name="T39" fmla="*/ 2 h 1052"/>
                  <a:gd name="T40" fmla="*/ 1 w 1017"/>
                  <a:gd name="T41" fmla="*/ 2 h 1052"/>
                  <a:gd name="T42" fmla="*/ 1 w 1017"/>
                  <a:gd name="T43" fmla="*/ 2 h 1052"/>
                  <a:gd name="T44" fmla="*/ 1 w 1017"/>
                  <a:gd name="T45" fmla="*/ 2 h 1052"/>
                  <a:gd name="T46" fmla="*/ 1 w 1017"/>
                  <a:gd name="T47" fmla="*/ 2 h 1052"/>
                  <a:gd name="T48" fmla="*/ 1 w 1017"/>
                  <a:gd name="T49" fmla="*/ 2 h 1052"/>
                  <a:gd name="T50" fmla="*/ 1 w 1017"/>
                  <a:gd name="T51" fmla="*/ 2 h 1052"/>
                  <a:gd name="T52" fmla="*/ 1 w 1017"/>
                  <a:gd name="T53" fmla="*/ 2 h 1052"/>
                  <a:gd name="T54" fmla="*/ 1 w 1017"/>
                  <a:gd name="T55" fmla="*/ 2 h 1052"/>
                  <a:gd name="T56" fmla="*/ 1 w 1017"/>
                  <a:gd name="T57" fmla="*/ 2 h 1052"/>
                  <a:gd name="T58" fmla="*/ 1 w 1017"/>
                  <a:gd name="T59" fmla="*/ 3 h 1052"/>
                  <a:gd name="T60" fmla="*/ 1 w 1017"/>
                  <a:gd name="T61" fmla="*/ 3 h 1052"/>
                  <a:gd name="T62" fmla="*/ 1 w 1017"/>
                  <a:gd name="T63" fmla="*/ 3 h 1052"/>
                  <a:gd name="T64" fmla="*/ 1 w 1017"/>
                  <a:gd name="T65" fmla="*/ 3 h 1052"/>
                  <a:gd name="T66" fmla="*/ 1 w 1017"/>
                  <a:gd name="T67" fmla="*/ 3 h 1052"/>
                  <a:gd name="T68" fmla="*/ 1 w 1017"/>
                  <a:gd name="T69" fmla="*/ 3 h 1052"/>
                  <a:gd name="T70" fmla="*/ 1 w 1017"/>
                  <a:gd name="T71" fmla="*/ 3 h 1052"/>
                  <a:gd name="T72" fmla="*/ 1 w 1017"/>
                  <a:gd name="T73" fmla="*/ 3 h 1052"/>
                  <a:gd name="T74" fmla="*/ 1 w 1017"/>
                  <a:gd name="T75" fmla="*/ 3 h 1052"/>
                  <a:gd name="T76" fmla="*/ 1 w 1017"/>
                  <a:gd name="T77" fmla="*/ 3 h 1052"/>
                  <a:gd name="T78" fmla="*/ 1 w 1017"/>
                  <a:gd name="T79" fmla="*/ 3 h 1052"/>
                  <a:gd name="T80" fmla="*/ 1 w 1017"/>
                  <a:gd name="T81" fmla="*/ 4 h 1052"/>
                  <a:gd name="T82" fmla="*/ 4 w 1017"/>
                  <a:gd name="T83" fmla="*/ 3 h 1052"/>
                  <a:gd name="T84" fmla="*/ 1 w 1017"/>
                  <a:gd name="T85" fmla="*/ 0 h 10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17"/>
                  <a:gd name="T130" fmla="*/ 0 h 1052"/>
                  <a:gd name="T131" fmla="*/ 1017 w 1017"/>
                  <a:gd name="T132" fmla="*/ 1052 h 10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17" h="1052">
                    <a:moveTo>
                      <a:pt x="116" y="0"/>
                    </a:moveTo>
                    <a:lnTo>
                      <a:pt x="41" y="31"/>
                    </a:lnTo>
                    <a:lnTo>
                      <a:pt x="47" y="215"/>
                    </a:lnTo>
                    <a:lnTo>
                      <a:pt x="45" y="215"/>
                    </a:lnTo>
                    <a:lnTo>
                      <a:pt x="45" y="221"/>
                    </a:lnTo>
                    <a:lnTo>
                      <a:pt x="41" y="226"/>
                    </a:lnTo>
                    <a:lnTo>
                      <a:pt x="40" y="236"/>
                    </a:lnTo>
                    <a:lnTo>
                      <a:pt x="38" y="240"/>
                    </a:lnTo>
                    <a:lnTo>
                      <a:pt x="36" y="245"/>
                    </a:lnTo>
                    <a:lnTo>
                      <a:pt x="34" y="253"/>
                    </a:lnTo>
                    <a:lnTo>
                      <a:pt x="34" y="259"/>
                    </a:lnTo>
                    <a:lnTo>
                      <a:pt x="30" y="266"/>
                    </a:lnTo>
                    <a:lnTo>
                      <a:pt x="30" y="274"/>
                    </a:lnTo>
                    <a:lnTo>
                      <a:pt x="26" y="282"/>
                    </a:lnTo>
                    <a:lnTo>
                      <a:pt x="26" y="291"/>
                    </a:lnTo>
                    <a:lnTo>
                      <a:pt x="22" y="299"/>
                    </a:lnTo>
                    <a:lnTo>
                      <a:pt x="20" y="308"/>
                    </a:lnTo>
                    <a:lnTo>
                      <a:pt x="17" y="318"/>
                    </a:lnTo>
                    <a:lnTo>
                      <a:pt x="17" y="329"/>
                    </a:lnTo>
                    <a:lnTo>
                      <a:pt x="15" y="339"/>
                    </a:lnTo>
                    <a:lnTo>
                      <a:pt x="13" y="348"/>
                    </a:lnTo>
                    <a:lnTo>
                      <a:pt x="11" y="360"/>
                    </a:lnTo>
                    <a:lnTo>
                      <a:pt x="9" y="369"/>
                    </a:lnTo>
                    <a:lnTo>
                      <a:pt x="7" y="380"/>
                    </a:lnTo>
                    <a:lnTo>
                      <a:pt x="5" y="392"/>
                    </a:lnTo>
                    <a:lnTo>
                      <a:pt x="3" y="403"/>
                    </a:lnTo>
                    <a:lnTo>
                      <a:pt x="3" y="415"/>
                    </a:lnTo>
                    <a:lnTo>
                      <a:pt x="3" y="426"/>
                    </a:lnTo>
                    <a:lnTo>
                      <a:pt x="1" y="437"/>
                    </a:lnTo>
                    <a:lnTo>
                      <a:pt x="1" y="451"/>
                    </a:lnTo>
                    <a:lnTo>
                      <a:pt x="1" y="462"/>
                    </a:lnTo>
                    <a:lnTo>
                      <a:pt x="0" y="474"/>
                    </a:lnTo>
                    <a:lnTo>
                      <a:pt x="0" y="487"/>
                    </a:lnTo>
                    <a:lnTo>
                      <a:pt x="0" y="496"/>
                    </a:lnTo>
                    <a:lnTo>
                      <a:pt x="0" y="510"/>
                    </a:lnTo>
                    <a:lnTo>
                      <a:pt x="0" y="521"/>
                    </a:lnTo>
                    <a:lnTo>
                      <a:pt x="1" y="533"/>
                    </a:lnTo>
                    <a:lnTo>
                      <a:pt x="3" y="544"/>
                    </a:lnTo>
                    <a:lnTo>
                      <a:pt x="3" y="557"/>
                    </a:lnTo>
                    <a:lnTo>
                      <a:pt x="3" y="569"/>
                    </a:lnTo>
                    <a:lnTo>
                      <a:pt x="5" y="580"/>
                    </a:lnTo>
                    <a:lnTo>
                      <a:pt x="7" y="591"/>
                    </a:lnTo>
                    <a:lnTo>
                      <a:pt x="9" y="603"/>
                    </a:lnTo>
                    <a:lnTo>
                      <a:pt x="11" y="614"/>
                    </a:lnTo>
                    <a:lnTo>
                      <a:pt x="13" y="626"/>
                    </a:lnTo>
                    <a:lnTo>
                      <a:pt x="15" y="637"/>
                    </a:lnTo>
                    <a:lnTo>
                      <a:pt x="17" y="649"/>
                    </a:lnTo>
                    <a:lnTo>
                      <a:pt x="19" y="660"/>
                    </a:lnTo>
                    <a:lnTo>
                      <a:pt x="20" y="671"/>
                    </a:lnTo>
                    <a:lnTo>
                      <a:pt x="24" y="681"/>
                    </a:lnTo>
                    <a:lnTo>
                      <a:pt x="26" y="692"/>
                    </a:lnTo>
                    <a:lnTo>
                      <a:pt x="30" y="702"/>
                    </a:lnTo>
                    <a:lnTo>
                      <a:pt x="32" y="711"/>
                    </a:lnTo>
                    <a:lnTo>
                      <a:pt x="34" y="723"/>
                    </a:lnTo>
                    <a:lnTo>
                      <a:pt x="38" y="732"/>
                    </a:lnTo>
                    <a:lnTo>
                      <a:pt x="40" y="742"/>
                    </a:lnTo>
                    <a:lnTo>
                      <a:pt x="43" y="751"/>
                    </a:lnTo>
                    <a:lnTo>
                      <a:pt x="47" y="761"/>
                    </a:lnTo>
                    <a:lnTo>
                      <a:pt x="51" y="772"/>
                    </a:lnTo>
                    <a:lnTo>
                      <a:pt x="55" y="780"/>
                    </a:lnTo>
                    <a:lnTo>
                      <a:pt x="59" y="789"/>
                    </a:lnTo>
                    <a:lnTo>
                      <a:pt x="60" y="797"/>
                    </a:lnTo>
                    <a:lnTo>
                      <a:pt x="64" y="806"/>
                    </a:lnTo>
                    <a:lnTo>
                      <a:pt x="66" y="814"/>
                    </a:lnTo>
                    <a:lnTo>
                      <a:pt x="70" y="822"/>
                    </a:lnTo>
                    <a:lnTo>
                      <a:pt x="74" y="827"/>
                    </a:lnTo>
                    <a:lnTo>
                      <a:pt x="78" y="837"/>
                    </a:lnTo>
                    <a:lnTo>
                      <a:pt x="81" y="842"/>
                    </a:lnTo>
                    <a:lnTo>
                      <a:pt x="85" y="850"/>
                    </a:lnTo>
                    <a:lnTo>
                      <a:pt x="89" y="856"/>
                    </a:lnTo>
                    <a:lnTo>
                      <a:pt x="91" y="863"/>
                    </a:lnTo>
                    <a:lnTo>
                      <a:pt x="97" y="875"/>
                    </a:lnTo>
                    <a:lnTo>
                      <a:pt x="104" y="886"/>
                    </a:lnTo>
                    <a:lnTo>
                      <a:pt x="110" y="896"/>
                    </a:lnTo>
                    <a:lnTo>
                      <a:pt x="117" y="905"/>
                    </a:lnTo>
                    <a:lnTo>
                      <a:pt x="121" y="911"/>
                    </a:lnTo>
                    <a:lnTo>
                      <a:pt x="127" y="918"/>
                    </a:lnTo>
                    <a:lnTo>
                      <a:pt x="131" y="924"/>
                    </a:lnTo>
                    <a:lnTo>
                      <a:pt x="135" y="930"/>
                    </a:lnTo>
                    <a:lnTo>
                      <a:pt x="140" y="936"/>
                    </a:lnTo>
                    <a:lnTo>
                      <a:pt x="144" y="939"/>
                    </a:lnTo>
                    <a:lnTo>
                      <a:pt x="173" y="1052"/>
                    </a:lnTo>
                    <a:lnTo>
                      <a:pt x="252" y="1046"/>
                    </a:lnTo>
                    <a:lnTo>
                      <a:pt x="1017" y="917"/>
                    </a:lnTo>
                    <a:lnTo>
                      <a:pt x="1017" y="87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5" name="Freeform 16"/>
              <p:cNvSpPr>
                <a:spLocks noChangeAspect="1"/>
              </p:cNvSpPr>
              <p:nvPr/>
            </p:nvSpPr>
            <p:spPr bwMode="auto">
              <a:xfrm>
                <a:off x="1271" y="2408"/>
                <a:ext cx="466" cy="511"/>
              </a:xfrm>
              <a:custGeom>
                <a:avLst/>
                <a:gdLst>
                  <a:gd name="T0" fmla="*/ 0 w 931"/>
                  <a:gd name="T1" fmla="*/ 0 h 1023"/>
                  <a:gd name="T2" fmla="*/ 0 w 931"/>
                  <a:gd name="T3" fmla="*/ 0 h 1023"/>
                  <a:gd name="T4" fmla="*/ 0 w 931"/>
                  <a:gd name="T5" fmla="*/ 0 h 1023"/>
                  <a:gd name="T6" fmla="*/ 1 w 931"/>
                  <a:gd name="T7" fmla="*/ 0 h 1023"/>
                  <a:gd name="T8" fmla="*/ 1 w 931"/>
                  <a:gd name="T9" fmla="*/ 0 h 1023"/>
                  <a:gd name="T10" fmla="*/ 1 w 931"/>
                  <a:gd name="T11" fmla="*/ 0 h 1023"/>
                  <a:gd name="T12" fmla="*/ 1 w 931"/>
                  <a:gd name="T13" fmla="*/ 0 h 1023"/>
                  <a:gd name="T14" fmla="*/ 1 w 931"/>
                  <a:gd name="T15" fmla="*/ 0 h 1023"/>
                  <a:gd name="T16" fmla="*/ 1 w 931"/>
                  <a:gd name="T17" fmla="*/ 0 h 1023"/>
                  <a:gd name="T18" fmla="*/ 1 w 931"/>
                  <a:gd name="T19" fmla="*/ 0 h 1023"/>
                  <a:gd name="T20" fmla="*/ 1 w 931"/>
                  <a:gd name="T21" fmla="*/ 0 h 1023"/>
                  <a:gd name="T22" fmla="*/ 1 w 931"/>
                  <a:gd name="T23" fmla="*/ 0 h 1023"/>
                  <a:gd name="T24" fmla="*/ 1 w 931"/>
                  <a:gd name="T25" fmla="*/ 0 h 1023"/>
                  <a:gd name="T26" fmla="*/ 1 w 931"/>
                  <a:gd name="T27" fmla="*/ 0 h 1023"/>
                  <a:gd name="T28" fmla="*/ 1 w 931"/>
                  <a:gd name="T29" fmla="*/ 1 h 1023"/>
                  <a:gd name="T30" fmla="*/ 1 w 931"/>
                  <a:gd name="T31" fmla="*/ 1 h 1023"/>
                  <a:gd name="T32" fmla="*/ 1 w 931"/>
                  <a:gd name="T33" fmla="*/ 1 h 1023"/>
                  <a:gd name="T34" fmla="*/ 1 w 931"/>
                  <a:gd name="T35" fmla="*/ 1 h 1023"/>
                  <a:gd name="T36" fmla="*/ 1 w 931"/>
                  <a:gd name="T37" fmla="*/ 1 h 1023"/>
                  <a:gd name="T38" fmla="*/ 1 w 931"/>
                  <a:gd name="T39" fmla="*/ 1 h 1023"/>
                  <a:gd name="T40" fmla="*/ 1 w 931"/>
                  <a:gd name="T41" fmla="*/ 1 h 1023"/>
                  <a:gd name="T42" fmla="*/ 1 w 931"/>
                  <a:gd name="T43" fmla="*/ 1 h 1023"/>
                  <a:gd name="T44" fmla="*/ 1 w 931"/>
                  <a:gd name="T45" fmla="*/ 1 h 1023"/>
                  <a:gd name="T46" fmla="*/ 1 w 931"/>
                  <a:gd name="T47" fmla="*/ 1 h 1023"/>
                  <a:gd name="T48" fmla="*/ 1 w 931"/>
                  <a:gd name="T49" fmla="*/ 1 h 1023"/>
                  <a:gd name="T50" fmla="*/ 1 w 931"/>
                  <a:gd name="T51" fmla="*/ 2 h 1023"/>
                  <a:gd name="T52" fmla="*/ 1 w 931"/>
                  <a:gd name="T53" fmla="*/ 2 h 1023"/>
                  <a:gd name="T54" fmla="*/ 1 w 931"/>
                  <a:gd name="T55" fmla="*/ 2 h 1023"/>
                  <a:gd name="T56" fmla="*/ 1 w 931"/>
                  <a:gd name="T57" fmla="*/ 2 h 1023"/>
                  <a:gd name="T58" fmla="*/ 1 w 931"/>
                  <a:gd name="T59" fmla="*/ 2 h 1023"/>
                  <a:gd name="T60" fmla="*/ 1 w 931"/>
                  <a:gd name="T61" fmla="*/ 2 h 1023"/>
                  <a:gd name="T62" fmla="*/ 1 w 931"/>
                  <a:gd name="T63" fmla="*/ 2 h 1023"/>
                  <a:gd name="T64" fmla="*/ 1 w 931"/>
                  <a:gd name="T65" fmla="*/ 2 h 1023"/>
                  <a:gd name="T66" fmla="*/ 1 w 931"/>
                  <a:gd name="T67" fmla="*/ 2 h 1023"/>
                  <a:gd name="T68" fmla="*/ 1 w 931"/>
                  <a:gd name="T69" fmla="*/ 2 h 1023"/>
                  <a:gd name="T70" fmla="*/ 1 w 931"/>
                  <a:gd name="T71" fmla="*/ 2 h 1023"/>
                  <a:gd name="T72" fmla="*/ 1 w 931"/>
                  <a:gd name="T73" fmla="*/ 2 h 1023"/>
                  <a:gd name="T74" fmla="*/ 1 w 931"/>
                  <a:gd name="T75" fmla="*/ 3 h 1023"/>
                  <a:gd name="T76" fmla="*/ 1 w 931"/>
                  <a:gd name="T77" fmla="*/ 3 h 1023"/>
                  <a:gd name="T78" fmla="*/ 1 w 931"/>
                  <a:gd name="T79" fmla="*/ 3 h 1023"/>
                  <a:gd name="T80" fmla="*/ 1 w 931"/>
                  <a:gd name="T81" fmla="*/ 3 h 1023"/>
                  <a:gd name="T82" fmla="*/ 1 w 931"/>
                  <a:gd name="T83" fmla="*/ 3 h 1023"/>
                  <a:gd name="T84" fmla="*/ 1 w 931"/>
                  <a:gd name="T85" fmla="*/ 3 h 1023"/>
                  <a:gd name="T86" fmla="*/ 1 w 931"/>
                  <a:gd name="T87" fmla="*/ 3 h 1023"/>
                  <a:gd name="T88" fmla="*/ 1 w 931"/>
                  <a:gd name="T89" fmla="*/ 3 h 1023"/>
                  <a:gd name="T90" fmla="*/ 1 w 931"/>
                  <a:gd name="T91" fmla="*/ 3 h 1023"/>
                  <a:gd name="T92" fmla="*/ 1 w 931"/>
                  <a:gd name="T93" fmla="*/ 3 h 1023"/>
                  <a:gd name="T94" fmla="*/ 1 w 931"/>
                  <a:gd name="T95" fmla="*/ 3 h 1023"/>
                  <a:gd name="T96" fmla="*/ 1 w 931"/>
                  <a:gd name="T97" fmla="*/ 3 h 1023"/>
                  <a:gd name="T98" fmla="*/ 1 w 931"/>
                  <a:gd name="T99" fmla="*/ 3 h 1023"/>
                  <a:gd name="T100" fmla="*/ 1 w 931"/>
                  <a:gd name="T101" fmla="*/ 3 h 1023"/>
                  <a:gd name="T102" fmla="*/ 1 w 931"/>
                  <a:gd name="T103" fmla="*/ 3 h 1023"/>
                  <a:gd name="T104" fmla="*/ 1 w 931"/>
                  <a:gd name="T105" fmla="*/ 3 h 1023"/>
                  <a:gd name="T106" fmla="*/ 4 w 931"/>
                  <a:gd name="T107" fmla="*/ 3 h 1023"/>
                  <a:gd name="T108" fmla="*/ 1 w 931"/>
                  <a:gd name="T109" fmla="*/ 0 h 10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1"/>
                  <a:gd name="T166" fmla="*/ 0 h 1023"/>
                  <a:gd name="T167" fmla="*/ 931 w 931"/>
                  <a:gd name="T168" fmla="*/ 1023 h 10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1" h="1023">
                    <a:moveTo>
                      <a:pt x="26" y="0"/>
                    </a:moveTo>
                    <a:lnTo>
                      <a:pt x="0" y="34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70"/>
                    </a:lnTo>
                    <a:lnTo>
                      <a:pt x="2" y="81"/>
                    </a:lnTo>
                    <a:lnTo>
                      <a:pt x="2" y="87"/>
                    </a:lnTo>
                    <a:lnTo>
                      <a:pt x="2" y="93"/>
                    </a:lnTo>
                    <a:lnTo>
                      <a:pt x="3" y="99"/>
                    </a:lnTo>
                    <a:lnTo>
                      <a:pt x="5" y="106"/>
                    </a:lnTo>
                    <a:lnTo>
                      <a:pt x="5" y="112"/>
                    </a:lnTo>
                    <a:lnTo>
                      <a:pt x="5" y="120"/>
                    </a:lnTo>
                    <a:lnTo>
                      <a:pt x="7" y="127"/>
                    </a:lnTo>
                    <a:lnTo>
                      <a:pt x="9" y="137"/>
                    </a:lnTo>
                    <a:lnTo>
                      <a:pt x="9" y="142"/>
                    </a:lnTo>
                    <a:lnTo>
                      <a:pt x="9" y="152"/>
                    </a:lnTo>
                    <a:lnTo>
                      <a:pt x="11" y="159"/>
                    </a:lnTo>
                    <a:lnTo>
                      <a:pt x="11" y="169"/>
                    </a:lnTo>
                    <a:lnTo>
                      <a:pt x="11" y="178"/>
                    </a:lnTo>
                    <a:lnTo>
                      <a:pt x="13" y="188"/>
                    </a:lnTo>
                    <a:lnTo>
                      <a:pt x="15" y="197"/>
                    </a:lnTo>
                    <a:lnTo>
                      <a:pt x="17" y="207"/>
                    </a:lnTo>
                    <a:lnTo>
                      <a:pt x="17" y="216"/>
                    </a:lnTo>
                    <a:lnTo>
                      <a:pt x="17" y="224"/>
                    </a:lnTo>
                    <a:lnTo>
                      <a:pt x="19" y="235"/>
                    </a:lnTo>
                    <a:lnTo>
                      <a:pt x="21" y="247"/>
                    </a:lnTo>
                    <a:lnTo>
                      <a:pt x="21" y="256"/>
                    </a:lnTo>
                    <a:lnTo>
                      <a:pt x="21" y="266"/>
                    </a:lnTo>
                    <a:lnTo>
                      <a:pt x="22" y="277"/>
                    </a:lnTo>
                    <a:lnTo>
                      <a:pt x="24" y="289"/>
                    </a:lnTo>
                    <a:lnTo>
                      <a:pt x="24" y="298"/>
                    </a:lnTo>
                    <a:lnTo>
                      <a:pt x="26" y="310"/>
                    </a:lnTo>
                    <a:lnTo>
                      <a:pt x="26" y="321"/>
                    </a:lnTo>
                    <a:lnTo>
                      <a:pt x="30" y="332"/>
                    </a:lnTo>
                    <a:lnTo>
                      <a:pt x="30" y="342"/>
                    </a:lnTo>
                    <a:lnTo>
                      <a:pt x="32" y="353"/>
                    </a:lnTo>
                    <a:lnTo>
                      <a:pt x="34" y="367"/>
                    </a:lnTo>
                    <a:lnTo>
                      <a:pt x="36" y="378"/>
                    </a:lnTo>
                    <a:lnTo>
                      <a:pt x="36" y="388"/>
                    </a:lnTo>
                    <a:lnTo>
                      <a:pt x="38" y="401"/>
                    </a:lnTo>
                    <a:lnTo>
                      <a:pt x="40" y="412"/>
                    </a:lnTo>
                    <a:lnTo>
                      <a:pt x="41" y="424"/>
                    </a:lnTo>
                    <a:lnTo>
                      <a:pt x="41" y="435"/>
                    </a:lnTo>
                    <a:lnTo>
                      <a:pt x="43" y="446"/>
                    </a:lnTo>
                    <a:lnTo>
                      <a:pt x="45" y="460"/>
                    </a:lnTo>
                    <a:lnTo>
                      <a:pt x="47" y="471"/>
                    </a:lnTo>
                    <a:lnTo>
                      <a:pt x="49" y="483"/>
                    </a:lnTo>
                    <a:lnTo>
                      <a:pt x="51" y="496"/>
                    </a:lnTo>
                    <a:lnTo>
                      <a:pt x="51" y="505"/>
                    </a:lnTo>
                    <a:lnTo>
                      <a:pt x="55" y="519"/>
                    </a:lnTo>
                    <a:lnTo>
                      <a:pt x="55" y="530"/>
                    </a:lnTo>
                    <a:lnTo>
                      <a:pt x="59" y="542"/>
                    </a:lnTo>
                    <a:lnTo>
                      <a:pt x="59" y="553"/>
                    </a:lnTo>
                    <a:lnTo>
                      <a:pt x="60" y="566"/>
                    </a:lnTo>
                    <a:lnTo>
                      <a:pt x="60" y="578"/>
                    </a:lnTo>
                    <a:lnTo>
                      <a:pt x="64" y="589"/>
                    </a:lnTo>
                    <a:lnTo>
                      <a:pt x="64" y="600"/>
                    </a:lnTo>
                    <a:lnTo>
                      <a:pt x="66" y="612"/>
                    </a:lnTo>
                    <a:lnTo>
                      <a:pt x="68" y="621"/>
                    </a:lnTo>
                    <a:lnTo>
                      <a:pt x="70" y="635"/>
                    </a:lnTo>
                    <a:lnTo>
                      <a:pt x="72" y="644"/>
                    </a:lnTo>
                    <a:lnTo>
                      <a:pt x="74" y="656"/>
                    </a:lnTo>
                    <a:lnTo>
                      <a:pt x="76" y="667"/>
                    </a:lnTo>
                    <a:lnTo>
                      <a:pt x="78" y="677"/>
                    </a:lnTo>
                    <a:lnTo>
                      <a:pt x="79" y="688"/>
                    </a:lnTo>
                    <a:lnTo>
                      <a:pt x="81" y="699"/>
                    </a:lnTo>
                    <a:lnTo>
                      <a:pt x="81" y="709"/>
                    </a:lnTo>
                    <a:lnTo>
                      <a:pt x="85" y="720"/>
                    </a:lnTo>
                    <a:lnTo>
                      <a:pt x="85" y="730"/>
                    </a:lnTo>
                    <a:lnTo>
                      <a:pt x="89" y="741"/>
                    </a:lnTo>
                    <a:lnTo>
                      <a:pt x="89" y="751"/>
                    </a:lnTo>
                    <a:lnTo>
                      <a:pt x="91" y="760"/>
                    </a:lnTo>
                    <a:lnTo>
                      <a:pt x="91" y="770"/>
                    </a:lnTo>
                    <a:lnTo>
                      <a:pt x="95" y="779"/>
                    </a:lnTo>
                    <a:lnTo>
                      <a:pt x="95" y="789"/>
                    </a:lnTo>
                    <a:lnTo>
                      <a:pt x="97" y="798"/>
                    </a:lnTo>
                    <a:lnTo>
                      <a:pt x="99" y="808"/>
                    </a:lnTo>
                    <a:lnTo>
                      <a:pt x="100" y="817"/>
                    </a:lnTo>
                    <a:lnTo>
                      <a:pt x="102" y="825"/>
                    </a:lnTo>
                    <a:lnTo>
                      <a:pt x="104" y="834"/>
                    </a:lnTo>
                    <a:lnTo>
                      <a:pt x="104" y="844"/>
                    </a:lnTo>
                    <a:lnTo>
                      <a:pt x="106" y="851"/>
                    </a:lnTo>
                    <a:lnTo>
                      <a:pt x="108" y="861"/>
                    </a:lnTo>
                    <a:lnTo>
                      <a:pt x="110" y="869"/>
                    </a:lnTo>
                    <a:lnTo>
                      <a:pt x="112" y="876"/>
                    </a:lnTo>
                    <a:lnTo>
                      <a:pt x="114" y="886"/>
                    </a:lnTo>
                    <a:lnTo>
                      <a:pt x="114" y="893"/>
                    </a:lnTo>
                    <a:lnTo>
                      <a:pt x="116" y="901"/>
                    </a:lnTo>
                    <a:lnTo>
                      <a:pt x="116" y="908"/>
                    </a:lnTo>
                    <a:lnTo>
                      <a:pt x="119" y="914"/>
                    </a:lnTo>
                    <a:lnTo>
                      <a:pt x="119" y="920"/>
                    </a:lnTo>
                    <a:lnTo>
                      <a:pt x="121" y="927"/>
                    </a:lnTo>
                    <a:lnTo>
                      <a:pt x="121" y="935"/>
                    </a:lnTo>
                    <a:lnTo>
                      <a:pt x="123" y="941"/>
                    </a:lnTo>
                    <a:lnTo>
                      <a:pt x="125" y="952"/>
                    </a:lnTo>
                    <a:lnTo>
                      <a:pt x="127" y="964"/>
                    </a:lnTo>
                    <a:lnTo>
                      <a:pt x="129" y="973"/>
                    </a:lnTo>
                    <a:lnTo>
                      <a:pt x="131" y="985"/>
                    </a:lnTo>
                    <a:lnTo>
                      <a:pt x="133" y="990"/>
                    </a:lnTo>
                    <a:lnTo>
                      <a:pt x="135" y="1000"/>
                    </a:lnTo>
                    <a:lnTo>
                      <a:pt x="135" y="1005"/>
                    </a:lnTo>
                    <a:lnTo>
                      <a:pt x="137" y="1011"/>
                    </a:lnTo>
                    <a:lnTo>
                      <a:pt x="138" y="1019"/>
                    </a:lnTo>
                    <a:lnTo>
                      <a:pt x="140" y="1023"/>
                    </a:lnTo>
                    <a:lnTo>
                      <a:pt x="927" y="918"/>
                    </a:lnTo>
                    <a:lnTo>
                      <a:pt x="931" y="884"/>
                    </a:lnTo>
                    <a:lnTo>
                      <a:pt x="768" y="6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CC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6" name="Freeform 17"/>
              <p:cNvSpPr>
                <a:spLocks noChangeAspect="1"/>
              </p:cNvSpPr>
              <p:nvPr/>
            </p:nvSpPr>
            <p:spPr bwMode="auto">
              <a:xfrm>
                <a:off x="1331" y="2492"/>
                <a:ext cx="344" cy="363"/>
              </a:xfrm>
              <a:custGeom>
                <a:avLst/>
                <a:gdLst>
                  <a:gd name="T0" fmla="*/ 0 w 689"/>
                  <a:gd name="T1" fmla="*/ 1 h 726"/>
                  <a:gd name="T2" fmla="*/ 0 w 689"/>
                  <a:gd name="T3" fmla="*/ 1 h 726"/>
                  <a:gd name="T4" fmla="*/ 0 w 689"/>
                  <a:gd name="T5" fmla="*/ 1 h 726"/>
                  <a:gd name="T6" fmla="*/ 0 w 689"/>
                  <a:gd name="T7" fmla="*/ 1 h 726"/>
                  <a:gd name="T8" fmla="*/ 0 w 689"/>
                  <a:gd name="T9" fmla="*/ 1 h 726"/>
                  <a:gd name="T10" fmla="*/ 0 w 689"/>
                  <a:gd name="T11" fmla="*/ 1 h 726"/>
                  <a:gd name="T12" fmla="*/ 0 w 689"/>
                  <a:gd name="T13" fmla="*/ 1 h 726"/>
                  <a:gd name="T14" fmla="*/ 0 w 689"/>
                  <a:gd name="T15" fmla="*/ 1 h 726"/>
                  <a:gd name="T16" fmla="*/ 0 w 689"/>
                  <a:gd name="T17" fmla="*/ 1 h 726"/>
                  <a:gd name="T18" fmla="*/ 0 w 689"/>
                  <a:gd name="T19" fmla="*/ 1 h 726"/>
                  <a:gd name="T20" fmla="*/ 0 w 689"/>
                  <a:gd name="T21" fmla="*/ 1 h 726"/>
                  <a:gd name="T22" fmla="*/ 0 w 689"/>
                  <a:gd name="T23" fmla="*/ 1 h 726"/>
                  <a:gd name="T24" fmla="*/ 0 w 689"/>
                  <a:gd name="T25" fmla="*/ 1 h 726"/>
                  <a:gd name="T26" fmla="*/ 0 w 689"/>
                  <a:gd name="T27" fmla="*/ 1 h 726"/>
                  <a:gd name="T28" fmla="*/ 0 w 689"/>
                  <a:gd name="T29" fmla="*/ 1 h 726"/>
                  <a:gd name="T30" fmla="*/ 0 w 689"/>
                  <a:gd name="T31" fmla="*/ 1 h 726"/>
                  <a:gd name="T32" fmla="*/ 0 w 689"/>
                  <a:gd name="T33" fmla="*/ 1 h 726"/>
                  <a:gd name="T34" fmla="*/ 0 w 689"/>
                  <a:gd name="T35" fmla="*/ 1 h 726"/>
                  <a:gd name="T36" fmla="*/ 0 w 689"/>
                  <a:gd name="T37" fmla="*/ 1 h 726"/>
                  <a:gd name="T38" fmla="*/ 0 w 689"/>
                  <a:gd name="T39" fmla="*/ 1 h 726"/>
                  <a:gd name="T40" fmla="*/ 0 w 689"/>
                  <a:gd name="T41" fmla="*/ 1 h 726"/>
                  <a:gd name="T42" fmla="*/ 0 w 689"/>
                  <a:gd name="T43" fmla="*/ 3 h 726"/>
                  <a:gd name="T44" fmla="*/ 0 w 689"/>
                  <a:gd name="T45" fmla="*/ 3 h 726"/>
                  <a:gd name="T46" fmla="*/ 0 w 689"/>
                  <a:gd name="T47" fmla="*/ 3 h 726"/>
                  <a:gd name="T48" fmla="*/ 0 w 689"/>
                  <a:gd name="T49" fmla="*/ 3 h 726"/>
                  <a:gd name="T50" fmla="*/ 0 w 689"/>
                  <a:gd name="T51" fmla="*/ 3 h 726"/>
                  <a:gd name="T52" fmla="*/ 0 w 689"/>
                  <a:gd name="T53" fmla="*/ 3 h 726"/>
                  <a:gd name="T54" fmla="*/ 0 w 689"/>
                  <a:gd name="T55" fmla="*/ 3 h 726"/>
                  <a:gd name="T56" fmla="*/ 0 w 689"/>
                  <a:gd name="T57" fmla="*/ 3 h 726"/>
                  <a:gd name="T58" fmla="*/ 0 w 689"/>
                  <a:gd name="T59" fmla="*/ 3 h 726"/>
                  <a:gd name="T60" fmla="*/ 0 w 689"/>
                  <a:gd name="T61" fmla="*/ 3 h 726"/>
                  <a:gd name="T62" fmla="*/ 0 w 689"/>
                  <a:gd name="T63" fmla="*/ 3 h 726"/>
                  <a:gd name="T64" fmla="*/ 0 w 689"/>
                  <a:gd name="T65" fmla="*/ 3 h 726"/>
                  <a:gd name="T66" fmla="*/ 0 w 689"/>
                  <a:gd name="T67" fmla="*/ 3 h 726"/>
                  <a:gd name="T68" fmla="*/ 0 w 689"/>
                  <a:gd name="T69" fmla="*/ 3 h 726"/>
                  <a:gd name="T70" fmla="*/ 0 w 689"/>
                  <a:gd name="T71" fmla="*/ 3 h 726"/>
                  <a:gd name="T72" fmla="*/ 0 w 689"/>
                  <a:gd name="T73" fmla="*/ 3 h 726"/>
                  <a:gd name="T74" fmla="*/ 1 w 689"/>
                  <a:gd name="T75" fmla="*/ 3 h 726"/>
                  <a:gd name="T76" fmla="*/ 1 w 689"/>
                  <a:gd name="T77" fmla="*/ 3 h 726"/>
                  <a:gd name="T78" fmla="*/ 1 w 689"/>
                  <a:gd name="T79" fmla="*/ 3 h 726"/>
                  <a:gd name="T80" fmla="*/ 1 w 689"/>
                  <a:gd name="T81" fmla="*/ 3 h 726"/>
                  <a:gd name="T82" fmla="*/ 1 w 689"/>
                  <a:gd name="T83" fmla="*/ 3 h 726"/>
                  <a:gd name="T84" fmla="*/ 1 w 689"/>
                  <a:gd name="T85" fmla="*/ 3 h 726"/>
                  <a:gd name="T86" fmla="*/ 1 w 689"/>
                  <a:gd name="T87" fmla="*/ 3 h 726"/>
                  <a:gd name="T88" fmla="*/ 1 w 689"/>
                  <a:gd name="T89" fmla="*/ 3 h 726"/>
                  <a:gd name="T90" fmla="*/ 1 w 689"/>
                  <a:gd name="T91" fmla="*/ 3 h 726"/>
                  <a:gd name="T92" fmla="*/ 1 w 689"/>
                  <a:gd name="T93" fmla="*/ 3 h 726"/>
                  <a:gd name="T94" fmla="*/ 1 w 689"/>
                  <a:gd name="T95" fmla="*/ 3 h 726"/>
                  <a:gd name="T96" fmla="*/ 1 w 689"/>
                  <a:gd name="T97" fmla="*/ 3 h 726"/>
                  <a:gd name="T98" fmla="*/ 2 w 689"/>
                  <a:gd name="T99" fmla="*/ 3 h 726"/>
                  <a:gd name="T100" fmla="*/ 2 w 689"/>
                  <a:gd name="T101" fmla="*/ 3 h 726"/>
                  <a:gd name="T102" fmla="*/ 2 w 689"/>
                  <a:gd name="T103" fmla="*/ 3 h 726"/>
                  <a:gd name="T104" fmla="*/ 2 w 689"/>
                  <a:gd name="T105" fmla="*/ 3 h 726"/>
                  <a:gd name="T106" fmla="*/ 2 w 689"/>
                  <a:gd name="T107" fmla="*/ 3 h 726"/>
                  <a:gd name="T108" fmla="*/ 2 w 689"/>
                  <a:gd name="T109" fmla="*/ 3 h 726"/>
                  <a:gd name="T110" fmla="*/ 2 w 689"/>
                  <a:gd name="T111" fmla="*/ 3 h 726"/>
                  <a:gd name="T112" fmla="*/ 1 w 689"/>
                  <a:gd name="T113" fmla="*/ 1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9"/>
                  <a:gd name="T172" fmla="*/ 0 h 726"/>
                  <a:gd name="T173" fmla="*/ 689 w 689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9" h="72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2" y="27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4" y="49"/>
                    </a:lnTo>
                    <a:lnTo>
                      <a:pt x="6" y="57"/>
                    </a:lnTo>
                    <a:lnTo>
                      <a:pt x="6" y="67"/>
                    </a:lnTo>
                    <a:lnTo>
                      <a:pt x="8" y="78"/>
                    </a:lnTo>
                    <a:lnTo>
                      <a:pt x="8" y="89"/>
                    </a:lnTo>
                    <a:lnTo>
                      <a:pt x="12" y="101"/>
                    </a:lnTo>
                    <a:lnTo>
                      <a:pt x="12" y="110"/>
                    </a:lnTo>
                    <a:lnTo>
                      <a:pt x="14" y="124"/>
                    </a:lnTo>
                    <a:lnTo>
                      <a:pt x="14" y="129"/>
                    </a:lnTo>
                    <a:lnTo>
                      <a:pt x="16" y="135"/>
                    </a:lnTo>
                    <a:lnTo>
                      <a:pt x="16" y="143"/>
                    </a:lnTo>
                    <a:lnTo>
                      <a:pt x="18" y="150"/>
                    </a:lnTo>
                    <a:lnTo>
                      <a:pt x="18" y="156"/>
                    </a:lnTo>
                    <a:lnTo>
                      <a:pt x="18" y="164"/>
                    </a:lnTo>
                    <a:lnTo>
                      <a:pt x="19" y="171"/>
                    </a:lnTo>
                    <a:lnTo>
                      <a:pt x="21" y="179"/>
                    </a:lnTo>
                    <a:lnTo>
                      <a:pt x="21" y="184"/>
                    </a:lnTo>
                    <a:lnTo>
                      <a:pt x="21" y="192"/>
                    </a:lnTo>
                    <a:lnTo>
                      <a:pt x="23" y="200"/>
                    </a:lnTo>
                    <a:lnTo>
                      <a:pt x="25" y="209"/>
                    </a:lnTo>
                    <a:lnTo>
                      <a:pt x="25" y="215"/>
                    </a:lnTo>
                    <a:lnTo>
                      <a:pt x="25" y="222"/>
                    </a:lnTo>
                    <a:lnTo>
                      <a:pt x="27" y="230"/>
                    </a:lnTo>
                    <a:lnTo>
                      <a:pt x="27" y="240"/>
                    </a:lnTo>
                    <a:lnTo>
                      <a:pt x="27" y="245"/>
                    </a:lnTo>
                    <a:lnTo>
                      <a:pt x="29" y="255"/>
                    </a:lnTo>
                    <a:lnTo>
                      <a:pt x="31" y="262"/>
                    </a:lnTo>
                    <a:lnTo>
                      <a:pt x="31" y="270"/>
                    </a:lnTo>
                    <a:lnTo>
                      <a:pt x="31" y="278"/>
                    </a:lnTo>
                    <a:lnTo>
                      <a:pt x="33" y="287"/>
                    </a:lnTo>
                    <a:lnTo>
                      <a:pt x="33" y="295"/>
                    </a:lnTo>
                    <a:lnTo>
                      <a:pt x="37" y="304"/>
                    </a:lnTo>
                    <a:lnTo>
                      <a:pt x="37" y="312"/>
                    </a:lnTo>
                    <a:lnTo>
                      <a:pt x="37" y="321"/>
                    </a:lnTo>
                    <a:lnTo>
                      <a:pt x="38" y="329"/>
                    </a:lnTo>
                    <a:lnTo>
                      <a:pt x="40" y="338"/>
                    </a:lnTo>
                    <a:lnTo>
                      <a:pt x="40" y="346"/>
                    </a:lnTo>
                    <a:lnTo>
                      <a:pt x="42" y="356"/>
                    </a:lnTo>
                    <a:lnTo>
                      <a:pt x="42" y="363"/>
                    </a:lnTo>
                    <a:lnTo>
                      <a:pt x="44" y="373"/>
                    </a:lnTo>
                    <a:lnTo>
                      <a:pt x="44" y="380"/>
                    </a:lnTo>
                    <a:lnTo>
                      <a:pt x="46" y="390"/>
                    </a:lnTo>
                    <a:lnTo>
                      <a:pt x="46" y="397"/>
                    </a:lnTo>
                    <a:lnTo>
                      <a:pt x="50" y="407"/>
                    </a:lnTo>
                    <a:lnTo>
                      <a:pt x="50" y="414"/>
                    </a:lnTo>
                    <a:lnTo>
                      <a:pt x="50" y="424"/>
                    </a:lnTo>
                    <a:lnTo>
                      <a:pt x="52" y="432"/>
                    </a:lnTo>
                    <a:lnTo>
                      <a:pt x="54" y="441"/>
                    </a:lnTo>
                    <a:lnTo>
                      <a:pt x="54" y="449"/>
                    </a:lnTo>
                    <a:lnTo>
                      <a:pt x="56" y="458"/>
                    </a:lnTo>
                    <a:lnTo>
                      <a:pt x="56" y="466"/>
                    </a:lnTo>
                    <a:lnTo>
                      <a:pt x="57" y="475"/>
                    </a:lnTo>
                    <a:lnTo>
                      <a:pt x="57" y="483"/>
                    </a:lnTo>
                    <a:lnTo>
                      <a:pt x="59" y="491"/>
                    </a:lnTo>
                    <a:lnTo>
                      <a:pt x="61" y="498"/>
                    </a:lnTo>
                    <a:lnTo>
                      <a:pt x="63" y="508"/>
                    </a:lnTo>
                    <a:lnTo>
                      <a:pt x="63" y="515"/>
                    </a:lnTo>
                    <a:lnTo>
                      <a:pt x="65" y="525"/>
                    </a:lnTo>
                    <a:lnTo>
                      <a:pt x="65" y="532"/>
                    </a:lnTo>
                    <a:lnTo>
                      <a:pt x="67" y="540"/>
                    </a:lnTo>
                    <a:lnTo>
                      <a:pt x="67" y="548"/>
                    </a:lnTo>
                    <a:lnTo>
                      <a:pt x="69" y="557"/>
                    </a:lnTo>
                    <a:lnTo>
                      <a:pt x="71" y="563"/>
                    </a:lnTo>
                    <a:lnTo>
                      <a:pt x="73" y="572"/>
                    </a:lnTo>
                    <a:lnTo>
                      <a:pt x="73" y="578"/>
                    </a:lnTo>
                    <a:lnTo>
                      <a:pt x="73" y="586"/>
                    </a:lnTo>
                    <a:lnTo>
                      <a:pt x="75" y="593"/>
                    </a:lnTo>
                    <a:lnTo>
                      <a:pt x="76" y="601"/>
                    </a:lnTo>
                    <a:lnTo>
                      <a:pt x="76" y="606"/>
                    </a:lnTo>
                    <a:lnTo>
                      <a:pt x="78" y="614"/>
                    </a:lnTo>
                    <a:lnTo>
                      <a:pt x="80" y="620"/>
                    </a:lnTo>
                    <a:lnTo>
                      <a:pt x="80" y="627"/>
                    </a:lnTo>
                    <a:lnTo>
                      <a:pt x="82" y="639"/>
                    </a:lnTo>
                    <a:lnTo>
                      <a:pt x="84" y="652"/>
                    </a:lnTo>
                    <a:lnTo>
                      <a:pt x="86" y="662"/>
                    </a:lnTo>
                    <a:lnTo>
                      <a:pt x="88" y="673"/>
                    </a:lnTo>
                    <a:lnTo>
                      <a:pt x="90" y="683"/>
                    </a:lnTo>
                    <a:lnTo>
                      <a:pt x="92" y="692"/>
                    </a:lnTo>
                    <a:lnTo>
                      <a:pt x="92" y="698"/>
                    </a:lnTo>
                    <a:lnTo>
                      <a:pt x="92" y="705"/>
                    </a:lnTo>
                    <a:lnTo>
                      <a:pt x="94" y="711"/>
                    </a:lnTo>
                    <a:lnTo>
                      <a:pt x="95" y="717"/>
                    </a:lnTo>
                    <a:lnTo>
                      <a:pt x="95" y="722"/>
                    </a:lnTo>
                    <a:lnTo>
                      <a:pt x="97" y="726"/>
                    </a:lnTo>
                    <a:lnTo>
                      <a:pt x="103" y="724"/>
                    </a:lnTo>
                    <a:lnTo>
                      <a:pt x="107" y="722"/>
                    </a:lnTo>
                    <a:lnTo>
                      <a:pt x="113" y="722"/>
                    </a:lnTo>
                    <a:lnTo>
                      <a:pt x="120" y="722"/>
                    </a:lnTo>
                    <a:lnTo>
                      <a:pt x="128" y="722"/>
                    </a:lnTo>
                    <a:lnTo>
                      <a:pt x="135" y="719"/>
                    </a:lnTo>
                    <a:lnTo>
                      <a:pt x="143" y="719"/>
                    </a:lnTo>
                    <a:lnTo>
                      <a:pt x="153" y="717"/>
                    </a:lnTo>
                    <a:lnTo>
                      <a:pt x="162" y="717"/>
                    </a:lnTo>
                    <a:lnTo>
                      <a:pt x="173" y="713"/>
                    </a:lnTo>
                    <a:lnTo>
                      <a:pt x="183" y="713"/>
                    </a:lnTo>
                    <a:lnTo>
                      <a:pt x="196" y="711"/>
                    </a:lnTo>
                    <a:lnTo>
                      <a:pt x="208" y="711"/>
                    </a:lnTo>
                    <a:lnTo>
                      <a:pt x="221" y="709"/>
                    </a:lnTo>
                    <a:lnTo>
                      <a:pt x="232" y="707"/>
                    </a:lnTo>
                    <a:lnTo>
                      <a:pt x="240" y="705"/>
                    </a:lnTo>
                    <a:lnTo>
                      <a:pt x="246" y="703"/>
                    </a:lnTo>
                    <a:lnTo>
                      <a:pt x="253" y="703"/>
                    </a:lnTo>
                    <a:lnTo>
                      <a:pt x="261" y="703"/>
                    </a:lnTo>
                    <a:lnTo>
                      <a:pt x="267" y="702"/>
                    </a:lnTo>
                    <a:lnTo>
                      <a:pt x="274" y="702"/>
                    </a:lnTo>
                    <a:lnTo>
                      <a:pt x="282" y="700"/>
                    </a:lnTo>
                    <a:lnTo>
                      <a:pt x="287" y="700"/>
                    </a:lnTo>
                    <a:lnTo>
                      <a:pt x="295" y="698"/>
                    </a:lnTo>
                    <a:lnTo>
                      <a:pt x="303" y="698"/>
                    </a:lnTo>
                    <a:lnTo>
                      <a:pt x="308" y="696"/>
                    </a:lnTo>
                    <a:lnTo>
                      <a:pt x="318" y="696"/>
                    </a:lnTo>
                    <a:lnTo>
                      <a:pt x="326" y="694"/>
                    </a:lnTo>
                    <a:lnTo>
                      <a:pt x="331" y="694"/>
                    </a:lnTo>
                    <a:lnTo>
                      <a:pt x="339" y="692"/>
                    </a:lnTo>
                    <a:lnTo>
                      <a:pt x="346" y="692"/>
                    </a:lnTo>
                    <a:lnTo>
                      <a:pt x="352" y="692"/>
                    </a:lnTo>
                    <a:lnTo>
                      <a:pt x="360" y="690"/>
                    </a:lnTo>
                    <a:lnTo>
                      <a:pt x="367" y="688"/>
                    </a:lnTo>
                    <a:lnTo>
                      <a:pt x="375" y="688"/>
                    </a:lnTo>
                    <a:lnTo>
                      <a:pt x="383" y="688"/>
                    </a:lnTo>
                    <a:lnTo>
                      <a:pt x="390" y="686"/>
                    </a:lnTo>
                    <a:lnTo>
                      <a:pt x="396" y="684"/>
                    </a:lnTo>
                    <a:lnTo>
                      <a:pt x="405" y="684"/>
                    </a:lnTo>
                    <a:lnTo>
                      <a:pt x="411" y="684"/>
                    </a:lnTo>
                    <a:lnTo>
                      <a:pt x="419" y="683"/>
                    </a:lnTo>
                    <a:lnTo>
                      <a:pt x="426" y="683"/>
                    </a:lnTo>
                    <a:lnTo>
                      <a:pt x="434" y="683"/>
                    </a:lnTo>
                    <a:lnTo>
                      <a:pt x="440" y="679"/>
                    </a:lnTo>
                    <a:lnTo>
                      <a:pt x="447" y="679"/>
                    </a:lnTo>
                    <a:lnTo>
                      <a:pt x="453" y="677"/>
                    </a:lnTo>
                    <a:lnTo>
                      <a:pt x="461" y="677"/>
                    </a:lnTo>
                    <a:lnTo>
                      <a:pt x="466" y="677"/>
                    </a:lnTo>
                    <a:lnTo>
                      <a:pt x="472" y="675"/>
                    </a:lnTo>
                    <a:lnTo>
                      <a:pt x="478" y="673"/>
                    </a:lnTo>
                    <a:lnTo>
                      <a:pt x="485" y="673"/>
                    </a:lnTo>
                    <a:lnTo>
                      <a:pt x="497" y="671"/>
                    </a:lnTo>
                    <a:lnTo>
                      <a:pt x="510" y="669"/>
                    </a:lnTo>
                    <a:lnTo>
                      <a:pt x="521" y="667"/>
                    </a:lnTo>
                    <a:lnTo>
                      <a:pt x="535" y="667"/>
                    </a:lnTo>
                    <a:lnTo>
                      <a:pt x="546" y="665"/>
                    </a:lnTo>
                    <a:lnTo>
                      <a:pt x="557" y="664"/>
                    </a:lnTo>
                    <a:lnTo>
                      <a:pt x="567" y="662"/>
                    </a:lnTo>
                    <a:lnTo>
                      <a:pt x="578" y="662"/>
                    </a:lnTo>
                    <a:lnTo>
                      <a:pt x="588" y="660"/>
                    </a:lnTo>
                    <a:lnTo>
                      <a:pt x="597" y="658"/>
                    </a:lnTo>
                    <a:lnTo>
                      <a:pt x="607" y="658"/>
                    </a:lnTo>
                    <a:lnTo>
                      <a:pt x="616" y="658"/>
                    </a:lnTo>
                    <a:lnTo>
                      <a:pt x="622" y="654"/>
                    </a:lnTo>
                    <a:lnTo>
                      <a:pt x="632" y="654"/>
                    </a:lnTo>
                    <a:lnTo>
                      <a:pt x="637" y="652"/>
                    </a:lnTo>
                    <a:lnTo>
                      <a:pt x="645" y="652"/>
                    </a:lnTo>
                    <a:lnTo>
                      <a:pt x="651" y="652"/>
                    </a:lnTo>
                    <a:lnTo>
                      <a:pt x="658" y="650"/>
                    </a:lnTo>
                    <a:lnTo>
                      <a:pt x="662" y="650"/>
                    </a:lnTo>
                    <a:lnTo>
                      <a:pt x="668" y="650"/>
                    </a:lnTo>
                    <a:lnTo>
                      <a:pt x="675" y="648"/>
                    </a:lnTo>
                    <a:lnTo>
                      <a:pt x="683" y="648"/>
                    </a:lnTo>
                    <a:lnTo>
                      <a:pt x="687" y="648"/>
                    </a:lnTo>
                    <a:lnTo>
                      <a:pt x="689" y="648"/>
                    </a:lnTo>
                    <a:lnTo>
                      <a:pt x="584" y="46"/>
                    </a:lnTo>
                    <a:lnTo>
                      <a:pt x="30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FA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7" name="Freeform 18"/>
              <p:cNvSpPr>
                <a:spLocks noChangeAspect="1"/>
              </p:cNvSpPr>
              <p:nvPr/>
            </p:nvSpPr>
            <p:spPr bwMode="auto">
              <a:xfrm>
                <a:off x="1325" y="2477"/>
                <a:ext cx="352" cy="344"/>
              </a:xfrm>
              <a:custGeom>
                <a:avLst/>
                <a:gdLst>
                  <a:gd name="T0" fmla="*/ 3 w 703"/>
                  <a:gd name="T1" fmla="*/ 3 h 688"/>
                  <a:gd name="T2" fmla="*/ 3 w 703"/>
                  <a:gd name="T3" fmla="*/ 3 h 688"/>
                  <a:gd name="T4" fmla="*/ 3 w 703"/>
                  <a:gd name="T5" fmla="*/ 3 h 688"/>
                  <a:gd name="T6" fmla="*/ 3 w 703"/>
                  <a:gd name="T7" fmla="*/ 3 h 688"/>
                  <a:gd name="T8" fmla="*/ 3 w 703"/>
                  <a:gd name="T9" fmla="*/ 3 h 688"/>
                  <a:gd name="T10" fmla="*/ 3 w 703"/>
                  <a:gd name="T11" fmla="*/ 3 h 688"/>
                  <a:gd name="T12" fmla="*/ 3 w 703"/>
                  <a:gd name="T13" fmla="*/ 3 h 688"/>
                  <a:gd name="T14" fmla="*/ 3 w 703"/>
                  <a:gd name="T15" fmla="*/ 1 h 688"/>
                  <a:gd name="T16" fmla="*/ 3 w 703"/>
                  <a:gd name="T17" fmla="*/ 1 h 688"/>
                  <a:gd name="T18" fmla="*/ 3 w 703"/>
                  <a:gd name="T19" fmla="*/ 1 h 688"/>
                  <a:gd name="T20" fmla="*/ 3 w 703"/>
                  <a:gd name="T21" fmla="*/ 1 h 688"/>
                  <a:gd name="T22" fmla="*/ 3 w 703"/>
                  <a:gd name="T23" fmla="*/ 1 h 688"/>
                  <a:gd name="T24" fmla="*/ 3 w 703"/>
                  <a:gd name="T25" fmla="*/ 1 h 688"/>
                  <a:gd name="T26" fmla="*/ 3 w 703"/>
                  <a:gd name="T27" fmla="*/ 1 h 688"/>
                  <a:gd name="T28" fmla="*/ 3 w 703"/>
                  <a:gd name="T29" fmla="*/ 1 h 688"/>
                  <a:gd name="T30" fmla="*/ 3 w 703"/>
                  <a:gd name="T31" fmla="*/ 1 h 688"/>
                  <a:gd name="T32" fmla="*/ 3 w 703"/>
                  <a:gd name="T33" fmla="*/ 1 h 688"/>
                  <a:gd name="T34" fmla="*/ 3 w 703"/>
                  <a:gd name="T35" fmla="*/ 1 h 688"/>
                  <a:gd name="T36" fmla="*/ 3 w 703"/>
                  <a:gd name="T37" fmla="*/ 1 h 688"/>
                  <a:gd name="T38" fmla="*/ 3 w 703"/>
                  <a:gd name="T39" fmla="*/ 1 h 688"/>
                  <a:gd name="T40" fmla="*/ 3 w 703"/>
                  <a:gd name="T41" fmla="*/ 1 h 688"/>
                  <a:gd name="T42" fmla="*/ 3 w 703"/>
                  <a:gd name="T43" fmla="*/ 1 h 688"/>
                  <a:gd name="T44" fmla="*/ 3 w 703"/>
                  <a:gd name="T45" fmla="*/ 1 h 688"/>
                  <a:gd name="T46" fmla="*/ 3 w 703"/>
                  <a:gd name="T47" fmla="*/ 1 h 688"/>
                  <a:gd name="T48" fmla="*/ 3 w 703"/>
                  <a:gd name="T49" fmla="*/ 1 h 688"/>
                  <a:gd name="T50" fmla="*/ 3 w 703"/>
                  <a:gd name="T51" fmla="*/ 1 h 688"/>
                  <a:gd name="T52" fmla="*/ 3 w 703"/>
                  <a:gd name="T53" fmla="*/ 1 h 688"/>
                  <a:gd name="T54" fmla="*/ 3 w 703"/>
                  <a:gd name="T55" fmla="*/ 1 h 688"/>
                  <a:gd name="T56" fmla="*/ 3 w 703"/>
                  <a:gd name="T57" fmla="*/ 1 h 688"/>
                  <a:gd name="T58" fmla="*/ 3 w 703"/>
                  <a:gd name="T59" fmla="*/ 1 h 688"/>
                  <a:gd name="T60" fmla="*/ 2 w 703"/>
                  <a:gd name="T61" fmla="*/ 1 h 688"/>
                  <a:gd name="T62" fmla="*/ 2 w 703"/>
                  <a:gd name="T63" fmla="*/ 1 h 688"/>
                  <a:gd name="T64" fmla="*/ 2 w 703"/>
                  <a:gd name="T65" fmla="*/ 1 h 688"/>
                  <a:gd name="T66" fmla="*/ 2 w 703"/>
                  <a:gd name="T67" fmla="*/ 1 h 688"/>
                  <a:gd name="T68" fmla="*/ 2 w 703"/>
                  <a:gd name="T69" fmla="*/ 1 h 688"/>
                  <a:gd name="T70" fmla="*/ 2 w 703"/>
                  <a:gd name="T71" fmla="*/ 1 h 688"/>
                  <a:gd name="T72" fmla="*/ 2 w 703"/>
                  <a:gd name="T73" fmla="*/ 1 h 688"/>
                  <a:gd name="T74" fmla="*/ 2 w 703"/>
                  <a:gd name="T75" fmla="*/ 1 h 688"/>
                  <a:gd name="T76" fmla="*/ 1 w 703"/>
                  <a:gd name="T77" fmla="*/ 1 h 688"/>
                  <a:gd name="T78" fmla="*/ 1 w 703"/>
                  <a:gd name="T79" fmla="*/ 1 h 688"/>
                  <a:gd name="T80" fmla="*/ 1 w 703"/>
                  <a:gd name="T81" fmla="*/ 1 h 688"/>
                  <a:gd name="T82" fmla="*/ 1 w 703"/>
                  <a:gd name="T83" fmla="*/ 1 h 688"/>
                  <a:gd name="T84" fmla="*/ 1 w 703"/>
                  <a:gd name="T85" fmla="*/ 1 h 688"/>
                  <a:gd name="T86" fmla="*/ 1 w 703"/>
                  <a:gd name="T87" fmla="*/ 1 h 688"/>
                  <a:gd name="T88" fmla="*/ 1 w 703"/>
                  <a:gd name="T89" fmla="*/ 1 h 688"/>
                  <a:gd name="T90" fmla="*/ 1 w 703"/>
                  <a:gd name="T91" fmla="*/ 1 h 688"/>
                  <a:gd name="T92" fmla="*/ 1 w 703"/>
                  <a:gd name="T93" fmla="*/ 1 h 688"/>
                  <a:gd name="T94" fmla="*/ 1 w 703"/>
                  <a:gd name="T95" fmla="*/ 1 h 6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3"/>
                  <a:gd name="T145" fmla="*/ 0 h 688"/>
                  <a:gd name="T146" fmla="*/ 703 w 703"/>
                  <a:gd name="T147" fmla="*/ 688 h 6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3" h="688">
                    <a:moveTo>
                      <a:pt x="0" y="0"/>
                    </a:moveTo>
                    <a:lnTo>
                      <a:pt x="618" y="45"/>
                    </a:lnTo>
                    <a:lnTo>
                      <a:pt x="703" y="682"/>
                    </a:lnTo>
                    <a:lnTo>
                      <a:pt x="658" y="688"/>
                    </a:lnTo>
                    <a:lnTo>
                      <a:pt x="656" y="686"/>
                    </a:lnTo>
                    <a:lnTo>
                      <a:pt x="656" y="680"/>
                    </a:lnTo>
                    <a:lnTo>
                      <a:pt x="656" y="673"/>
                    </a:lnTo>
                    <a:lnTo>
                      <a:pt x="656" y="663"/>
                    </a:lnTo>
                    <a:lnTo>
                      <a:pt x="654" y="655"/>
                    </a:lnTo>
                    <a:lnTo>
                      <a:pt x="654" y="650"/>
                    </a:lnTo>
                    <a:lnTo>
                      <a:pt x="654" y="642"/>
                    </a:lnTo>
                    <a:lnTo>
                      <a:pt x="654" y="636"/>
                    </a:lnTo>
                    <a:lnTo>
                      <a:pt x="654" y="627"/>
                    </a:lnTo>
                    <a:lnTo>
                      <a:pt x="654" y="617"/>
                    </a:lnTo>
                    <a:lnTo>
                      <a:pt x="654" y="610"/>
                    </a:lnTo>
                    <a:lnTo>
                      <a:pt x="654" y="600"/>
                    </a:lnTo>
                    <a:lnTo>
                      <a:pt x="654" y="591"/>
                    </a:lnTo>
                    <a:lnTo>
                      <a:pt x="654" y="579"/>
                    </a:lnTo>
                    <a:lnTo>
                      <a:pt x="652" y="568"/>
                    </a:lnTo>
                    <a:lnTo>
                      <a:pt x="652" y="557"/>
                    </a:lnTo>
                    <a:lnTo>
                      <a:pt x="652" y="543"/>
                    </a:lnTo>
                    <a:lnTo>
                      <a:pt x="652" y="532"/>
                    </a:lnTo>
                    <a:lnTo>
                      <a:pt x="650" y="520"/>
                    </a:lnTo>
                    <a:lnTo>
                      <a:pt x="650" y="509"/>
                    </a:lnTo>
                    <a:lnTo>
                      <a:pt x="648" y="501"/>
                    </a:lnTo>
                    <a:lnTo>
                      <a:pt x="648" y="496"/>
                    </a:lnTo>
                    <a:lnTo>
                      <a:pt x="648" y="488"/>
                    </a:lnTo>
                    <a:lnTo>
                      <a:pt x="648" y="482"/>
                    </a:lnTo>
                    <a:lnTo>
                      <a:pt x="646" y="477"/>
                    </a:lnTo>
                    <a:lnTo>
                      <a:pt x="645" y="469"/>
                    </a:lnTo>
                    <a:lnTo>
                      <a:pt x="645" y="461"/>
                    </a:lnTo>
                    <a:lnTo>
                      <a:pt x="645" y="456"/>
                    </a:lnTo>
                    <a:lnTo>
                      <a:pt x="645" y="448"/>
                    </a:lnTo>
                    <a:lnTo>
                      <a:pt x="643" y="442"/>
                    </a:lnTo>
                    <a:lnTo>
                      <a:pt x="643" y="435"/>
                    </a:lnTo>
                    <a:lnTo>
                      <a:pt x="643" y="427"/>
                    </a:lnTo>
                    <a:lnTo>
                      <a:pt x="641" y="422"/>
                    </a:lnTo>
                    <a:lnTo>
                      <a:pt x="641" y="414"/>
                    </a:lnTo>
                    <a:lnTo>
                      <a:pt x="639" y="406"/>
                    </a:lnTo>
                    <a:lnTo>
                      <a:pt x="639" y="401"/>
                    </a:lnTo>
                    <a:lnTo>
                      <a:pt x="637" y="393"/>
                    </a:lnTo>
                    <a:lnTo>
                      <a:pt x="637" y="385"/>
                    </a:lnTo>
                    <a:lnTo>
                      <a:pt x="635" y="378"/>
                    </a:lnTo>
                    <a:lnTo>
                      <a:pt x="633" y="372"/>
                    </a:lnTo>
                    <a:lnTo>
                      <a:pt x="631" y="363"/>
                    </a:lnTo>
                    <a:lnTo>
                      <a:pt x="631" y="357"/>
                    </a:lnTo>
                    <a:lnTo>
                      <a:pt x="629" y="349"/>
                    </a:lnTo>
                    <a:lnTo>
                      <a:pt x="629" y="342"/>
                    </a:lnTo>
                    <a:lnTo>
                      <a:pt x="627" y="334"/>
                    </a:lnTo>
                    <a:lnTo>
                      <a:pt x="625" y="328"/>
                    </a:lnTo>
                    <a:lnTo>
                      <a:pt x="624" y="321"/>
                    </a:lnTo>
                    <a:lnTo>
                      <a:pt x="624" y="313"/>
                    </a:lnTo>
                    <a:lnTo>
                      <a:pt x="622" y="307"/>
                    </a:lnTo>
                    <a:lnTo>
                      <a:pt x="622" y="300"/>
                    </a:lnTo>
                    <a:lnTo>
                      <a:pt x="618" y="292"/>
                    </a:lnTo>
                    <a:lnTo>
                      <a:pt x="618" y="287"/>
                    </a:lnTo>
                    <a:lnTo>
                      <a:pt x="616" y="279"/>
                    </a:lnTo>
                    <a:lnTo>
                      <a:pt x="614" y="271"/>
                    </a:lnTo>
                    <a:lnTo>
                      <a:pt x="612" y="264"/>
                    </a:lnTo>
                    <a:lnTo>
                      <a:pt x="612" y="258"/>
                    </a:lnTo>
                    <a:lnTo>
                      <a:pt x="608" y="250"/>
                    </a:lnTo>
                    <a:lnTo>
                      <a:pt x="608" y="243"/>
                    </a:lnTo>
                    <a:lnTo>
                      <a:pt x="606" y="237"/>
                    </a:lnTo>
                    <a:lnTo>
                      <a:pt x="606" y="230"/>
                    </a:lnTo>
                    <a:lnTo>
                      <a:pt x="603" y="218"/>
                    </a:lnTo>
                    <a:lnTo>
                      <a:pt x="599" y="207"/>
                    </a:lnTo>
                    <a:lnTo>
                      <a:pt x="597" y="193"/>
                    </a:lnTo>
                    <a:lnTo>
                      <a:pt x="595" y="182"/>
                    </a:lnTo>
                    <a:lnTo>
                      <a:pt x="591" y="171"/>
                    </a:lnTo>
                    <a:lnTo>
                      <a:pt x="587" y="159"/>
                    </a:lnTo>
                    <a:lnTo>
                      <a:pt x="586" y="150"/>
                    </a:lnTo>
                    <a:lnTo>
                      <a:pt x="584" y="140"/>
                    </a:lnTo>
                    <a:lnTo>
                      <a:pt x="580" y="129"/>
                    </a:lnTo>
                    <a:lnTo>
                      <a:pt x="578" y="121"/>
                    </a:lnTo>
                    <a:lnTo>
                      <a:pt x="576" y="114"/>
                    </a:lnTo>
                    <a:lnTo>
                      <a:pt x="574" y="108"/>
                    </a:lnTo>
                    <a:lnTo>
                      <a:pt x="572" y="100"/>
                    </a:lnTo>
                    <a:lnTo>
                      <a:pt x="572" y="95"/>
                    </a:lnTo>
                    <a:lnTo>
                      <a:pt x="568" y="89"/>
                    </a:lnTo>
                    <a:lnTo>
                      <a:pt x="568" y="85"/>
                    </a:lnTo>
                    <a:lnTo>
                      <a:pt x="568" y="79"/>
                    </a:lnTo>
                    <a:lnTo>
                      <a:pt x="567" y="77"/>
                    </a:lnTo>
                    <a:lnTo>
                      <a:pt x="563" y="77"/>
                    </a:lnTo>
                    <a:lnTo>
                      <a:pt x="553" y="76"/>
                    </a:lnTo>
                    <a:lnTo>
                      <a:pt x="546" y="74"/>
                    </a:lnTo>
                    <a:lnTo>
                      <a:pt x="538" y="72"/>
                    </a:lnTo>
                    <a:lnTo>
                      <a:pt x="532" y="70"/>
                    </a:lnTo>
                    <a:lnTo>
                      <a:pt x="527" y="70"/>
                    </a:lnTo>
                    <a:lnTo>
                      <a:pt x="519" y="68"/>
                    </a:lnTo>
                    <a:lnTo>
                      <a:pt x="511" y="66"/>
                    </a:lnTo>
                    <a:lnTo>
                      <a:pt x="504" y="66"/>
                    </a:lnTo>
                    <a:lnTo>
                      <a:pt x="496" y="64"/>
                    </a:lnTo>
                    <a:lnTo>
                      <a:pt x="489" y="64"/>
                    </a:lnTo>
                    <a:lnTo>
                      <a:pt x="479" y="60"/>
                    </a:lnTo>
                    <a:lnTo>
                      <a:pt x="470" y="60"/>
                    </a:lnTo>
                    <a:lnTo>
                      <a:pt x="458" y="58"/>
                    </a:lnTo>
                    <a:lnTo>
                      <a:pt x="449" y="57"/>
                    </a:lnTo>
                    <a:lnTo>
                      <a:pt x="437" y="55"/>
                    </a:lnTo>
                    <a:lnTo>
                      <a:pt x="428" y="55"/>
                    </a:lnTo>
                    <a:lnTo>
                      <a:pt x="416" y="53"/>
                    </a:lnTo>
                    <a:lnTo>
                      <a:pt x="405" y="53"/>
                    </a:lnTo>
                    <a:lnTo>
                      <a:pt x="392" y="49"/>
                    </a:lnTo>
                    <a:lnTo>
                      <a:pt x="380" y="49"/>
                    </a:lnTo>
                    <a:lnTo>
                      <a:pt x="369" y="47"/>
                    </a:lnTo>
                    <a:lnTo>
                      <a:pt x="357" y="45"/>
                    </a:lnTo>
                    <a:lnTo>
                      <a:pt x="344" y="45"/>
                    </a:lnTo>
                    <a:lnTo>
                      <a:pt x="333" y="43"/>
                    </a:lnTo>
                    <a:lnTo>
                      <a:pt x="319" y="43"/>
                    </a:lnTo>
                    <a:lnTo>
                      <a:pt x="308" y="43"/>
                    </a:lnTo>
                    <a:lnTo>
                      <a:pt x="300" y="43"/>
                    </a:lnTo>
                    <a:lnTo>
                      <a:pt x="293" y="43"/>
                    </a:lnTo>
                    <a:lnTo>
                      <a:pt x="287" y="41"/>
                    </a:lnTo>
                    <a:lnTo>
                      <a:pt x="281" y="41"/>
                    </a:lnTo>
                    <a:lnTo>
                      <a:pt x="268" y="39"/>
                    </a:lnTo>
                    <a:lnTo>
                      <a:pt x="257" y="39"/>
                    </a:lnTo>
                    <a:lnTo>
                      <a:pt x="249" y="39"/>
                    </a:lnTo>
                    <a:lnTo>
                      <a:pt x="241" y="39"/>
                    </a:lnTo>
                    <a:lnTo>
                      <a:pt x="234" y="39"/>
                    </a:lnTo>
                    <a:lnTo>
                      <a:pt x="228" y="39"/>
                    </a:lnTo>
                    <a:lnTo>
                      <a:pt x="217" y="39"/>
                    </a:lnTo>
                    <a:lnTo>
                      <a:pt x="203" y="39"/>
                    </a:lnTo>
                    <a:lnTo>
                      <a:pt x="198" y="39"/>
                    </a:lnTo>
                    <a:lnTo>
                      <a:pt x="190" y="39"/>
                    </a:lnTo>
                    <a:lnTo>
                      <a:pt x="184" y="39"/>
                    </a:lnTo>
                    <a:lnTo>
                      <a:pt x="179" y="39"/>
                    </a:lnTo>
                    <a:lnTo>
                      <a:pt x="165" y="39"/>
                    </a:lnTo>
                    <a:lnTo>
                      <a:pt x="156" y="39"/>
                    </a:lnTo>
                    <a:lnTo>
                      <a:pt x="143" y="39"/>
                    </a:lnTo>
                    <a:lnTo>
                      <a:pt x="131" y="41"/>
                    </a:lnTo>
                    <a:lnTo>
                      <a:pt x="122" y="43"/>
                    </a:lnTo>
                    <a:lnTo>
                      <a:pt x="110" y="43"/>
                    </a:lnTo>
                    <a:lnTo>
                      <a:pt x="101" y="43"/>
                    </a:lnTo>
                    <a:lnTo>
                      <a:pt x="89" y="43"/>
                    </a:lnTo>
                    <a:lnTo>
                      <a:pt x="80" y="43"/>
                    </a:lnTo>
                    <a:lnTo>
                      <a:pt x="72" y="45"/>
                    </a:lnTo>
                    <a:lnTo>
                      <a:pt x="63" y="45"/>
                    </a:lnTo>
                    <a:lnTo>
                      <a:pt x="55" y="45"/>
                    </a:lnTo>
                    <a:lnTo>
                      <a:pt x="48" y="45"/>
                    </a:lnTo>
                    <a:lnTo>
                      <a:pt x="42" y="47"/>
                    </a:lnTo>
                    <a:lnTo>
                      <a:pt x="30" y="49"/>
                    </a:lnTo>
                    <a:lnTo>
                      <a:pt x="23" y="49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8" name="Freeform 19"/>
              <p:cNvSpPr>
                <a:spLocks noChangeAspect="1"/>
              </p:cNvSpPr>
              <p:nvPr/>
            </p:nvSpPr>
            <p:spPr bwMode="auto">
              <a:xfrm>
                <a:off x="1236" y="2560"/>
                <a:ext cx="60" cy="310"/>
              </a:xfrm>
              <a:custGeom>
                <a:avLst/>
                <a:gdLst>
                  <a:gd name="T0" fmla="*/ 1 w 120"/>
                  <a:gd name="T1" fmla="*/ 0 h 620"/>
                  <a:gd name="T2" fmla="*/ 1 w 120"/>
                  <a:gd name="T3" fmla="*/ 2 h 620"/>
                  <a:gd name="T4" fmla="*/ 1 w 120"/>
                  <a:gd name="T5" fmla="*/ 1 h 620"/>
                  <a:gd name="T6" fmla="*/ 0 w 120"/>
                  <a:gd name="T7" fmla="*/ 1 h 620"/>
                  <a:gd name="T8" fmla="*/ 0 w 120"/>
                  <a:gd name="T9" fmla="*/ 1 h 620"/>
                  <a:gd name="T10" fmla="*/ 1 w 120"/>
                  <a:gd name="T11" fmla="*/ 1 h 620"/>
                  <a:gd name="T12" fmla="*/ 1 w 120"/>
                  <a:gd name="T13" fmla="*/ 1 h 620"/>
                  <a:gd name="T14" fmla="*/ 1 w 120"/>
                  <a:gd name="T15" fmla="*/ 0 h 620"/>
                  <a:gd name="T16" fmla="*/ 1 w 120"/>
                  <a:gd name="T17" fmla="*/ 0 h 6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"/>
                  <a:gd name="T28" fmla="*/ 0 h 620"/>
                  <a:gd name="T29" fmla="*/ 120 w 120"/>
                  <a:gd name="T30" fmla="*/ 620 h 6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" h="620">
                    <a:moveTo>
                      <a:pt x="29" y="0"/>
                    </a:moveTo>
                    <a:lnTo>
                      <a:pt x="120" y="620"/>
                    </a:lnTo>
                    <a:lnTo>
                      <a:pt x="35" y="458"/>
                    </a:lnTo>
                    <a:lnTo>
                      <a:pt x="0" y="224"/>
                    </a:lnTo>
                    <a:lnTo>
                      <a:pt x="0" y="156"/>
                    </a:lnTo>
                    <a:lnTo>
                      <a:pt x="52" y="395"/>
                    </a:lnTo>
                    <a:lnTo>
                      <a:pt x="23" y="1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39" name="Freeform 20"/>
              <p:cNvSpPr>
                <a:spLocks noChangeAspect="1"/>
              </p:cNvSpPr>
              <p:nvPr/>
            </p:nvSpPr>
            <p:spPr bwMode="auto">
              <a:xfrm>
                <a:off x="1381" y="2815"/>
                <a:ext cx="296" cy="49"/>
              </a:xfrm>
              <a:custGeom>
                <a:avLst/>
                <a:gdLst>
                  <a:gd name="T0" fmla="*/ 0 w 591"/>
                  <a:gd name="T1" fmla="*/ 0 h 99"/>
                  <a:gd name="T2" fmla="*/ 3 w 591"/>
                  <a:gd name="T3" fmla="*/ 0 h 99"/>
                  <a:gd name="T4" fmla="*/ 3 w 591"/>
                  <a:gd name="T5" fmla="*/ 0 h 99"/>
                  <a:gd name="T6" fmla="*/ 1 w 591"/>
                  <a:gd name="T7" fmla="*/ 0 h 99"/>
                  <a:gd name="T8" fmla="*/ 0 w 591"/>
                  <a:gd name="T9" fmla="*/ 0 h 99"/>
                  <a:gd name="T10" fmla="*/ 0 w 591"/>
                  <a:gd name="T11" fmla="*/ 0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1"/>
                  <a:gd name="T19" fmla="*/ 0 h 99"/>
                  <a:gd name="T20" fmla="*/ 591 w 5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1" h="99">
                    <a:moveTo>
                      <a:pt x="0" y="76"/>
                    </a:moveTo>
                    <a:lnTo>
                      <a:pt x="540" y="0"/>
                    </a:lnTo>
                    <a:lnTo>
                      <a:pt x="591" y="21"/>
                    </a:lnTo>
                    <a:lnTo>
                      <a:pt x="8" y="9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0" name="Freeform 21"/>
              <p:cNvSpPr>
                <a:spLocks noChangeAspect="1"/>
              </p:cNvSpPr>
              <p:nvPr/>
            </p:nvSpPr>
            <p:spPr bwMode="auto">
              <a:xfrm>
                <a:off x="1075" y="3083"/>
                <a:ext cx="1192" cy="590"/>
              </a:xfrm>
              <a:custGeom>
                <a:avLst/>
                <a:gdLst>
                  <a:gd name="T0" fmla="*/ 9 w 2384"/>
                  <a:gd name="T1" fmla="*/ 0 h 1180"/>
                  <a:gd name="T2" fmla="*/ 9 w 2384"/>
                  <a:gd name="T3" fmla="*/ 1 h 1180"/>
                  <a:gd name="T4" fmla="*/ 9 w 2384"/>
                  <a:gd name="T5" fmla="*/ 1 h 1180"/>
                  <a:gd name="T6" fmla="*/ 9 w 2384"/>
                  <a:gd name="T7" fmla="*/ 1 h 1180"/>
                  <a:gd name="T8" fmla="*/ 3 w 2384"/>
                  <a:gd name="T9" fmla="*/ 5 h 1180"/>
                  <a:gd name="T10" fmla="*/ 0 w 2384"/>
                  <a:gd name="T11" fmla="*/ 5 h 1180"/>
                  <a:gd name="T12" fmla="*/ 0 w 2384"/>
                  <a:gd name="T13" fmla="*/ 3 h 1180"/>
                  <a:gd name="T14" fmla="*/ 9 w 2384"/>
                  <a:gd name="T15" fmla="*/ 1 h 1180"/>
                  <a:gd name="T16" fmla="*/ 9 w 2384"/>
                  <a:gd name="T17" fmla="*/ 0 h 1180"/>
                  <a:gd name="T18" fmla="*/ 9 w 2384"/>
                  <a:gd name="T19" fmla="*/ 0 h 1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84"/>
                  <a:gd name="T31" fmla="*/ 0 h 1180"/>
                  <a:gd name="T32" fmla="*/ 2384 w 2384"/>
                  <a:gd name="T33" fmla="*/ 1180 h 11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84" h="1180">
                    <a:moveTo>
                      <a:pt x="2384" y="0"/>
                    </a:moveTo>
                    <a:lnTo>
                      <a:pt x="2363" y="142"/>
                    </a:lnTo>
                    <a:lnTo>
                      <a:pt x="2110" y="309"/>
                    </a:lnTo>
                    <a:lnTo>
                      <a:pt x="2087" y="501"/>
                    </a:lnTo>
                    <a:lnTo>
                      <a:pt x="768" y="1180"/>
                    </a:lnTo>
                    <a:lnTo>
                      <a:pt x="0" y="1180"/>
                    </a:lnTo>
                    <a:lnTo>
                      <a:pt x="0" y="935"/>
                    </a:lnTo>
                    <a:lnTo>
                      <a:pt x="2270" y="43"/>
                    </a:ln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1" name="Freeform 22"/>
              <p:cNvSpPr>
                <a:spLocks noChangeAspect="1"/>
              </p:cNvSpPr>
              <p:nvPr/>
            </p:nvSpPr>
            <p:spPr bwMode="auto">
              <a:xfrm>
                <a:off x="1843" y="3032"/>
                <a:ext cx="164" cy="70"/>
              </a:xfrm>
              <a:custGeom>
                <a:avLst/>
                <a:gdLst>
                  <a:gd name="T0" fmla="*/ 2 w 327"/>
                  <a:gd name="T1" fmla="*/ 1 h 139"/>
                  <a:gd name="T2" fmla="*/ 2 w 327"/>
                  <a:gd name="T3" fmla="*/ 1 h 139"/>
                  <a:gd name="T4" fmla="*/ 2 w 327"/>
                  <a:gd name="T5" fmla="*/ 1 h 139"/>
                  <a:gd name="T6" fmla="*/ 2 w 327"/>
                  <a:gd name="T7" fmla="*/ 1 h 139"/>
                  <a:gd name="T8" fmla="*/ 2 w 327"/>
                  <a:gd name="T9" fmla="*/ 1 h 139"/>
                  <a:gd name="T10" fmla="*/ 2 w 327"/>
                  <a:gd name="T11" fmla="*/ 1 h 139"/>
                  <a:gd name="T12" fmla="*/ 2 w 327"/>
                  <a:gd name="T13" fmla="*/ 1 h 139"/>
                  <a:gd name="T14" fmla="*/ 2 w 327"/>
                  <a:gd name="T15" fmla="*/ 1 h 139"/>
                  <a:gd name="T16" fmla="*/ 2 w 327"/>
                  <a:gd name="T17" fmla="*/ 1 h 139"/>
                  <a:gd name="T18" fmla="*/ 1 w 327"/>
                  <a:gd name="T19" fmla="*/ 1 h 139"/>
                  <a:gd name="T20" fmla="*/ 1 w 327"/>
                  <a:gd name="T21" fmla="*/ 1 h 139"/>
                  <a:gd name="T22" fmla="*/ 1 w 327"/>
                  <a:gd name="T23" fmla="*/ 1 h 139"/>
                  <a:gd name="T24" fmla="*/ 1 w 327"/>
                  <a:gd name="T25" fmla="*/ 1 h 139"/>
                  <a:gd name="T26" fmla="*/ 1 w 327"/>
                  <a:gd name="T27" fmla="*/ 1 h 139"/>
                  <a:gd name="T28" fmla="*/ 1 w 327"/>
                  <a:gd name="T29" fmla="*/ 1 h 139"/>
                  <a:gd name="T30" fmla="*/ 1 w 327"/>
                  <a:gd name="T31" fmla="*/ 1 h 139"/>
                  <a:gd name="T32" fmla="*/ 1 w 327"/>
                  <a:gd name="T33" fmla="*/ 1 h 139"/>
                  <a:gd name="T34" fmla="*/ 1 w 327"/>
                  <a:gd name="T35" fmla="*/ 1 h 139"/>
                  <a:gd name="T36" fmla="*/ 1 w 327"/>
                  <a:gd name="T37" fmla="*/ 1 h 139"/>
                  <a:gd name="T38" fmla="*/ 1 w 327"/>
                  <a:gd name="T39" fmla="*/ 1 h 139"/>
                  <a:gd name="T40" fmla="*/ 1 w 327"/>
                  <a:gd name="T41" fmla="*/ 1 h 139"/>
                  <a:gd name="T42" fmla="*/ 1 w 327"/>
                  <a:gd name="T43" fmla="*/ 1 h 139"/>
                  <a:gd name="T44" fmla="*/ 1 w 327"/>
                  <a:gd name="T45" fmla="*/ 1 h 139"/>
                  <a:gd name="T46" fmla="*/ 1 w 327"/>
                  <a:gd name="T47" fmla="*/ 1 h 139"/>
                  <a:gd name="T48" fmla="*/ 1 w 327"/>
                  <a:gd name="T49" fmla="*/ 1 h 139"/>
                  <a:gd name="T50" fmla="*/ 1 w 327"/>
                  <a:gd name="T51" fmla="*/ 1 h 139"/>
                  <a:gd name="T52" fmla="*/ 1 w 327"/>
                  <a:gd name="T53" fmla="*/ 1 h 139"/>
                  <a:gd name="T54" fmla="*/ 1 w 327"/>
                  <a:gd name="T55" fmla="*/ 1 h 139"/>
                  <a:gd name="T56" fmla="*/ 1 w 327"/>
                  <a:gd name="T57" fmla="*/ 1 h 139"/>
                  <a:gd name="T58" fmla="*/ 1 w 327"/>
                  <a:gd name="T59" fmla="*/ 1 h 139"/>
                  <a:gd name="T60" fmla="*/ 1 w 327"/>
                  <a:gd name="T61" fmla="*/ 1 h 139"/>
                  <a:gd name="T62" fmla="*/ 1 w 327"/>
                  <a:gd name="T63" fmla="*/ 1 h 139"/>
                  <a:gd name="T64" fmla="*/ 1 w 327"/>
                  <a:gd name="T65" fmla="*/ 1 h 139"/>
                  <a:gd name="T66" fmla="*/ 1 w 327"/>
                  <a:gd name="T67" fmla="*/ 1 h 139"/>
                  <a:gd name="T68" fmla="*/ 1 w 327"/>
                  <a:gd name="T69" fmla="*/ 1 h 139"/>
                  <a:gd name="T70" fmla="*/ 1 w 327"/>
                  <a:gd name="T71" fmla="*/ 1 h 139"/>
                  <a:gd name="T72" fmla="*/ 1 w 327"/>
                  <a:gd name="T73" fmla="*/ 1 h 139"/>
                  <a:gd name="T74" fmla="*/ 1 w 327"/>
                  <a:gd name="T75" fmla="*/ 1 h 139"/>
                  <a:gd name="T76" fmla="*/ 1 w 327"/>
                  <a:gd name="T77" fmla="*/ 1 h 139"/>
                  <a:gd name="T78" fmla="*/ 1 w 327"/>
                  <a:gd name="T79" fmla="*/ 1 h 139"/>
                  <a:gd name="T80" fmla="*/ 1 w 327"/>
                  <a:gd name="T81" fmla="*/ 1 h 139"/>
                  <a:gd name="T82" fmla="*/ 1 w 327"/>
                  <a:gd name="T83" fmla="*/ 1 h 139"/>
                  <a:gd name="T84" fmla="*/ 1 w 327"/>
                  <a:gd name="T85" fmla="*/ 1 h 139"/>
                  <a:gd name="T86" fmla="*/ 1 w 327"/>
                  <a:gd name="T87" fmla="*/ 1 h 139"/>
                  <a:gd name="T88" fmla="*/ 0 w 327"/>
                  <a:gd name="T89" fmla="*/ 1 h 139"/>
                  <a:gd name="T90" fmla="*/ 1 w 327"/>
                  <a:gd name="T91" fmla="*/ 1 h 139"/>
                  <a:gd name="T92" fmla="*/ 1 w 327"/>
                  <a:gd name="T93" fmla="*/ 1 h 139"/>
                  <a:gd name="T94" fmla="*/ 1 w 327"/>
                  <a:gd name="T95" fmla="*/ 0 h 139"/>
                  <a:gd name="T96" fmla="*/ 2 w 327"/>
                  <a:gd name="T97" fmla="*/ 1 h 139"/>
                  <a:gd name="T98" fmla="*/ 2 w 327"/>
                  <a:gd name="T99" fmla="*/ 1 h 1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7"/>
                  <a:gd name="T151" fmla="*/ 0 h 139"/>
                  <a:gd name="T152" fmla="*/ 327 w 327"/>
                  <a:gd name="T153" fmla="*/ 139 h 1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7" h="139">
                    <a:moveTo>
                      <a:pt x="327" y="102"/>
                    </a:moveTo>
                    <a:lnTo>
                      <a:pt x="308" y="127"/>
                    </a:lnTo>
                    <a:lnTo>
                      <a:pt x="306" y="127"/>
                    </a:lnTo>
                    <a:lnTo>
                      <a:pt x="299" y="129"/>
                    </a:lnTo>
                    <a:lnTo>
                      <a:pt x="289" y="131"/>
                    </a:lnTo>
                    <a:lnTo>
                      <a:pt x="278" y="135"/>
                    </a:lnTo>
                    <a:lnTo>
                      <a:pt x="270" y="135"/>
                    </a:lnTo>
                    <a:lnTo>
                      <a:pt x="263" y="135"/>
                    </a:lnTo>
                    <a:lnTo>
                      <a:pt x="257" y="137"/>
                    </a:lnTo>
                    <a:lnTo>
                      <a:pt x="249" y="139"/>
                    </a:lnTo>
                    <a:lnTo>
                      <a:pt x="242" y="139"/>
                    </a:lnTo>
                    <a:lnTo>
                      <a:pt x="232" y="139"/>
                    </a:lnTo>
                    <a:lnTo>
                      <a:pt x="224" y="139"/>
                    </a:lnTo>
                    <a:lnTo>
                      <a:pt x="217" y="139"/>
                    </a:lnTo>
                    <a:lnTo>
                      <a:pt x="209" y="139"/>
                    </a:lnTo>
                    <a:lnTo>
                      <a:pt x="202" y="137"/>
                    </a:lnTo>
                    <a:lnTo>
                      <a:pt x="196" y="135"/>
                    </a:lnTo>
                    <a:lnTo>
                      <a:pt x="188" y="133"/>
                    </a:lnTo>
                    <a:lnTo>
                      <a:pt x="181" y="131"/>
                    </a:lnTo>
                    <a:lnTo>
                      <a:pt x="173" y="129"/>
                    </a:lnTo>
                    <a:lnTo>
                      <a:pt x="167" y="125"/>
                    </a:lnTo>
                    <a:lnTo>
                      <a:pt x="160" y="125"/>
                    </a:lnTo>
                    <a:lnTo>
                      <a:pt x="152" y="121"/>
                    </a:lnTo>
                    <a:lnTo>
                      <a:pt x="145" y="120"/>
                    </a:lnTo>
                    <a:lnTo>
                      <a:pt x="137" y="116"/>
                    </a:lnTo>
                    <a:lnTo>
                      <a:pt x="129" y="114"/>
                    </a:lnTo>
                    <a:lnTo>
                      <a:pt x="122" y="110"/>
                    </a:lnTo>
                    <a:lnTo>
                      <a:pt x="114" y="108"/>
                    </a:lnTo>
                    <a:lnTo>
                      <a:pt x="107" y="104"/>
                    </a:lnTo>
                    <a:lnTo>
                      <a:pt x="99" y="102"/>
                    </a:lnTo>
                    <a:lnTo>
                      <a:pt x="90" y="99"/>
                    </a:lnTo>
                    <a:lnTo>
                      <a:pt x="82" y="95"/>
                    </a:lnTo>
                    <a:lnTo>
                      <a:pt x="72" y="93"/>
                    </a:lnTo>
                    <a:lnTo>
                      <a:pt x="67" y="93"/>
                    </a:lnTo>
                    <a:lnTo>
                      <a:pt x="57" y="89"/>
                    </a:lnTo>
                    <a:lnTo>
                      <a:pt x="50" y="87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81"/>
                    </a:lnTo>
                    <a:lnTo>
                      <a:pt x="17" y="80"/>
                    </a:lnTo>
                    <a:lnTo>
                      <a:pt x="13" y="80"/>
                    </a:lnTo>
                    <a:lnTo>
                      <a:pt x="6" y="80"/>
                    </a:lnTo>
                    <a:lnTo>
                      <a:pt x="0" y="43"/>
                    </a:lnTo>
                    <a:lnTo>
                      <a:pt x="2" y="24"/>
                    </a:lnTo>
                    <a:lnTo>
                      <a:pt x="48" y="2"/>
                    </a:lnTo>
                    <a:lnTo>
                      <a:pt x="196" y="0"/>
                    </a:lnTo>
                    <a:lnTo>
                      <a:pt x="327" y="102"/>
                    </a:lnTo>
                    <a:close/>
                  </a:path>
                </a:pathLst>
              </a:custGeom>
              <a:solidFill>
                <a:srgbClr val="CCC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2" name="Freeform 23"/>
              <p:cNvSpPr>
                <a:spLocks noChangeAspect="1"/>
              </p:cNvSpPr>
              <p:nvPr/>
            </p:nvSpPr>
            <p:spPr bwMode="auto">
              <a:xfrm>
                <a:off x="1843" y="3024"/>
                <a:ext cx="173" cy="84"/>
              </a:xfrm>
              <a:custGeom>
                <a:avLst/>
                <a:gdLst>
                  <a:gd name="T0" fmla="*/ 1 w 346"/>
                  <a:gd name="T1" fmla="*/ 0 h 169"/>
                  <a:gd name="T2" fmla="*/ 1 w 346"/>
                  <a:gd name="T3" fmla="*/ 0 h 169"/>
                  <a:gd name="T4" fmla="*/ 1 w 346"/>
                  <a:gd name="T5" fmla="*/ 0 h 169"/>
                  <a:gd name="T6" fmla="*/ 1 w 346"/>
                  <a:gd name="T7" fmla="*/ 0 h 169"/>
                  <a:gd name="T8" fmla="*/ 1 w 346"/>
                  <a:gd name="T9" fmla="*/ 0 h 169"/>
                  <a:gd name="T10" fmla="*/ 1 w 346"/>
                  <a:gd name="T11" fmla="*/ 0 h 169"/>
                  <a:gd name="T12" fmla="*/ 1 w 346"/>
                  <a:gd name="T13" fmla="*/ 0 h 169"/>
                  <a:gd name="T14" fmla="*/ 1 w 346"/>
                  <a:gd name="T15" fmla="*/ 0 h 169"/>
                  <a:gd name="T16" fmla="*/ 1 w 346"/>
                  <a:gd name="T17" fmla="*/ 0 h 169"/>
                  <a:gd name="T18" fmla="*/ 1 w 346"/>
                  <a:gd name="T19" fmla="*/ 0 h 169"/>
                  <a:gd name="T20" fmla="*/ 1 w 346"/>
                  <a:gd name="T21" fmla="*/ 0 h 169"/>
                  <a:gd name="T22" fmla="*/ 1 w 346"/>
                  <a:gd name="T23" fmla="*/ 0 h 169"/>
                  <a:gd name="T24" fmla="*/ 1 w 346"/>
                  <a:gd name="T25" fmla="*/ 0 h 169"/>
                  <a:gd name="T26" fmla="*/ 1 w 346"/>
                  <a:gd name="T27" fmla="*/ 0 h 169"/>
                  <a:gd name="T28" fmla="*/ 1 w 346"/>
                  <a:gd name="T29" fmla="*/ 0 h 169"/>
                  <a:gd name="T30" fmla="*/ 0 w 346"/>
                  <a:gd name="T31" fmla="*/ 0 h 169"/>
                  <a:gd name="T32" fmla="*/ 1 w 346"/>
                  <a:gd name="T33" fmla="*/ 0 h 169"/>
                  <a:gd name="T34" fmla="*/ 1 w 346"/>
                  <a:gd name="T35" fmla="*/ 0 h 169"/>
                  <a:gd name="T36" fmla="*/ 1 w 346"/>
                  <a:gd name="T37" fmla="*/ 0 h 169"/>
                  <a:gd name="T38" fmla="*/ 1 w 346"/>
                  <a:gd name="T39" fmla="*/ 0 h 169"/>
                  <a:gd name="T40" fmla="*/ 1 w 346"/>
                  <a:gd name="T41" fmla="*/ 0 h 169"/>
                  <a:gd name="T42" fmla="*/ 1 w 346"/>
                  <a:gd name="T43" fmla="*/ 0 h 169"/>
                  <a:gd name="T44" fmla="*/ 1 w 346"/>
                  <a:gd name="T45" fmla="*/ 0 h 169"/>
                  <a:gd name="T46" fmla="*/ 1 w 346"/>
                  <a:gd name="T47" fmla="*/ 0 h 169"/>
                  <a:gd name="T48" fmla="*/ 1 w 346"/>
                  <a:gd name="T49" fmla="*/ 0 h 169"/>
                  <a:gd name="T50" fmla="*/ 1 w 346"/>
                  <a:gd name="T51" fmla="*/ 0 h 169"/>
                  <a:gd name="T52" fmla="*/ 1 w 346"/>
                  <a:gd name="T53" fmla="*/ 0 h 169"/>
                  <a:gd name="T54" fmla="*/ 1 w 346"/>
                  <a:gd name="T55" fmla="*/ 0 h 169"/>
                  <a:gd name="T56" fmla="*/ 1 w 346"/>
                  <a:gd name="T57" fmla="*/ 0 h 169"/>
                  <a:gd name="T58" fmla="*/ 1 w 346"/>
                  <a:gd name="T59" fmla="*/ 0 h 169"/>
                  <a:gd name="T60" fmla="*/ 1 w 346"/>
                  <a:gd name="T61" fmla="*/ 0 h 169"/>
                  <a:gd name="T62" fmla="*/ 1 w 346"/>
                  <a:gd name="T63" fmla="*/ 0 h 169"/>
                  <a:gd name="T64" fmla="*/ 1 w 346"/>
                  <a:gd name="T65" fmla="*/ 0 h 169"/>
                  <a:gd name="T66" fmla="*/ 1 w 346"/>
                  <a:gd name="T67" fmla="*/ 0 h 169"/>
                  <a:gd name="T68" fmla="*/ 1 w 346"/>
                  <a:gd name="T69" fmla="*/ 0 h 169"/>
                  <a:gd name="T70" fmla="*/ 1 w 346"/>
                  <a:gd name="T71" fmla="*/ 0 h 169"/>
                  <a:gd name="T72" fmla="*/ 1 w 346"/>
                  <a:gd name="T73" fmla="*/ 0 h 169"/>
                  <a:gd name="T74" fmla="*/ 1 w 346"/>
                  <a:gd name="T75" fmla="*/ 0 h 169"/>
                  <a:gd name="T76" fmla="*/ 1 w 346"/>
                  <a:gd name="T77" fmla="*/ 0 h 1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6"/>
                  <a:gd name="T118" fmla="*/ 0 h 169"/>
                  <a:gd name="T119" fmla="*/ 346 w 346"/>
                  <a:gd name="T120" fmla="*/ 169 h 1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6" h="169">
                    <a:moveTo>
                      <a:pt x="57" y="13"/>
                    </a:moveTo>
                    <a:lnTo>
                      <a:pt x="53" y="15"/>
                    </a:lnTo>
                    <a:lnTo>
                      <a:pt x="48" y="19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46" y="34"/>
                    </a:lnTo>
                    <a:lnTo>
                      <a:pt x="53" y="32"/>
                    </a:lnTo>
                    <a:lnTo>
                      <a:pt x="67" y="32"/>
                    </a:lnTo>
                    <a:lnTo>
                      <a:pt x="72" y="30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1" y="30"/>
                    </a:lnTo>
                    <a:lnTo>
                      <a:pt x="99" y="28"/>
                    </a:lnTo>
                    <a:lnTo>
                      <a:pt x="109" y="30"/>
                    </a:lnTo>
                    <a:lnTo>
                      <a:pt x="116" y="30"/>
                    </a:lnTo>
                    <a:lnTo>
                      <a:pt x="128" y="32"/>
                    </a:lnTo>
                    <a:lnTo>
                      <a:pt x="137" y="36"/>
                    </a:lnTo>
                    <a:lnTo>
                      <a:pt x="148" y="38"/>
                    </a:lnTo>
                    <a:lnTo>
                      <a:pt x="160" y="41"/>
                    </a:lnTo>
                    <a:lnTo>
                      <a:pt x="171" y="47"/>
                    </a:lnTo>
                    <a:lnTo>
                      <a:pt x="179" y="51"/>
                    </a:lnTo>
                    <a:lnTo>
                      <a:pt x="188" y="55"/>
                    </a:lnTo>
                    <a:lnTo>
                      <a:pt x="192" y="57"/>
                    </a:lnTo>
                    <a:lnTo>
                      <a:pt x="196" y="60"/>
                    </a:lnTo>
                    <a:lnTo>
                      <a:pt x="107" y="60"/>
                    </a:lnTo>
                    <a:lnTo>
                      <a:pt x="90" y="85"/>
                    </a:lnTo>
                    <a:lnTo>
                      <a:pt x="103" y="104"/>
                    </a:lnTo>
                    <a:lnTo>
                      <a:pt x="133" y="112"/>
                    </a:lnTo>
                    <a:lnTo>
                      <a:pt x="84" y="112"/>
                    </a:lnTo>
                    <a:lnTo>
                      <a:pt x="23" y="95"/>
                    </a:lnTo>
                    <a:lnTo>
                      <a:pt x="0" y="70"/>
                    </a:lnTo>
                    <a:lnTo>
                      <a:pt x="2" y="110"/>
                    </a:lnTo>
                    <a:lnTo>
                      <a:pt x="4" y="110"/>
                    </a:lnTo>
                    <a:lnTo>
                      <a:pt x="10" y="110"/>
                    </a:lnTo>
                    <a:lnTo>
                      <a:pt x="17" y="110"/>
                    </a:lnTo>
                    <a:lnTo>
                      <a:pt x="29" y="112"/>
                    </a:lnTo>
                    <a:lnTo>
                      <a:pt x="32" y="112"/>
                    </a:lnTo>
                    <a:lnTo>
                      <a:pt x="40" y="114"/>
                    </a:lnTo>
                    <a:lnTo>
                      <a:pt x="48" y="116"/>
                    </a:lnTo>
                    <a:lnTo>
                      <a:pt x="53" y="118"/>
                    </a:lnTo>
                    <a:lnTo>
                      <a:pt x="61" y="119"/>
                    </a:lnTo>
                    <a:lnTo>
                      <a:pt x="69" y="121"/>
                    </a:lnTo>
                    <a:lnTo>
                      <a:pt x="76" y="121"/>
                    </a:lnTo>
                    <a:lnTo>
                      <a:pt x="84" y="125"/>
                    </a:lnTo>
                    <a:lnTo>
                      <a:pt x="90" y="125"/>
                    </a:lnTo>
                    <a:lnTo>
                      <a:pt x="97" y="127"/>
                    </a:lnTo>
                    <a:lnTo>
                      <a:pt x="103" y="127"/>
                    </a:lnTo>
                    <a:lnTo>
                      <a:pt x="110" y="131"/>
                    </a:lnTo>
                    <a:lnTo>
                      <a:pt x="116" y="131"/>
                    </a:lnTo>
                    <a:lnTo>
                      <a:pt x="124" y="135"/>
                    </a:lnTo>
                    <a:lnTo>
                      <a:pt x="131" y="135"/>
                    </a:lnTo>
                    <a:lnTo>
                      <a:pt x="137" y="137"/>
                    </a:lnTo>
                    <a:lnTo>
                      <a:pt x="148" y="140"/>
                    </a:lnTo>
                    <a:lnTo>
                      <a:pt x="162" y="144"/>
                    </a:lnTo>
                    <a:lnTo>
                      <a:pt x="173" y="148"/>
                    </a:lnTo>
                    <a:lnTo>
                      <a:pt x="186" y="152"/>
                    </a:lnTo>
                    <a:lnTo>
                      <a:pt x="196" y="154"/>
                    </a:lnTo>
                    <a:lnTo>
                      <a:pt x="205" y="157"/>
                    </a:lnTo>
                    <a:lnTo>
                      <a:pt x="215" y="161"/>
                    </a:lnTo>
                    <a:lnTo>
                      <a:pt x="224" y="165"/>
                    </a:lnTo>
                    <a:lnTo>
                      <a:pt x="232" y="165"/>
                    </a:lnTo>
                    <a:lnTo>
                      <a:pt x="242" y="167"/>
                    </a:lnTo>
                    <a:lnTo>
                      <a:pt x="249" y="167"/>
                    </a:lnTo>
                    <a:lnTo>
                      <a:pt x="259" y="169"/>
                    </a:lnTo>
                    <a:lnTo>
                      <a:pt x="268" y="167"/>
                    </a:lnTo>
                    <a:lnTo>
                      <a:pt x="280" y="167"/>
                    </a:lnTo>
                    <a:lnTo>
                      <a:pt x="289" y="165"/>
                    </a:lnTo>
                    <a:lnTo>
                      <a:pt x="299" y="161"/>
                    </a:lnTo>
                    <a:lnTo>
                      <a:pt x="306" y="159"/>
                    </a:lnTo>
                    <a:lnTo>
                      <a:pt x="312" y="157"/>
                    </a:lnTo>
                    <a:lnTo>
                      <a:pt x="316" y="156"/>
                    </a:lnTo>
                    <a:lnTo>
                      <a:pt x="318" y="156"/>
                    </a:lnTo>
                    <a:lnTo>
                      <a:pt x="346" y="135"/>
                    </a:lnTo>
                    <a:lnTo>
                      <a:pt x="314" y="22"/>
                    </a:lnTo>
                    <a:lnTo>
                      <a:pt x="158" y="0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8A91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3" name="Freeform 24"/>
              <p:cNvSpPr>
                <a:spLocks noChangeAspect="1"/>
              </p:cNvSpPr>
              <p:nvPr/>
            </p:nvSpPr>
            <p:spPr bwMode="auto">
              <a:xfrm>
                <a:off x="1842" y="3038"/>
                <a:ext cx="54" cy="19"/>
              </a:xfrm>
              <a:custGeom>
                <a:avLst/>
                <a:gdLst>
                  <a:gd name="T0" fmla="*/ 0 w 109"/>
                  <a:gd name="T1" fmla="*/ 1 h 38"/>
                  <a:gd name="T2" fmla="*/ 0 w 109"/>
                  <a:gd name="T3" fmla="*/ 1 h 38"/>
                  <a:gd name="T4" fmla="*/ 0 w 109"/>
                  <a:gd name="T5" fmla="*/ 1 h 38"/>
                  <a:gd name="T6" fmla="*/ 0 w 109"/>
                  <a:gd name="T7" fmla="*/ 0 h 38"/>
                  <a:gd name="T8" fmla="*/ 0 w 109"/>
                  <a:gd name="T9" fmla="*/ 1 h 38"/>
                  <a:gd name="T10" fmla="*/ 0 w 109"/>
                  <a:gd name="T11" fmla="*/ 1 h 38"/>
                  <a:gd name="T12" fmla="*/ 0 w 109"/>
                  <a:gd name="T13" fmla="*/ 1 h 38"/>
                  <a:gd name="T14" fmla="*/ 0 w 109"/>
                  <a:gd name="T15" fmla="*/ 1 h 38"/>
                  <a:gd name="T16" fmla="*/ 0 w 109"/>
                  <a:gd name="T17" fmla="*/ 1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38"/>
                  <a:gd name="T29" fmla="*/ 109 w 10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38">
                    <a:moveTo>
                      <a:pt x="0" y="23"/>
                    </a:moveTo>
                    <a:lnTo>
                      <a:pt x="59" y="27"/>
                    </a:lnTo>
                    <a:lnTo>
                      <a:pt x="80" y="8"/>
                    </a:lnTo>
                    <a:lnTo>
                      <a:pt x="109" y="0"/>
                    </a:lnTo>
                    <a:lnTo>
                      <a:pt x="84" y="17"/>
                    </a:lnTo>
                    <a:lnTo>
                      <a:pt x="67" y="38"/>
                    </a:lnTo>
                    <a:lnTo>
                      <a:pt x="2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A91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4" name="Freeform 25"/>
              <p:cNvSpPr>
                <a:spLocks noChangeAspect="1"/>
              </p:cNvSpPr>
              <p:nvPr/>
            </p:nvSpPr>
            <p:spPr bwMode="auto">
              <a:xfrm>
                <a:off x="1075" y="3276"/>
                <a:ext cx="383" cy="177"/>
              </a:xfrm>
              <a:custGeom>
                <a:avLst/>
                <a:gdLst>
                  <a:gd name="T0" fmla="*/ 0 w 766"/>
                  <a:gd name="T1" fmla="*/ 0 h 354"/>
                  <a:gd name="T2" fmla="*/ 0 w 766"/>
                  <a:gd name="T3" fmla="*/ 1 h 354"/>
                  <a:gd name="T4" fmla="*/ 3 w 766"/>
                  <a:gd name="T5" fmla="*/ 1 h 354"/>
                  <a:gd name="T6" fmla="*/ 3 w 766"/>
                  <a:gd name="T7" fmla="*/ 1 h 354"/>
                  <a:gd name="T8" fmla="*/ 3 w 766"/>
                  <a:gd name="T9" fmla="*/ 1 h 354"/>
                  <a:gd name="T10" fmla="*/ 3 w 766"/>
                  <a:gd name="T11" fmla="*/ 1 h 354"/>
                  <a:gd name="T12" fmla="*/ 0 w 766"/>
                  <a:gd name="T13" fmla="*/ 0 h 354"/>
                  <a:gd name="T14" fmla="*/ 0 w 766"/>
                  <a:gd name="T15" fmla="*/ 0 h 3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6"/>
                  <a:gd name="T25" fmla="*/ 0 h 354"/>
                  <a:gd name="T26" fmla="*/ 766 w 766"/>
                  <a:gd name="T27" fmla="*/ 354 h 3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6" h="354">
                    <a:moveTo>
                      <a:pt x="0" y="0"/>
                    </a:moveTo>
                    <a:lnTo>
                      <a:pt x="0" y="354"/>
                    </a:lnTo>
                    <a:lnTo>
                      <a:pt x="747" y="301"/>
                    </a:lnTo>
                    <a:lnTo>
                      <a:pt x="766" y="263"/>
                    </a:lnTo>
                    <a:lnTo>
                      <a:pt x="747" y="179"/>
                    </a:lnTo>
                    <a:lnTo>
                      <a:pt x="6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5" name="Freeform 26"/>
              <p:cNvSpPr>
                <a:spLocks noChangeAspect="1"/>
              </p:cNvSpPr>
              <p:nvPr/>
            </p:nvSpPr>
            <p:spPr bwMode="auto">
              <a:xfrm>
                <a:off x="1075" y="3161"/>
                <a:ext cx="368" cy="168"/>
              </a:xfrm>
              <a:custGeom>
                <a:avLst/>
                <a:gdLst>
                  <a:gd name="T0" fmla="*/ 3 w 736"/>
                  <a:gd name="T1" fmla="*/ 0 h 337"/>
                  <a:gd name="T2" fmla="*/ 1 w 736"/>
                  <a:gd name="T3" fmla="*/ 0 h 337"/>
                  <a:gd name="T4" fmla="*/ 0 w 736"/>
                  <a:gd name="T5" fmla="*/ 0 h 337"/>
                  <a:gd name="T6" fmla="*/ 0 w 736"/>
                  <a:gd name="T7" fmla="*/ 1 h 337"/>
                  <a:gd name="T8" fmla="*/ 1 w 736"/>
                  <a:gd name="T9" fmla="*/ 1 h 337"/>
                  <a:gd name="T10" fmla="*/ 3 w 736"/>
                  <a:gd name="T11" fmla="*/ 0 h 337"/>
                  <a:gd name="T12" fmla="*/ 3 w 736"/>
                  <a:gd name="T13" fmla="*/ 0 h 3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6"/>
                  <a:gd name="T22" fmla="*/ 0 h 337"/>
                  <a:gd name="T23" fmla="*/ 736 w 736"/>
                  <a:gd name="T24" fmla="*/ 337 h 3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6" h="337">
                    <a:moveTo>
                      <a:pt x="736" y="166"/>
                    </a:moveTo>
                    <a:lnTo>
                      <a:pt x="156" y="0"/>
                    </a:lnTo>
                    <a:lnTo>
                      <a:pt x="0" y="27"/>
                    </a:lnTo>
                    <a:lnTo>
                      <a:pt x="0" y="261"/>
                    </a:lnTo>
                    <a:lnTo>
                      <a:pt x="337" y="337"/>
                    </a:lnTo>
                    <a:lnTo>
                      <a:pt x="736" y="166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6" name="Freeform 27"/>
              <p:cNvSpPr>
                <a:spLocks noChangeAspect="1"/>
              </p:cNvSpPr>
              <p:nvPr/>
            </p:nvSpPr>
            <p:spPr bwMode="auto">
              <a:xfrm>
                <a:off x="1075" y="3238"/>
                <a:ext cx="373" cy="135"/>
              </a:xfrm>
              <a:custGeom>
                <a:avLst/>
                <a:gdLst>
                  <a:gd name="T0" fmla="*/ 3 w 745"/>
                  <a:gd name="T1" fmla="*/ 1 h 270"/>
                  <a:gd name="T2" fmla="*/ 2 w 745"/>
                  <a:gd name="T3" fmla="*/ 1 h 270"/>
                  <a:gd name="T4" fmla="*/ 0 w 745"/>
                  <a:gd name="T5" fmla="*/ 0 h 270"/>
                  <a:gd name="T6" fmla="*/ 0 w 745"/>
                  <a:gd name="T7" fmla="*/ 1 h 270"/>
                  <a:gd name="T8" fmla="*/ 2 w 745"/>
                  <a:gd name="T9" fmla="*/ 1 h 270"/>
                  <a:gd name="T10" fmla="*/ 2 w 745"/>
                  <a:gd name="T11" fmla="*/ 1 h 270"/>
                  <a:gd name="T12" fmla="*/ 3 w 745"/>
                  <a:gd name="T13" fmla="*/ 1 h 270"/>
                  <a:gd name="T14" fmla="*/ 3 w 745"/>
                  <a:gd name="T15" fmla="*/ 1 h 270"/>
                  <a:gd name="T16" fmla="*/ 3 w 745"/>
                  <a:gd name="T17" fmla="*/ 1 h 270"/>
                  <a:gd name="T18" fmla="*/ 3 w 745"/>
                  <a:gd name="T19" fmla="*/ 1 h 270"/>
                  <a:gd name="T20" fmla="*/ 3 w 745"/>
                  <a:gd name="T21" fmla="*/ 1 h 270"/>
                  <a:gd name="T22" fmla="*/ 3 w 745"/>
                  <a:gd name="T23" fmla="*/ 1 h 270"/>
                  <a:gd name="T24" fmla="*/ 3 w 745"/>
                  <a:gd name="T25" fmla="*/ 1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5"/>
                  <a:gd name="T40" fmla="*/ 0 h 270"/>
                  <a:gd name="T41" fmla="*/ 745 w 745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5" h="270">
                    <a:moveTo>
                      <a:pt x="741" y="8"/>
                    </a:moveTo>
                    <a:lnTo>
                      <a:pt x="302" y="149"/>
                    </a:lnTo>
                    <a:lnTo>
                      <a:pt x="0" y="0"/>
                    </a:lnTo>
                    <a:lnTo>
                      <a:pt x="0" y="137"/>
                    </a:lnTo>
                    <a:lnTo>
                      <a:pt x="325" y="270"/>
                    </a:lnTo>
                    <a:lnTo>
                      <a:pt x="384" y="257"/>
                    </a:lnTo>
                    <a:lnTo>
                      <a:pt x="738" y="113"/>
                    </a:lnTo>
                    <a:lnTo>
                      <a:pt x="745" y="90"/>
                    </a:lnTo>
                    <a:lnTo>
                      <a:pt x="694" y="86"/>
                    </a:lnTo>
                    <a:lnTo>
                      <a:pt x="686" y="46"/>
                    </a:lnTo>
                    <a:lnTo>
                      <a:pt x="738" y="31"/>
                    </a:lnTo>
                    <a:lnTo>
                      <a:pt x="741" y="8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7" name="Freeform 28"/>
              <p:cNvSpPr>
                <a:spLocks noChangeAspect="1"/>
              </p:cNvSpPr>
              <p:nvPr/>
            </p:nvSpPr>
            <p:spPr bwMode="auto">
              <a:xfrm>
                <a:off x="1236" y="3266"/>
                <a:ext cx="195" cy="88"/>
              </a:xfrm>
              <a:custGeom>
                <a:avLst/>
                <a:gdLst>
                  <a:gd name="T0" fmla="*/ 2 w 390"/>
                  <a:gd name="T1" fmla="*/ 0 h 175"/>
                  <a:gd name="T2" fmla="*/ 2 w 390"/>
                  <a:gd name="T3" fmla="*/ 1 h 175"/>
                  <a:gd name="T4" fmla="*/ 1 w 390"/>
                  <a:gd name="T5" fmla="*/ 1 h 175"/>
                  <a:gd name="T6" fmla="*/ 0 w 390"/>
                  <a:gd name="T7" fmla="*/ 1 h 175"/>
                  <a:gd name="T8" fmla="*/ 1 w 390"/>
                  <a:gd name="T9" fmla="*/ 1 h 175"/>
                  <a:gd name="T10" fmla="*/ 2 w 390"/>
                  <a:gd name="T11" fmla="*/ 0 h 175"/>
                  <a:gd name="T12" fmla="*/ 2 w 390"/>
                  <a:gd name="T13" fmla="*/ 0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175"/>
                  <a:gd name="T23" fmla="*/ 390 w 390"/>
                  <a:gd name="T24" fmla="*/ 175 h 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175">
                    <a:moveTo>
                      <a:pt x="371" y="0"/>
                    </a:moveTo>
                    <a:lnTo>
                      <a:pt x="390" y="33"/>
                    </a:lnTo>
                    <a:lnTo>
                      <a:pt x="23" y="175"/>
                    </a:lnTo>
                    <a:lnTo>
                      <a:pt x="0" y="135"/>
                    </a:lnTo>
                    <a:lnTo>
                      <a:pt x="16" y="105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E6E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8" name="Freeform 29"/>
              <p:cNvSpPr>
                <a:spLocks noChangeAspect="1"/>
              </p:cNvSpPr>
              <p:nvPr/>
            </p:nvSpPr>
            <p:spPr bwMode="auto">
              <a:xfrm>
                <a:off x="1236" y="3257"/>
                <a:ext cx="189" cy="86"/>
              </a:xfrm>
              <a:custGeom>
                <a:avLst/>
                <a:gdLst>
                  <a:gd name="T0" fmla="*/ 1 w 379"/>
                  <a:gd name="T1" fmla="*/ 0 h 173"/>
                  <a:gd name="T2" fmla="*/ 0 w 379"/>
                  <a:gd name="T3" fmla="*/ 0 h 173"/>
                  <a:gd name="T4" fmla="*/ 0 w 379"/>
                  <a:gd name="T5" fmla="*/ 0 h 173"/>
                  <a:gd name="T6" fmla="*/ 0 w 379"/>
                  <a:gd name="T7" fmla="*/ 0 h 173"/>
                  <a:gd name="T8" fmla="*/ 1 w 379"/>
                  <a:gd name="T9" fmla="*/ 0 h 173"/>
                  <a:gd name="T10" fmla="*/ 1 w 379"/>
                  <a:gd name="T11" fmla="*/ 0 h 173"/>
                  <a:gd name="T12" fmla="*/ 1 w 379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173"/>
                  <a:gd name="T23" fmla="*/ 379 w 379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173">
                    <a:moveTo>
                      <a:pt x="379" y="0"/>
                    </a:moveTo>
                    <a:lnTo>
                      <a:pt x="12" y="126"/>
                    </a:lnTo>
                    <a:lnTo>
                      <a:pt x="0" y="158"/>
                    </a:lnTo>
                    <a:lnTo>
                      <a:pt x="12" y="173"/>
                    </a:lnTo>
                    <a:lnTo>
                      <a:pt x="371" y="31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49" name="Freeform 30"/>
              <p:cNvSpPr>
                <a:spLocks noChangeAspect="1"/>
              </p:cNvSpPr>
              <p:nvPr/>
            </p:nvSpPr>
            <p:spPr bwMode="auto">
              <a:xfrm>
                <a:off x="1259" y="3325"/>
                <a:ext cx="201" cy="94"/>
              </a:xfrm>
              <a:custGeom>
                <a:avLst/>
                <a:gdLst>
                  <a:gd name="T0" fmla="*/ 1 w 401"/>
                  <a:gd name="T1" fmla="*/ 1 h 188"/>
                  <a:gd name="T2" fmla="*/ 1 w 401"/>
                  <a:gd name="T3" fmla="*/ 0 h 188"/>
                  <a:gd name="T4" fmla="*/ 2 w 401"/>
                  <a:gd name="T5" fmla="*/ 1 h 188"/>
                  <a:gd name="T6" fmla="*/ 2 w 401"/>
                  <a:gd name="T7" fmla="*/ 1 h 188"/>
                  <a:gd name="T8" fmla="*/ 2 w 401"/>
                  <a:gd name="T9" fmla="*/ 1 h 188"/>
                  <a:gd name="T10" fmla="*/ 2 w 401"/>
                  <a:gd name="T11" fmla="*/ 1 h 188"/>
                  <a:gd name="T12" fmla="*/ 2 w 401"/>
                  <a:gd name="T13" fmla="*/ 1 h 188"/>
                  <a:gd name="T14" fmla="*/ 2 w 401"/>
                  <a:gd name="T15" fmla="*/ 1 h 188"/>
                  <a:gd name="T16" fmla="*/ 2 w 401"/>
                  <a:gd name="T17" fmla="*/ 1 h 188"/>
                  <a:gd name="T18" fmla="*/ 2 w 401"/>
                  <a:gd name="T19" fmla="*/ 1 h 188"/>
                  <a:gd name="T20" fmla="*/ 2 w 401"/>
                  <a:gd name="T21" fmla="*/ 1 h 188"/>
                  <a:gd name="T22" fmla="*/ 2 w 401"/>
                  <a:gd name="T23" fmla="*/ 1 h 188"/>
                  <a:gd name="T24" fmla="*/ 2 w 401"/>
                  <a:gd name="T25" fmla="*/ 1 h 188"/>
                  <a:gd name="T26" fmla="*/ 2 w 401"/>
                  <a:gd name="T27" fmla="*/ 1 h 188"/>
                  <a:gd name="T28" fmla="*/ 2 w 401"/>
                  <a:gd name="T29" fmla="*/ 1 h 188"/>
                  <a:gd name="T30" fmla="*/ 2 w 401"/>
                  <a:gd name="T31" fmla="*/ 1 h 188"/>
                  <a:gd name="T32" fmla="*/ 2 w 401"/>
                  <a:gd name="T33" fmla="*/ 1 h 188"/>
                  <a:gd name="T34" fmla="*/ 2 w 401"/>
                  <a:gd name="T35" fmla="*/ 1 h 188"/>
                  <a:gd name="T36" fmla="*/ 2 w 401"/>
                  <a:gd name="T37" fmla="*/ 1 h 188"/>
                  <a:gd name="T38" fmla="*/ 2 w 401"/>
                  <a:gd name="T39" fmla="*/ 1 h 188"/>
                  <a:gd name="T40" fmla="*/ 2 w 401"/>
                  <a:gd name="T41" fmla="*/ 1 h 188"/>
                  <a:gd name="T42" fmla="*/ 2 w 401"/>
                  <a:gd name="T43" fmla="*/ 1 h 188"/>
                  <a:gd name="T44" fmla="*/ 2 w 401"/>
                  <a:gd name="T45" fmla="*/ 1 h 188"/>
                  <a:gd name="T46" fmla="*/ 2 w 401"/>
                  <a:gd name="T47" fmla="*/ 1 h 188"/>
                  <a:gd name="T48" fmla="*/ 2 w 401"/>
                  <a:gd name="T49" fmla="*/ 1 h 188"/>
                  <a:gd name="T50" fmla="*/ 2 w 401"/>
                  <a:gd name="T51" fmla="*/ 1 h 188"/>
                  <a:gd name="T52" fmla="*/ 2 w 401"/>
                  <a:gd name="T53" fmla="*/ 1 h 188"/>
                  <a:gd name="T54" fmla="*/ 2 w 401"/>
                  <a:gd name="T55" fmla="*/ 1 h 188"/>
                  <a:gd name="T56" fmla="*/ 2 w 401"/>
                  <a:gd name="T57" fmla="*/ 1 h 188"/>
                  <a:gd name="T58" fmla="*/ 2 w 401"/>
                  <a:gd name="T59" fmla="*/ 1 h 188"/>
                  <a:gd name="T60" fmla="*/ 2 w 401"/>
                  <a:gd name="T61" fmla="*/ 1 h 188"/>
                  <a:gd name="T62" fmla="*/ 2 w 401"/>
                  <a:gd name="T63" fmla="*/ 1 h 188"/>
                  <a:gd name="T64" fmla="*/ 2 w 401"/>
                  <a:gd name="T65" fmla="*/ 1 h 188"/>
                  <a:gd name="T66" fmla="*/ 2 w 401"/>
                  <a:gd name="T67" fmla="*/ 1 h 188"/>
                  <a:gd name="T68" fmla="*/ 0 w 401"/>
                  <a:gd name="T69" fmla="*/ 1 h 188"/>
                  <a:gd name="T70" fmla="*/ 1 w 401"/>
                  <a:gd name="T71" fmla="*/ 1 h 188"/>
                  <a:gd name="T72" fmla="*/ 1 w 401"/>
                  <a:gd name="T73" fmla="*/ 1 h 1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1"/>
                  <a:gd name="T112" fmla="*/ 0 h 188"/>
                  <a:gd name="T113" fmla="*/ 401 w 401"/>
                  <a:gd name="T114" fmla="*/ 188 h 1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1" h="188">
                    <a:moveTo>
                      <a:pt x="49" y="90"/>
                    </a:moveTo>
                    <a:lnTo>
                      <a:pt x="253" y="0"/>
                    </a:lnTo>
                    <a:lnTo>
                      <a:pt x="376" y="73"/>
                    </a:lnTo>
                    <a:lnTo>
                      <a:pt x="378" y="73"/>
                    </a:lnTo>
                    <a:lnTo>
                      <a:pt x="384" y="80"/>
                    </a:lnTo>
                    <a:lnTo>
                      <a:pt x="388" y="86"/>
                    </a:lnTo>
                    <a:lnTo>
                      <a:pt x="391" y="92"/>
                    </a:lnTo>
                    <a:lnTo>
                      <a:pt x="395" y="97"/>
                    </a:lnTo>
                    <a:lnTo>
                      <a:pt x="399" y="107"/>
                    </a:lnTo>
                    <a:lnTo>
                      <a:pt x="399" y="116"/>
                    </a:lnTo>
                    <a:lnTo>
                      <a:pt x="399" y="126"/>
                    </a:lnTo>
                    <a:lnTo>
                      <a:pt x="399" y="133"/>
                    </a:lnTo>
                    <a:lnTo>
                      <a:pt x="401" y="143"/>
                    </a:lnTo>
                    <a:lnTo>
                      <a:pt x="401" y="149"/>
                    </a:lnTo>
                    <a:lnTo>
                      <a:pt x="401" y="156"/>
                    </a:lnTo>
                    <a:lnTo>
                      <a:pt x="401" y="160"/>
                    </a:lnTo>
                    <a:lnTo>
                      <a:pt x="401" y="162"/>
                    </a:lnTo>
                    <a:lnTo>
                      <a:pt x="378" y="188"/>
                    </a:lnTo>
                    <a:lnTo>
                      <a:pt x="378" y="187"/>
                    </a:lnTo>
                    <a:lnTo>
                      <a:pt x="378" y="181"/>
                    </a:lnTo>
                    <a:lnTo>
                      <a:pt x="382" y="173"/>
                    </a:lnTo>
                    <a:lnTo>
                      <a:pt x="384" y="164"/>
                    </a:lnTo>
                    <a:lnTo>
                      <a:pt x="384" y="152"/>
                    </a:lnTo>
                    <a:lnTo>
                      <a:pt x="388" y="141"/>
                    </a:lnTo>
                    <a:lnTo>
                      <a:pt x="388" y="130"/>
                    </a:lnTo>
                    <a:lnTo>
                      <a:pt x="388" y="120"/>
                    </a:lnTo>
                    <a:lnTo>
                      <a:pt x="382" y="109"/>
                    </a:lnTo>
                    <a:lnTo>
                      <a:pt x="378" y="101"/>
                    </a:lnTo>
                    <a:lnTo>
                      <a:pt x="372" y="93"/>
                    </a:lnTo>
                    <a:lnTo>
                      <a:pt x="369" y="90"/>
                    </a:lnTo>
                    <a:lnTo>
                      <a:pt x="359" y="84"/>
                    </a:lnTo>
                    <a:lnTo>
                      <a:pt x="357" y="82"/>
                    </a:lnTo>
                    <a:lnTo>
                      <a:pt x="289" y="38"/>
                    </a:lnTo>
                    <a:lnTo>
                      <a:pt x="352" y="95"/>
                    </a:lnTo>
                    <a:lnTo>
                      <a:pt x="0" y="101"/>
                    </a:lnTo>
                    <a:lnTo>
                      <a:pt x="49" y="90"/>
                    </a:lnTo>
                    <a:close/>
                  </a:path>
                </a:pathLst>
              </a:custGeom>
              <a:solidFill>
                <a:srgbClr val="80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0" name="Freeform 31"/>
              <p:cNvSpPr>
                <a:spLocks noChangeAspect="1"/>
              </p:cNvSpPr>
              <p:nvPr/>
            </p:nvSpPr>
            <p:spPr bwMode="auto">
              <a:xfrm>
                <a:off x="1075" y="3391"/>
                <a:ext cx="359" cy="47"/>
              </a:xfrm>
              <a:custGeom>
                <a:avLst/>
                <a:gdLst>
                  <a:gd name="T0" fmla="*/ 0 w 719"/>
                  <a:gd name="T1" fmla="*/ 0 h 96"/>
                  <a:gd name="T2" fmla="*/ 0 w 719"/>
                  <a:gd name="T3" fmla="*/ 0 h 96"/>
                  <a:gd name="T4" fmla="*/ 2 w 719"/>
                  <a:gd name="T5" fmla="*/ 0 h 96"/>
                  <a:gd name="T6" fmla="*/ 2 w 719"/>
                  <a:gd name="T7" fmla="*/ 0 h 96"/>
                  <a:gd name="T8" fmla="*/ 0 w 719"/>
                  <a:gd name="T9" fmla="*/ 0 h 96"/>
                  <a:gd name="T10" fmla="*/ 0 w 719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9"/>
                  <a:gd name="T19" fmla="*/ 0 h 96"/>
                  <a:gd name="T20" fmla="*/ 719 w 719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9" h="96">
                    <a:moveTo>
                      <a:pt x="0" y="27"/>
                    </a:moveTo>
                    <a:lnTo>
                      <a:pt x="0" y="96"/>
                    </a:lnTo>
                    <a:lnTo>
                      <a:pt x="719" y="54"/>
                    </a:lnTo>
                    <a:lnTo>
                      <a:pt x="70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1" name="Freeform 32"/>
              <p:cNvSpPr>
                <a:spLocks noChangeAspect="1"/>
              </p:cNvSpPr>
              <p:nvPr/>
            </p:nvSpPr>
            <p:spPr bwMode="auto">
              <a:xfrm>
                <a:off x="1075" y="3382"/>
                <a:ext cx="369" cy="36"/>
              </a:xfrm>
              <a:custGeom>
                <a:avLst/>
                <a:gdLst>
                  <a:gd name="T0" fmla="*/ 0 w 738"/>
                  <a:gd name="T1" fmla="*/ 0 h 73"/>
                  <a:gd name="T2" fmla="*/ 3 w 738"/>
                  <a:gd name="T3" fmla="*/ 0 h 73"/>
                  <a:gd name="T4" fmla="*/ 3 w 738"/>
                  <a:gd name="T5" fmla="*/ 0 h 73"/>
                  <a:gd name="T6" fmla="*/ 3 w 738"/>
                  <a:gd name="T7" fmla="*/ 0 h 73"/>
                  <a:gd name="T8" fmla="*/ 3 w 738"/>
                  <a:gd name="T9" fmla="*/ 0 h 73"/>
                  <a:gd name="T10" fmla="*/ 3 w 738"/>
                  <a:gd name="T11" fmla="*/ 0 h 73"/>
                  <a:gd name="T12" fmla="*/ 3 w 738"/>
                  <a:gd name="T13" fmla="*/ 0 h 73"/>
                  <a:gd name="T14" fmla="*/ 3 w 738"/>
                  <a:gd name="T15" fmla="*/ 0 h 73"/>
                  <a:gd name="T16" fmla="*/ 3 w 738"/>
                  <a:gd name="T17" fmla="*/ 0 h 73"/>
                  <a:gd name="T18" fmla="*/ 3 w 738"/>
                  <a:gd name="T19" fmla="*/ 0 h 73"/>
                  <a:gd name="T20" fmla="*/ 3 w 738"/>
                  <a:gd name="T21" fmla="*/ 0 h 73"/>
                  <a:gd name="T22" fmla="*/ 3 w 738"/>
                  <a:gd name="T23" fmla="*/ 0 h 73"/>
                  <a:gd name="T24" fmla="*/ 3 w 738"/>
                  <a:gd name="T25" fmla="*/ 0 h 73"/>
                  <a:gd name="T26" fmla="*/ 3 w 738"/>
                  <a:gd name="T27" fmla="*/ 0 h 73"/>
                  <a:gd name="T28" fmla="*/ 3 w 738"/>
                  <a:gd name="T29" fmla="*/ 0 h 73"/>
                  <a:gd name="T30" fmla="*/ 3 w 738"/>
                  <a:gd name="T31" fmla="*/ 0 h 73"/>
                  <a:gd name="T32" fmla="*/ 3 w 738"/>
                  <a:gd name="T33" fmla="*/ 0 h 73"/>
                  <a:gd name="T34" fmla="*/ 3 w 738"/>
                  <a:gd name="T35" fmla="*/ 0 h 73"/>
                  <a:gd name="T36" fmla="*/ 3 w 738"/>
                  <a:gd name="T37" fmla="*/ 0 h 73"/>
                  <a:gd name="T38" fmla="*/ 3 w 738"/>
                  <a:gd name="T39" fmla="*/ 0 h 73"/>
                  <a:gd name="T40" fmla="*/ 3 w 738"/>
                  <a:gd name="T41" fmla="*/ 0 h 73"/>
                  <a:gd name="T42" fmla="*/ 3 w 738"/>
                  <a:gd name="T43" fmla="*/ 0 h 73"/>
                  <a:gd name="T44" fmla="*/ 3 w 738"/>
                  <a:gd name="T45" fmla="*/ 0 h 73"/>
                  <a:gd name="T46" fmla="*/ 3 w 738"/>
                  <a:gd name="T47" fmla="*/ 0 h 73"/>
                  <a:gd name="T48" fmla="*/ 3 w 738"/>
                  <a:gd name="T49" fmla="*/ 0 h 73"/>
                  <a:gd name="T50" fmla="*/ 0 w 738"/>
                  <a:gd name="T51" fmla="*/ 0 h 73"/>
                  <a:gd name="T52" fmla="*/ 0 w 738"/>
                  <a:gd name="T53" fmla="*/ 0 h 73"/>
                  <a:gd name="T54" fmla="*/ 0 w 738"/>
                  <a:gd name="T55" fmla="*/ 0 h 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38"/>
                  <a:gd name="T85" fmla="*/ 0 h 73"/>
                  <a:gd name="T86" fmla="*/ 738 w 738"/>
                  <a:gd name="T87" fmla="*/ 73 h 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38" h="73">
                    <a:moveTo>
                      <a:pt x="0" y="21"/>
                    </a:moveTo>
                    <a:lnTo>
                      <a:pt x="719" y="0"/>
                    </a:lnTo>
                    <a:lnTo>
                      <a:pt x="721" y="0"/>
                    </a:lnTo>
                    <a:lnTo>
                      <a:pt x="726" y="2"/>
                    </a:lnTo>
                    <a:lnTo>
                      <a:pt x="730" y="2"/>
                    </a:lnTo>
                    <a:lnTo>
                      <a:pt x="734" y="6"/>
                    </a:lnTo>
                    <a:lnTo>
                      <a:pt x="736" y="12"/>
                    </a:lnTo>
                    <a:lnTo>
                      <a:pt x="738" y="17"/>
                    </a:lnTo>
                    <a:lnTo>
                      <a:pt x="738" y="25"/>
                    </a:lnTo>
                    <a:lnTo>
                      <a:pt x="736" y="33"/>
                    </a:lnTo>
                    <a:lnTo>
                      <a:pt x="734" y="42"/>
                    </a:lnTo>
                    <a:lnTo>
                      <a:pt x="732" y="52"/>
                    </a:lnTo>
                    <a:lnTo>
                      <a:pt x="728" y="57"/>
                    </a:lnTo>
                    <a:lnTo>
                      <a:pt x="728" y="65"/>
                    </a:lnTo>
                    <a:lnTo>
                      <a:pt x="726" y="71"/>
                    </a:lnTo>
                    <a:lnTo>
                      <a:pt x="726" y="73"/>
                    </a:lnTo>
                    <a:lnTo>
                      <a:pt x="696" y="73"/>
                    </a:lnTo>
                    <a:lnTo>
                      <a:pt x="696" y="71"/>
                    </a:lnTo>
                    <a:lnTo>
                      <a:pt x="698" y="69"/>
                    </a:lnTo>
                    <a:lnTo>
                      <a:pt x="700" y="63"/>
                    </a:lnTo>
                    <a:lnTo>
                      <a:pt x="700" y="57"/>
                    </a:lnTo>
                    <a:lnTo>
                      <a:pt x="696" y="48"/>
                    </a:lnTo>
                    <a:lnTo>
                      <a:pt x="692" y="38"/>
                    </a:lnTo>
                    <a:lnTo>
                      <a:pt x="688" y="33"/>
                    </a:lnTo>
                    <a:lnTo>
                      <a:pt x="686" y="31"/>
                    </a:lnTo>
                    <a:lnTo>
                      <a:pt x="0" y="6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38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2" name="Freeform 33"/>
              <p:cNvSpPr>
                <a:spLocks noChangeAspect="1"/>
              </p:cNvSpPr>
              <p:nvPr/>
            </p:nvSpPr>
            <p:spPr bwMode="auto">
              <a:xfrm>
                <a:off x="1075" y="3334"/>
                <a:ext cx="101" cy="52"/>
              </a:xfrm>
              <a:custGeom>
                <a:avLst/>
                <a:gdLst>
                  <a:gd name="T0" fmla="*/ 0 w 202"/>
                  <a:gd name="T1" fmla="*/ 0 h 105"/>
                  <a:gd name="T2" fmla="*/ 1 w 202"/>
                  <a:gd name="T3" fmla="*/ 0 h 105"/>
                  <a:gd name="T4" fmla="*/ 1 w 202"/>
                  <a:gd name="T5" fmla="*/ 0 h 105"/>
                  <a:gd name="T6" fmla="*/ 0 w 202"/>
                  <a:gd name="T7" fmla="*/ 0 h 105"/>
                  <a:gd name="T8" fmla="*/ 0 w 202"/>
                  <a:gd name="T9" fmla="*/ 0 h 105"/>
                  <a:gd name="T10" fmla="*/ 0 w 202"/>
                  <a:gd name="T11" fmla="*/ 0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105"/>
                  <a:gd name="T20" fmla="*/ 202 w 202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105">
                    <a:moveTo>
                      <a:pt x="0" y="0"/>
                    </a:moveTo>
                    <a:lnTo>
                      <a:pt x="160" y="90"/>
                    </a:lnTo>
                    <a:lnTo>
                      <a:pt x="202" y="9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3" name="Freeform 34"/>
              <p:cNvSpPr>
                <a:spLocks noChangeAspect="1"/>
              </p:cNvSpPr>
              <p:nvPr/>
            </p:nvSpPr>
            <p:spPr bwMode="auto">
              <a:xfrm>
                <a:off x="1075" y="3288"/>
                <a:ext cx="930" cy="385"/>
              </a:xfrm>
              <a:custGeom>
                <a:avLst/>
                <a:gdLst>
                  <a:gd name="T0" fmla="*/ 0 w 1859"/>
                  <a:gd name="T1" fmla="*/ 3 h 770"/>
                  <a:gd name="T2" fmla="*/ 2 w 1859"/>
                  <a:gd name="T3" fmla="*/ 3 h 770"/>
                  <a:gd name="T4" fmla="*/ 3 w 1859"/>
                  <a:gd name="T5" fmla="*/ 3 h 770"/>
                  <a:gd name="T6" fmla="*/ 3 w 1859"/>
                  <a:gd name="T7" fmla="*/ 3 h 770"/>
                  <a:gd name="T8" fmla="*/ 4 w 1859"/>
                  <a:gd name="T9" fmla="*/ 2 h 770"/>
                  <a:gd name="T10" fmla="*/ 7 w 1859"/>
                  <a:gd name="T11" fmla="*/ 0 h 770"/>
                  <a:gd name="T12" fmla="*/ 8 w 1859"/>
                  <a:gd name="T13" fmla="*/ 1 h 770"/>
                  <a:gd name="T14" fmla="*/ 7 w 1859"/>
                  <a:gd name="T15" fmla="*/ 1 h 770"/>
                  <a:gd name="T16" fmla="*/ 3 w 1859"/>
                  <a:gd name="T17" fmla="*/ 3 h 770"/>
                  <a:gd name="T18" fmla="*/ 0 w 1859"/>
                  <a:gd name="T19" fmla="*/ 3 h 770"/>
                  <a:gd name="T20" fmla="*/ 0 w 1859"/>
                  <a:gd name="T21" fmla="*/ 3 h 770"/>
                  <a:gd name="T22" fmla="*/ 0 w 1859"/>
                  <a:gd name="T23" fmla="*/ 3 h 7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59"/>
                  <a:gd name="T37" fmla="*/ 0 h 770"/>
                  <a:gd name="T38" fmla="*/ 1859 w 1859"/>
                  <a:gd name="T39" fmla="*/ 770 h 7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59" h="770">
                    <a:moveTo>
                      <a:pt x="0" y="726"/>
                    </a:moveTo>
                    <a:lnTo>
                      <a:pt x="441" y="523"/>
                    </a:lnTo>
                    <a:lnTo>
                      <a:pt x="574" y="597"/>
                    </a:lnTo>
                    <a:lnTo>
                      <a:pt x="645" y="553"/>
                    </a:lnTo>
                    <a:lnTo>
                      <a:pt x="781" y="380"/>
                    </a:lnTo>
                    <a:lnTo>
                      <a:pt x="1743" y="0"/>
                    </a:lnTo>
                    <a:lnTo>
                      <a:pt x="1859" y="51"/>
                    </a:lnTo>
                    <a:lnTo>
                      <a:pt x="1732" y="243"/>
                    </a:lnTo>
                    <a:lnTo>
                      <a:pt x="688" y="770"/>
                    </a:lnTo>
                    <a:lnTo>
                      <a:pt x="0" y="77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4" name="Freeform 35"/>
              <p:cNvSpPr>
                <a:spLocks noChangeAspect="1"/>
              </p:cNvSpPr>
              <p:nvPr/>
            </p:nvSpPr>
            <p:spPr bwMode="auto">
              <a:xfrm>
                <a:off x="1722" y="3048"/>
                <a:ext cx="124" cy="11"/>
              </a:xfrm>
              <a:custGeom>
                <a:avLst/>
                <a:gdLst>
                  <a:gd name="T0" fmla="*/ 0 w 247"/>
                  <a:gd name="T1" fmla="*/ 0 h 23"/>
                  <a:gd name="T2" fmla="*/ 0 w 247"/>
                  <a:gd name="T3" fmla="*/ 0 h 23"/>
                  <a:gd name="T4" fmla="*/ 1 w 247"/>
                  <a:gd name="T5" fmla="*/ 0 h 23"/>
                  <a:gd name="T6" fmla="*/ 1 w 247"/>
                  <a:gd name="T7" fmla="*/ 0 h 23"/>
                  <a:gd name="T8" fmla="*/ 1 w 247"/>
                  <a:gd name="T9" fmla="*/ 0 h 23"/>
                  <a:gd name="T10" fmla="*/ 1 w 247"/>
                  <a:gd name="T11" fmla="*/ 0 h 23"/>
                  <a:gd name="T12" fmla="*/ 1 w 247"/>
                  <a:gd name="T13" fmla="*/ 0 h 23"/>
                  <a:gd name="T14" fmla="*/ 1 w 247"/>
                  <a:gd name="T15" fmla="*/ 0 h 23"/>
                  <a:gd name="T16" fmla="*/ 1 w 247"/>
                  <a:gd name="T17" fmla="*/ 0 h 23"/>
                  <a:gd name="T18" fmla="*/ 1 w 247"/>
                  <a:gd name="T19" fmla="*/ 0 h 23"/>
                  <a:gd name="T20" fmla="*/ 1 w 247"/>
                  <a:gd name="T21" fmla="*/ 0 h 23"/>
                  <a:gd name="T22" fmla="*/ 1 w 247"/>
                  <a:gd name="T23" fmla="*/ 0 h 23"/>
                  <a:gd name="T24" fmla="*/ 1 w 247"/>
                  <a:gd name="T25" fmla="*/ 0 h 23"/>
                  <a:gd name="T26" fmla="*/ 1 w 247"/>
                  <a:gd name="T27" fmla="*/ 0 h 23"/>
                  <a:gd name="T28" fmla="*/ 1 w 247"/>
                  <a:gd name="T29" fmla="*/ 0 h 23"/>
                  <a:gd name="T30" fmla="*/ 1 w 247"/>
                  <a:gd name="T31" fmla="*/ 0 h 23"/>
                  <a:gd name="T32" fmla="*/ 1 w 247"/>
                  <a:gd name="T33" fmla="*/ 0 h 23"/>
                  <a:gd name="T34" fmla="*/ 1 w 247"/>
                  <a:gd name="T35" fmla="*/ 0 h 23"/>
                  <a:gd name="T36" fmla="*/ 1 w 247"/>
                  <a:gd name="T37" fmla="*/ 0 h 23"/>
                  <a:gd name="T38" fmla="*/ 1 w 247"/>
                  <a:gd name="T39" fmla="*/ 0 h 23"/>
                  <a:gd name="T40" fmla="*/ 1 w 247"/>
                  <a:gd name="T41" fmla="*/ 0 h 23"/>
                  <a:gd name="T42" fmla="*/ 1 w 247"/>
                  <a:gd name="T43" fmla="*/ 0 h 23"/>
                  <a:gd name="T44" fmla="*/ 1 w 247"/>
                  <a:gd name="T45" fmla="*/ 0 h 23"/>
                  <a:gd name="T46" fmla="*/ 1 w 247"/>
                  <a:gd name="T47" fmla="*/ 0 h 23"/>
                  <a:gd name="T48" fmla="*/ 1 w 247"/>
                  <a:gd name="T49" fmla="*/ 0 h 23"/>
                  <a:gd name="T50" fmla="*/ 1 w 247"/>
                  <a:gd name="T51" fmla="*/ 0 h 23"/>
                  <a:gd name="T52" fmla="*/ 1 w 247"/>
                  <a:gd name="T53" fmla="*/ 0 h 23"/>
                  <a:gd name="T54" fmla="*/ 1 w 247"/>
                  <a:gd name="T55" fmla="*/ 0 h 23"/>
                  <a:gd name="T56" fmla="*/ 1 w 247"/>
                  <a:gd name="T57" fmla="*/ 0 h 23"/>
                  <a:gd name="T58" fmla="*/ 1 w 247"/>
                  <a:gd name="T59" fmla="*/ 0 h 23"/>
                  <a:gd name="T60" fmla="*/ 1 w 247"/>
                  <a:gd name="T61" fmla="*/ 0 h 23"/>
                  <a:gd name="T62" fmla="*/ 1 w 247"/>
                  <a:gd name="T63" fmla="*/ 0 h 23"/>
                  <a:gd name="T64" fmla="*/ 1 w 247"/>
                  <a:gd name="T65" fmla="*/ 0 h 23"/>
                  <a:gd name="T66" fmla="*/ 1 w 247"/>
                  <a:gd name="T67" fmla="*/ 0 h 23"/>
                  <a:gd name="T68" fmla="*/ 1 w 247"/>
                  <a:gd name="T69" fmla="*/ 0 h 23"/>
                  <a:gd name="T70" fmla="*/ 1 w 247"/>
                  <a:gd name="T71" fmla="*/ 0 h 23"/>
                  <a:gd name="T72" fmla="*/ 1 w 247"/>
                  <a:gd name="T73" fmla="*/ 0 h 23"/>
                  <a:gd name="T74" fmla="*/ 1 w 247"/>
                  <a:gd name="T75" fmla="*/ 0 h 23"/>
                  <a:gd name="T76" fmla="*/ 1 w 247"/>
                  <a:gd name="T77" fmla="*/ 0 h 23"/>
                  <a:gd name="T78" fmla="*/ 1 w 247"/>
                  <a:gd name="T79" fmla="*/ 0 h 23"/>
                  <a:gd name="T80" fmla="*/ 1 w 247"/>
                  <a:gd name="T81" fmla="*/ 0 h 23"/>
                  <a:gd name="T82" fmla="*/ 1 w 247"/>
                  <a:gd name="T83" fmla="*/ 0 h 23"/>
                  <a:gd name="T84" fmla="*/ 1 w 247"/>
                  <a:gd name="T85" fmla="*/ 0 h 23"/>
                  <a:gd name="T86" fmla="*/ 1 w 247"/>
                  <a:gd name="T87" fmla="*/ 0 h 23"/>
                  <a:gd name="T88" fmla="*/ 1 w 247"/>
                  <a:gd name="T89" fmla="*/ 0 h 23"/>
                  <a:gd name="T90" fmla="*/ 1 w 247"/>
                  <a:gd name="T91" fmla="*/ 0 h 23"/>
                  <a:gd name="T92" fmla="*/ 1 w 247"/>
                  <a:gd name="T93" fmla="*/ 0 h 23"/>
                  <a:gd name="T94" fmla="*/ 1 w 247"/>
                  <a:gd name="T95" fmla="*/ 0 h 23"/>
                  <a:gd name="T96" fmla="*/ 1 w 247"/>
                  <a:gd name="T97" fmla="*/ 0 h 23"/>
                  <a:gd name="T98" fmla="*/ 1 w 247"/>
                  <a:gd name="T99" fmla="*/ 0 h 23"/>
                  <a:gd name="T100" fmla="*/ 1 w 247"/>
                  <a:gd name="T101" fmla="*/ 0 h 23"/>
                  <a:gd name="T102" fmla="*/ 1 w 247"/>
                  <a:gd name="T103" fmla="*/ 0 h 23"/>
                  <a:gd name="T104" fmla="*/ 1 w 247"/>
                  <a:gd name="T105" fmla="*/ 0 h 23"/>
                  <a:gd name="T106" fmla="*/ 1 w 247"/>
                  <a:gd name="T107" fmla="*/ 0 h 23"/>
                  <a:gd name="T108" fmla="*/ 1 w 247"/>
                  <a:gd name="T109" fmla="*/ 0 h 23"/>
                  <a:gd name="T110" fmla="*/ 1 w 247"/>
                  <a:gd name="T111" fmla="*/ 0 h 23"/>
                  <a:gd name="T112" fmla="*/ 1 w 247"/>
                  <a:gd name="T113" fmla="*/ 0 h 23"/>
                  <a:gd name="T114" fmla="*/ 1 w 247"/>
                  <a:gd name="T115" fmla="*/ 0 h 23"/>
                  <a:gd name="T116" fmla="*/ 1 w 247"/>
                  <a:gd name="T117" fmla="*/ 0 h 23"/>
                  <a:gd name="T118" fmla="*/ 1 w 247"/>
                  <a:gd name="T119" fmla="*/ 0 h 23"/>
                  <a:gd name="T120" fmla="*/ 1 w 247"/>
                  <a:gd name="T121" fmla="*/ 0 h 23"/>
                  <a:gd name="T122" fmla="*/ 0 w 247"/>
                  <a:gd name="T123" fmla="*/ 0 h 23"/>
                  <a:gd name="T124" fmla="*/ 0 w 247"/>
                  <a:gd name="T125" fmla="*/ 0 h 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7"/>
                  <a:gd name="T190" fmla="*/ 0 h 23"/>
                  <a:gd name="T191" fmla="*/ 247 w 247"/>
                  <a:gd name="T192" fmla="*/ 23 h 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7" h="23">
                    <a:moveTo>
                      <a:pt x="0" y="8"/>
                    </a:moveTo>
                    <a:lnTo>
                      <a:pt x="0" y="6"/>
                    </a:lnTo>
                    <a:lnTo>
                      <a:pt x="9" y="4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72" y="2"/>
                    </a:lnTo>
                    <a:lnTo>
                      <a:pt x="80" y="4"/>
                    </a:lnTo>
                    <a:lnTo>
                      <a:pt x="87" y="4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2" y="8"/>
                    </a:lnTo>
                    <a:lnTo>
                      <a:pt x="118" y="8"/>
                    </a:lnTo>
                    <a:lnTo>
                      <a:pt x="127" y="10"/>
                    </a:lnTo>
                    <a:lnTo>
                      <a:pt x="135" y="10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9" y="13"/>
                    </a:lnTo>
                    <a:lnTo>
                      <a:pt x="167" y="13"/>
                    </a:lnTo>
                    <a:lnTo>
                      <a:pt x="175" y="13"/>
                    </a:lnTo>
                    <a:lnTo>
                      <a:pt x="182" y="13"/>
                    </a:lnTo>
                    <a:lnTo>
                      <a:pt x="188" y="13"/>
                    </a:lnTo>
                    <a:lnTo>
                      <a:pt x="196" y="12"/>
                    </a:lnTo>
                    <a:lnTo>
                      <a:pt x="203" y="12"/>
                    </a:lnTo>
                    <a:lnTo>
                      <a:pt x="215" y="10"/>
                    </a:lnTo>
                    <a:lnTo>
                      <a:pt x="224" y="10"/>
                    </a:lnTo>
                    <a:lnTo>
                      <a:pt x="232" y="10"/>
                    </a:lnTo>
                    <a:lnTo>
                      <a:pt x="237" y="8"/>
                    </a:lnTo>
                    <a:lnTo>
                      <a:pt x="241" y="8"/>
                    </a:lnTo>
                    <a:lnTo>
                      <a:pt x="243" y="8"/>
                    </a:lnTo>
                    <a:lnTo>
                      <a:pt x="247" y="15"/>
                    </a:lnTo>
                    <a:lnTo>
                      <a:pt x="245" y="15"/>
                    </a:lnTo>
                    <a:lnTo>
                      <a:pt x="241" y="17"/>
                    </a:lnTo>
                    <a:lnTo>
                      <a:pt x="237" y="17"/>
                    </a:lnTo>
                    <a:lnTo>
                      <a:pt x="230" y="19"/>
                    </a:lnTo>
                    <a:lnTo>
                      <a:pt x="220" y="21"/>
                    </a:lnTo>
                    <a:lnTo>
                      <a:pt x="209" y="23"/>
                    </a:lnTo>
                    <a:lnTo>
                      <a:pt x="203" y="23"/>
                    </a:lnTo>
                    <a:lnTo>
                      <a:pt x="196" y="23"/>
                    </a:lnTo>
                    <a:lnTo>
                      <a:pt x="188" y="23"/>
                    </a:lnTo>
                    <a:lnTo>
                      <a:pt x="180" y="23"/>
                    </a:lnTo>
                    <a:lnTo>
                      <a:pt x="169" y="23"/>
                    </a:lnTo>
                    <a:lnTo>
                      <a:pt x="159" y="21"/>
                    </a:lnTo>
                    <a:lnTo>
                      <a:pt x="150" y="19"/>
                    </a:lnTo>
                    <a:lnTo>
                      <a:pt x="140" y="19"/>
                    </a:lnTo>
                    <a:lnTo>
                      <a:pt x="129" y="15"/>
                    </a:lnTo>
                    <a:lnTo>
                      <a:pt x="119" y="15"/>
                    </a:lnTo>
                    <a:lnTo>
                      <a:pt x="108" y="13"/>
                    </a:lnTo>
                    <a:lnTo>
                      <a:pt x="99" y="13"/>
                    </a:lnTo>
                    <a:lnTo>
                      <a:pt x="89" y="12"/>
                    </a:lnTo>
                    <a:lnTo>
                      <a:pt x="80" y="10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57" y="8"/>
                    </a:lnTo>
                    <a:lnTo>
                      <a:pt x="55" y="8"/>
                    </a:lnTo>
                    <a:lnTo>
                      <a:pt x="19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C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5" name="Freeform 36"/>
              <p:cNvSpPr>
                <a:spLocks noChangeAspect="1"/>
              </p:cNvSpPr>
              <p:nvPr/>
            </p:nvSpPr>
            <p:spPr bwMode="auto">
              <a:xfrm>
                <a:off x="1075" y="3158"/>
                <a:ext cx="368" cy="85"/>
              </a:xfrm>
              <a:custGeom>
                <a:avLst/>
                <a:gdLst>
                  <a:gd name="T0" fmla="*/ 0 w 736"/>
                  <a:gd name="T1" fmla="*/ 0 h 171"/>
                  <a:gd name="T2" fmla="*/ 1 w 736"/>
                  <a:gd name="T3" fmla="*/ 0 h 171"/>
                  <a:gd name="T4" fmla="*/ 1 w 736"/>
                  <a:gd name="T5" fmla="*/ 0 h 171"/>
                  <a:gd name="T6" fmla="*/ 1 w 736"/>
                  <a:gd name="T7" fmla="*/ 0 h 171"/>
                  <a:gd name="T8" fmla="*/ 1 w 736"/>
                  <a:gd name="T9" fmla="*/ 0 h 171"/>
                  <a:gd name="T10" fmla="*/ 1 w 736"/>
                  <a:gd name="T11" fmla="*/ 0 h 171"/>
                  <a:gd name="T12" fmla="*/ 3 w 736"/>
                  <a:gd name="T13" fmla="*/ 0 h 171"/>
                  <a:gd name="T14" fmla="*/ 1 w 736"/>
                  <a:gd name="T15" fmla="*/ 0 h 171"/>
                  <a:gd name="T16" fmla="*/ 1 w 736"/>
                  <a:gd name="T17" fmla="*/ 0 h 171"/>
                  <a:gd name="T18" fmla="*/ 1 w 736"/>
                  <a:gd name="T19" fmla="*/ 0 h 171"/>
                  <a:gd name="T20" fmla="*/ 1 w 736"/>
                  <a:gd name="T21" fmla="*/ 0 h 171"/>
                  <a:gd name="T22" fmla="*/ 1 w 736"/>
                  <a:gd name="T23" fmla="*/ 0 h 171"/>
                  <a:gd name="T24" fmla="*/ 1 w 736"/>
                  <a:gd name="T25" fmla="*/ 0 h 171"/>
                  <a:gd name="T26" fmla="*/ 1 w 736"/>
                  <a:gd name="T27" fmla="*/ 0 h 171"/>
                  <a:gd name="T28" fmla="*/ 1 w 736"/>
                  <a:gd name="T29" fmla="*/ 0 h 171"/>
                  <a:gd name="T30" fmla="*/ 1 w 736"/>
                  <a:gd name="T31" fmla="*/ 0 h 171"/>
                  <a:gd name="T32" fmla="*/ 1 w 736"/>
                  <a:gd name="T33" fmla="*/ 0 h 171"/>
                  <a:gd name="T34" fmla="*/ 1 w 736"/>
                  <a:gd name="T35" fmla="*/ 0 h 171"/>
                  <a:gd name="T36" fmla="*/ 1 w 736"/>
                  <a:gd name="T37" fmla="*/ 0 h 171"/>
                  <a:gd name="T38" fmla="*/ 1 w 736"/>
                  <a:gd name="T39" fmla="*/ 0 h 171"/>
                  <a:gd name="T40" fmla="*/ 1 w 736"/>
                  <a:gd name="T41" fmla="*/ 0 h 171"/>
                  <a:gd name="T42" fmla="*/ 1 w 736"/>
                  <a:gd name="T43" fmla="*/ 0 h 171"/>
                  <a:gd name="T44" fmla="*/ 1 w 736"/>
                  <a:gd name="T45" fmla="*/ 0 h 171"/>
                  <a:gd name="T46" fmla="*/ 1 w 736"/>
                  <a:gd name="T47" fmla="*/ 0 h 171"/>
                  <a:gd name="T48" fmla="*/ 1 w 736"/>
                  <a:gd name="T49" fmla="*/ 0 h 171"/>
                  <a:gd name="T50" fmla="*/ 1 w 736"/>
                  <a:gd name="T51" fmla="*/ 0 h 171"/>
                  <a:gd name="T52" fmla="*/ 1 w 736"/>
                  <a:gd name="T53" fmla="*/ 0 h 171"/>
                  <a:gd name="T54" fmla="*/ 1 w 736"/>
                  <a:gd name="T55" fmla="*/ 0 h 171"/>
                  <a:gd name="T56" fmla="*/ 1 w 736"/>
                  <a:gd name="T57" fmla="*/ 0 h 171"/>
                  <a:gd name="T58" fmla="*/ 1 w 736"/>
                  <a:gd name="T59" fmla="*/ 0 h 171"/>
                  <a:gd name="T60" fmla="*/ 1 w 736"/>
                  <a:gd name="T61" fmla="*/ 0 h 171"/>
                  <a:gd name="T62" fmla="*/ 1 w 736"/>
                  <a:gd name="T63" fmla="*/ 0 h 171"/>
                  <a:gd name="T64" fmla="*/ 1 w 736"/>
                  <a:gd name="T65" fmla="*/ 0 h 171"/>
                  <a:gd name="T66" fmla="*/ 1 w 736"/>
                  <a:gd name="T67" fmla="*/ 0 h 171"/>
                  <a:gd name="T68" fmla="*/ 1 w 736"/>
                  <a:gd name="T69" fmla="*/ 0 h 171"/>
                  <a:gd name="T70" fmla="*/ 1 w 736"/>
                  <a:gd name="T71" fmla="*/ 0 h 171"/>
                  <a:gd name="T72" fmla="*/ 0 w 736"/>
                  <a:gd name="T73" fmla="*/ 0 h 171"/>
                  <a:gd name="T74" fmla="*/ 0 w 736"/>
                  <a:gd name="T75" fmla="*/ 0 h 171"/>
                  <a:gd name="T76" fmla="*/ 0 w 736"/>
                  <a:gd name="T77" fmla="*/ 0 h 171"/>
                  <a:gd name="T78" fmla="*/ 0 w 736"/>
                  <a:gd name="T79" fmla="*/ 0 h 171"/>
                  <a:gd name="T80" fmla="*/ 0 w 736"/>
                  <a:gd name="T81" fmla="*/ 0 h 171"/>
                  <a:gd name="T82" fmla="*/ 0 w 736"/>
                  <a:gd name="T83" fmla="*/ 0 h 171"/>
                  <a:gd name="T84" fmla="*/ 1 w 736"/>
                  <a:gd name="T85" fmla="*/ 0 h 171"/>
                  <a:gd name="T86" fmla="*/ 1 w 736"/>
                  <a:gd name="T87" fmla="*/ 0 h 171"/>
                  <a:gd name="T88" fmla="*/ 0 w 736"/>
                  <a:gd name="T89" fmla="*/ 0 h 171"/>
                  <a:gd name="T90" fmla="*/ 0 w 736"/>
                  <a:gd name="T91" fmla="*/ 0 h 1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6"/>
                  <a:gd name="T139" fmla="*/ 0 h 171"/>
                  <a:gd name="T140" fmla="*/ 736 w 736"/>
                  <a:gd name="T141" fmla="*/ 171 h 1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6" h="171">
                    <a:moveTo>
                      <a:pt x="0" y="32"/>
                    </a:moveTo>
                    <a:lnTo>
                      <a:pt x="156" y="0"/>
                    </a:lnTo>
                    <a:lnTo>
                      <a:pt x="232" y="17"/>
                    </a:lnTo>
                    <a:lnTo>
                      <a:pt x="243" y="32"/>
                    </a:lnTo>
                    <a:lnTo>
                      <a:pt x="325" y="53"/>
                    </a:lnTo>
                    <a:lnTo>
                      <a:pt x="361" y="59"/>
                    </a:lnTo>
                    <a:lnTo>
                      <a:pt x="736" y="171"/>
                    </a:lnTo>
                    <a:lnTo>
                      <a:pt x="357" y="66"/>
                    </a:lnTo>
                    <a:lnTo>
                      <a:pt x="63" y="161"/>
                    </a:lnTo>
                    <a:lnTo>
                      <a:pt x="65" y="159"/>
                    </a:lnTo>
                    <a:lnTo>
                      <a:pt x="72" y="156"/>
                    </a:lnTo>
                    <a:lnTo>
                      <a:pt x="80" y="148"/>
                    </a:lnTo>
                    <a:lnTo>
                      <a:pt x="91" y="140"/>
                    </a:lnTo>
                    <a:lnTo>
                      <a:pt x="103" y="131"/>
                    </a:lnTo>
                    <a:lnTo>
                      <a:pt x="114" y="123"/>
                    </a:lnTo>
                    <a:lnTo>
                      <a:pt x="124" y="116"/>
                    </a:lnTo>
                    <a:lnTo>
                      <a:pt x="131" y="110"/>
                    </a:lnTo>
                    <a:lnTo>
                      <a:pt x="131" y="106"/>
                    </a:lnTo>
                    <a:lnTo>
                      <a:pt x="131" y="104"/>
                    </a:lnTo>
                    <a:lnTo>
                      <a:pt x="127" y="102"/>
                    </a:lnTo>
                    <a:lnTo>
                      <a:pt x="122" y="106"/>
                    </a:lnTo>
                    <a:lnTo>
                      <a:pt x="110" y="108"/>
                    </a:lnTo>
                    <a:lnTo>
                      <a:pt x="101" y="112"/>
                    </a:lnTo>
                    <a:lnTo>
                      <a:pt x="93" y="112"/>
                    </a:lnTo>
                    <a:lnTo>
                      <a:pt x="86" y="116"/>
                    </a:lnTo>
                    <a:lnTo>
                      <a:pt x="78" y="118"/>
                    </a:lnTo>
                    <a:lnTo>
                      <a:pt x="72" y="121"/>
                    </a:lnTo>
                    <a:lnTo>
                      <a:pt x="63" y="121"/>
                    </a:lnTo>
                    <a:lnTo>
                      <a:pt x="57" y="123"/>
                    </a:lnTo>
                    <a:lnTo>
                      <a:pt x="48" y="125"/>
                    </a:lnTo>
                    <a:lnTo>
                      <a:pt x="40" y="127"/>
                    </a:lnTo>
                    <a:lnTo>
                      <a:pt x="32" y="129"/>
                    </a:lnTo>
                    <a:lnTo>
                      <a:pt x="25" y="131"/>
                    </a:lnTo>
                    <a:lnTo>
                      <a:pt x="17" y="135"/>
                    </a:lnTo>
                    <a:lnTo>
                      <a:pt x="11" y="137"/>
                    </a:lnTo>
                    <a:lnTo>
                      <a:pt x="6" y="137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06"/>
                    </a:lnTo>
                    <a:lnTo>
                      <a:pt x="222" y="32"/>
                    </a:lnTo>
                    <a:lnTo>
                      <a:pt x="156" y="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6" name="Freeform 37"/>
              <p:cNvSpPr>
                <a:spLocks noChangeAspect="1"/>
              </p:cNvSpPr>
              <p:nvPr/>
            </p:nvSpPr>
            <p:spPr bwMode="auto">
              <a:xfrm>
                <a:off x="1251" y="3042"/>
                <a:ext cx="603" cy="203"/>
              </a:xfrm>
              <a:custGeom>
                <a:avLst/>
                <a:gdLst>
                  <a:gd name="T0" fmla="*/ 0 w 1205"/>
                  <a:gd name="T1" fmla="*/ 0 h 407"/>
                  <a:gd name="T2" fmla="*/ 1 w 1205"/>
                  <a:gd name="T3" fmla="*/ 0 h 407"/>
                  <a:gd name="T4" fmla="*/ 4 w 1205"/>
                  <a:gd name="T5" fmla="*/ 0 h 407"/>
                  <a:gd name="T6" fmla="*/ 5 w 1205"/>
                  <a:gd name="T7" fmla="*/ 0 h 407"/>
                  <a:gd name="T8" fmla="*/ 5 w 1205"/>
                  <a:gd name="T9" fmla="*/ 0 h 407"/>
                  <a:gd name="T10" fmla="*/ 3 w 1205"/>
                  <a:gd name="T11" fmla="*/ 1 h 407"/>
                  <a:gd name="T12" fmla="*/ 0 w 1205"/>
                  <a:gd name="T13" fmla="*/ 0 h 407"/>
                  <a:gd name="T14" fmla="*/ 0 w 1205"/>
                  <a:gd name="T15" fmla="*/ 0 h 4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5"/>
                  <a:gd name="T25" fmla="*/ 0 h 407"/>
                  <a:gd name="T26" fmla="*/ 1205 w 1205"/>
                  <a:gd name="T27" fmla="*/ 407 h 4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5" h="407">
                    <a:moveTo>
                      <a:pt x="0" y="139"/>
                    </a:moveTo>
                    <a:lnTo>
                      <a:pt x="57" y="68"/>
                    </a:lnTo>
                    <a:lnTo>
                      <a:pt x="905" y="0"/>
                    </a:lnTo>
                    <a:lnTo>
                      <a:pt x="1192" y="101"/>
                    </a:lnTo>
                    <a:lnTo>
                      <a:pt x="1205" y="156"/>
                    </a:lnTo>
                    <a:lnTo>
                      <a:pt x="530" y="40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7" name="Freeform 38"/>
              <p:cNvSpPr>
                <a:spLocks noChangeAspect="1"/>
              </p:cNvSpPr>
              <p:nvPr/>
            </p:nvSpPr>
            <p:spPr bwMode="auto">
              <a:xfrm>
                <a:off x="1276" y="3027"/>
                <a:ext cx="559" cy="175"/>
              </a:xfrm>
              <a:custGeom>
                <a:avLst/>
                <a:gdLst>
                  <a:gd name="T0" fmla="*/ 1 w 1118"/>
                  <a:gd name="T1" fmla="*/ 1 h 350"/>
                  <a:gd name="T2" fmla="*/ 2 w 1118"/>
                  <a:gd name="T3" fmla="*/ 0 h 350"/>
                  <a:gd name="T4" fmla="*/ 3 w 1118"/>
                  <a:gd name="T5" fmla="*/ 1 h 350"/>
                  <a:gd name="T6" fmla="*/ 4 w 1118"/>
                  <a:gd name="T7" fmla="*/ 1 h 350"/>
                  <a:gd name="T8" fmla="*/ 2 w 1118"/>
                  <a:gd name="T9" fmla="*/ 1 h 350"/>
                  <a:gd name="T10" fmla="*/ 1 w 1118"/>
                  <a:gd name="T11" fmla="*/ 1 h 350"/>
                  <a:gd name="T12" fmla="*/ 0 w 1118"/>
                  <a:gd name="T13" fmla="*/ 1 h 350"/>
                  <a:gd name="T14" fmla="*/ 1 w 1118"/>
                  <a:gd name="T15" fmla="*/ 1 h 350"/>
                  <a:gd name="T16" fmla="*/ 1 w 1118"/>
                  <a:gd name="T17" fmla="*/ 1 h 3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8"/>
                  <a:gd name="T28" fmla="*/ 0 h 350"/>
                  <a:gd name="T29" fmla="*/ 1118 w 1118"/>
                  <a:gd name="T30" fmla="*/ 350 h 3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8" h="350">
                    <a:moveTo>
                      <a:pt x="70" y="80"/>
                    </a:moveTo>
                    <a:lnTo>
                      <a:pt x="723" y="0"/>
                    </a:lnTo>
                    <a:lnTo>
                      <a:pt x="913" y="80"/>
                    </a:lnTo>
                    <a:lnTo>
                      <a:pt x="1118" y="151"/>
                    </a:lnTo>
                    <a:lnTo>
                      <a:pt x="527" y="350"/>
                    </a:lnTo>
                    <a:lnTo>
                      <a:pt x="74" y="124"/>
                    </a:lnTo>
                    <a:lnTo>
                      <a:pt x="0" y="105"/>
                    </a:lnTo>
                    <a:lnTo>
                      <a:pt x="70" y="80"/>
                    </a:lnTo>
                    <a:close/>
                  </a:path>
                </a:pathLst>
              </a:custGeom>
              <a:solidFill>
                <a:srgbClr val="E6E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8" name="Freeform 39"/>
              <p:cNvSpPr>
                <a:spLocks noChangeAspect="1"/>
              </p:cNvSpPr>
              <p:nvPr/>
            </p:nvSpPr>
            <p:spPr bwMode="auto">
              <a:xfrm>
                <a:off x="1217" y="3020"/>
                <a:ext cx="593" cy="226"/>
              </a:xfrm>
              <a:custGeom>
                <a:avLst/>
                <a:gdLst>
                  <a:gd name="T0" fmla="*/ 3 w 1187"/>
                  <a:gd name="T1" fmla="*/ 0 h 452"/>
                  <a:gd name="T2" fmla="*/ 3 w 1187"/>
                  <a:gd name="T3" fmla="*/ 0 h 452"/>
                  <a:gd name="T4" fmla="*/ 3 w 1187"/>
                  <a:gd name="T5" fmla="*/ 0 h 452"/>
                  <a:gd name="T6" fmla="*/ 3 w 1187"/>
                  <a:gd name="T7" fmla="*/ 1 h 452"/>
                  <a:gd name="T8" fmla="*/ 3 w 1187"/>
                  <a:gd name="T9" fmla="*/ 1 h 452"/>
                  <a:gd name="T10" fmla="*/ 3 w 1187"/>
                  <a:gd name="T11" fmla="*/ 1 h 452"/>
                  <a:gd name="T12" fmla="*/ 2 w 1187"/>
                  <a:gd name="T13" fmla="*/ 1 h 452"/>
                  <a:gd name="T14" fmla="*/ 2 w 1187"/>
                  <a:gd name="T15" fmla="*/ 1 h 452"/>
                  <a:gd name="T16" fmla="*/ 2 w 1187"/>
                  <a:gd name="T17" fmla="*/ 1 h 452"/>
                  <a:gd name="T18" fmla="*/ 2 w 1187"/>
                  <a:gd name="T19" fmla="*/ 1 h 452"/>
                  <a:gd name="T20" fmla="*/ 2 w 1187"/>
                  <a:gd name="T21" fmla="*/ 1 h 452"/>
                  <a:gd name="T22" fmla="*/ 2 w 1187"/>
                  <a:gd name="T23" fmla="*/ 1 h 452"/>
                  <a:gd name="T24" fmla="*/ 2 w 1187"/>
                  <a:gd name="T25" fmla="*/ 1 h 452"/>
                  <a:gd name="T26" fmla="*/ 2 w 1187"/>
                  <a:gd name="T27" fmla="*/ 1 h 452"/>
                  <a:gd name="T28" fmla="*/ 2 w 1187"/>
                  <a:gd name="T29" fmla="*/ 1 h 452"/>
                  <a:gd name="T30" fmla="*/ 2 w 1187"/>
                  <a:gd name="T31" fmla="*/ 1 h 452"/>
                  <a:gd name="T32" fmla="*/ 2 w 1187"/>
                  <a:gd name="T33" fmla="*/ 1 h 452"/>
                  <a:gd name="T34" fmla="*/ 2 w 1187"/>
                  <a:gd name="T35" fmla="*/ 1 h 452"/>
                  <a:gd name="T36" fmla="*/ 2 w 1187"/>
                  <a:gd name="T37" fmla="*/ 1 h 452"/>
                  <a:gd name="T38" fmla="*/ 2 w 1187"/>
                  <a:gd name="T39" fmla="*/ 1 h 452"/>
                  <a:gd name="T40" fmla="*/ 1 w 1187"/>
                  <a:gd name="T41" fmla="*/ 1 h 452"/>
                  <a:gd name="T42" fmla="*/ 1 w 1187"/>
                  <a:gd name="T43" fmla="*/ 1 h 452"/>
                  <a:gd name="T44" fmla="*/ 1 w 1187"/>
                  <a:gd name="T45" fmla="*/ 1 h 452"/>
                  <a:gd name="T46" fmla="*/ 1 w 1187"/>
                  <a:gd name="T47" fmla="*/ 1 h 452"/>
                  <a:gd name="T48" fmla="*/ 1 w 1187"/>
                  <a:gd name="T49" fmla="*/ 1 h 452"/>
                  <a:gd name="T50" fmla="*/ 1 w 1187"/>
                  <a:gd name="T51" fmla="*/ 1 h 452"/>
                  <a:gd name="T52" fmla="*/ 1 w 1187"/>
                  <a:gd name="T53" fmla="*/ 1 h 452"/>
                  <a:gd name="T54" fmla="*/ 1 w 1187"/>
                  <a:gd name="T55" fmla="*/ 1 h 452"/>
                  <a:gd name="T56" fmla="*/ 1 w 1187"/>
                  <a:gd name="T57" fmla="*/ 1 h 452"/>
                  <a:gd name="T58" fmla="*/ 1 w 1187"/>
                  <a:gd name="T59" fmla="*/ 1 h 452"/>
                  <a:gd name="T60" fmla="*/ 1 w 1187"/>
                  <a:gd name="T61" fmla="*/ 1 h 452"/>
                  <a:gd name="T62" fmla="*/ 1 w 1187"/>
                  <a:gd name="T63" fmla="*/ 1 h 452"/>
                  <a:gd name="T64" fmla="*/ 1 w 1187"/>
                  <a:gd name="T65" fmla="*/ 1 h 452"/>
                  <a:gd name="T66" fmla="*/ 0 w 1187"/>
                  <a:gd name="T67" fmla="*/ 1 h 452"/>
                  <a:gd name="T68" fmla="*/ 0 w 1187"/>
                  <a:gd name="T69" fmla="*/ 1 h 452"/>
                  <a:gd name="T70" fmla="*/ 0 w 1187"/>
                  <a:gd name="T71" fmla="*/ 1 h 452"/>
                  <a:gd name="T72" fmla="*/ 0 w 1187"/>
                  <a:gd name="T73" fmla="*/ 1 h 452"/>
                  <a:gd name="T74" fmla="*/ 0 w 1187"/>
                  <a:gd name="T75" fmla="*/ 1 h 452"/>
                  <a:gd name="T76" fmla="*/ 0 w 1187"/>
                  <a:gd name="T77" fmla="*/ 1 h 452"/>
                  <a:gd name="T78" fmla="*/ 0 w 1187"/>
                  <a:gd name="T79" fmla="*/ 1 h 452"/>
                  <a:gd name="T80" fmla="*/ 0 w 1187"/>
                  <a:gd name="T81" fmla="*/ 1 h 452"/>
                  <a:gd name="T82" fmla="*/ 0 w 1187"/>
                  <a:gd name="T83" fmla="*/ 1 h 452"/>
                  <a:gd name="T84" fmla="*/ 0 w 1187"/>
                  <a:gd name="T85" fmla="*/ 1 h 452"/>
                  <a:gd name="T86" fmla="*/ 0 w 1187"/>
                  <a:gd name="T87" fmla="*/ 1 h 452"/>
                  <a:gd name="T88" fmla="*/ 0 w 1187"/>
                  <a:gd name="T89" fmla="*/ 1 h 452"/>
                  <a:gd name="T90" fmla="*/ 0 w 1187"/>
                  <a:gd name="T91" fmla="*/ 1 h 452"/>
                  <a:gd name="T92" fmla="*/ 0 w 1187"/>
                  <a:gd name="T93" fmla="*/ 1 h 452"/>
                  <a:gd name="T94" fmla="*/ 0 w 1187"/>
                  <a:gd name="T95" fmla="*/ 2 h 452"/>
                  <a:gd name="T96" fmla="*/ 2 w 1187"/>
                  <a:gd name="T97" fmla="*/ 2 h 452"/>
                  <a:gd name="T98" fmla="*/ 0 w 1187"/>
                  <a:gd name="T99" fmla="*/ 1 h 452"/>
                  <a:gd name="T100" fmla="*/ 3 w 1187"/>
                  <a:gd name="T101" fmla="*/ 1 h 452"/>
                  <a:gd name="T102" fmla="*/ 4 w 1187"/>
                  <a:gd name="T103" fmla="*/ 1 h 4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87"/>
                  <a:gd name="T157" fmla="*/ 0 h 452"/>
                  <a:gd name="T158" fmla="*/ 1187 w 1187"/>
                  <a:gd name="T159" fmla="*/ 452 h 4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87" h="452">
                    <a:moveTo>
                      <a:pt x="1187" y="126"/>
                    </a:moveTo>
                    <a:lnTo>
                      <a:pt x="865" y="0"/>
                    </a:lnTo>
                    <a:lnTo>
                      <a:pt x="862" y="0"/>
                    </a:lnTo>
                    <a:lnTo>
                      <a:pt x="854" y="0"/>
                    </a:lnTo>
                    <a:lnTo>
                      <a:pt x="846" y="0"/>
                    </a:lnTo>
                    <a:lnTo>
                      <a:pt x="839" y="0"/>
                    </a:lnTo>
                    <a:lnTo>
                      <a:pt x="831" y="0"/>
                    </a:lnTo>
                    <a:lnTo>
                      <a:pt x="823" y="2"/>
                    </a:lnTo>
                    <a:lnTo>
                      <a:pt x="810" y="2"/>
                    </a:lnTo>
                    <a:lnTo>
                      <a:pt x="801" y="2"/>
                    </a:lnTo>
                    <a:lnTo>
                      <a:pt x="787" y="4"/>
                    </a:lnTo>
                    <a:lnTo>
                      <a:pt x="776" y="4"/>
                    </a:lnTo>
                    <a:lnTo>
                      <a:pt x="768" y="4"/>
                    </a:lnTo>
                    <a:lnTo>
                      <a:pt x="761" y="6"/>
                    </a:lnTo>
                    <a:lnTo>
                      <a:pt x="753" y="6"/>
                    </a:lnTo>
                    <a:lnTo>
                      <a:pt x="746" y="8"/>
                    </a:lnTo>
                    <a:lnTo>
                      <a:pt x="738" y="8"/>
                    </a:lnTo>
                    <a:lnTo>
                      <a:pt x="730" y="8"/>
                    </a:lnTo>
                    <a:lnTo>
                      <a:pt x="721" y="10"/>
                    </a:lnTo>
                    <a:lnTo>
                      <a:pt x="715" y="10"/>
                    </a:lnTo>
                    <a:lnTo>
                      <a:pt x="706" y="10"/>
                    </a:lnTo>
                    <a:lnTo>
                      <a:pt x="698" y="10"/>
                    </a:lnTo>
                    <a:lnTo>
                      <a:pt x="689" y="11"/>
                    </a:lnTo>
                    <a:lnTo>
                      <a:pt x="679" y="13"/>
                    </a:lnTo>
                    <a:lnTo>
                      <a:pt x="669" y="13"/>
                    </a:lnTo>
                    <a:lnTo>
                      <a:pt x="660" y="13"/>
                    </a:lnTo>
                    <a:lnTo>
                      <a:pt x="650" y="15"/>
                    </a:lnTo>
                    <a:lnTo>
                      <a:pt x="643" y="15"/>
                    </a:lnTo>
                    <a:lnTo>
                      <a:pt x="633" y="15"/>
                    </a:lnTo>
                    <a:lnTo>
                      <a:pt x="624" y="17"/>
                    </a:lnTo>
                    <a:lnTo>
                      <a:pt x="612" y="19"/>
                    </a:lnTo>
                    <a:lnTo>
                      <a:pt x="603" y="21"/>
                    </a:lnTo>
                    <a:lnTo>
                      <a:pt x="593" y="21"/>
                    </a:lnTo>
                    <a:lnTo>
                      <a:pt x="584" y="21"/>
                    </a:lnTo>
                    <a:lnTo>
                      <a:pt x="574" y="23"/>
                    </a:lnTo>
                    <a:lnTo>
                      <a:pt x="565" y="25"/>
                    </a:lnTo>
                    <a:lnTo>
                      <a:pt x="554" y="25"/>
                    </a:lnTo>
                    <a:lnTo>
                      <a:pt x="544" y="29"/>
                    </a:lnTo>
                    <a:lnTo>
                      <a:pt x="533" y="29"/>
                    </a:lnTo>
                    <a:lnTo>
                      <a:pt x="523" y="30"/>
                    </a:lnTo>
                    <a:lnTo>
                      <a:pt x="512" y="30"/>
                    </a:lnTo>
                    <a:lnTo>
                      <a:pt x="500" y="32"/>
                    </a:lnTo>
                    <a:lnTo>
                      <a:pt x="491" y="34"/>
                    </a:lnTo>
                    <a:lnTo>
                      <a:pt x="481" y="36"/>
                    </a:lnTo>
                    <a:lnTo>
                      <a:pt x="470" y="36"/>
                    </a:lnTo>
                    <a:lnTo>
                      <a:pt x="460" y="38"/>
                    </a:lnTo>
                    <a:lnTo>
                      <a:pt x="449" y="40"/>
                    </a:lnTo>
                    <a:lnTo>
                      <a:pt x="439" y="42"/>
                    </a:lnTo>
                    <a:lnTo>
                      <a:pt x="428" y="44"/>
                    </a:lnTo>
                    <a:lnTo>
                      <a:pt x="419" y="46"/>
                    </a:lnTo>
                    <a:lnTo>
                      <a:pt x="407" y="46"/>
                    </a:lnTo>
                    <a:lnTo>
                      <a:pt x="396" y="49"/>
                    </a:lnTo>
                    <a:lnTo>
                      <a:pt x="384" y="49"/>
                    </a:lnTo>
                    <a:lnTo>
                      <a:pt x="375" y="51"/>
                    </a:lnTo>
                    <a:lnTo>
                      <a:pt x="363" y="53"/>
                    </a:lnTo>
                    <a:lnTo>
                      <a:pt x="354" y="55"/>
                    </a:lnTo>
                    <a:lnTo>
                      <a:pt x="342" y="55"/>
                    </a:lnTo>
                    <a:lnTo>
                      <a:pt x="333" y="59"/>
                    </a:lnTo>
                    <a:lnTo>
                      <a:pt x="323" y="59"/>
                    </a:lnTo>
                    <a:lnTo>
                      <a:pt x="314" y="63"/>
                    </a:lnTo>
                    <a:lnTo>
                      <a:pt x="304" y="63"/>
                    </a:lnTo>
                    <a:lnTo>
                      <a:pt x="295" y="65"/>
                    </a:lnTo>
                    <a:lnTo>
                      <a:pt x="285" y="67"/>
                    </a:lnTo>
                    <a:lnTo>
                      <a:pt x="278" y="68"/>
                    </a:lnTo>
                    <a:lnTo>
                      <a:pt x="268" y="70"/>
                    </a:lnTo>
                    <a:lnTo>
                      <a:pt x="261" y="72"/>
                    </a:lnTo>
                    <a:lnTo>
                      <a:pt x="251" y="74"/>
                    </a:lnTo>
                    <a:lnTo>
                      <a:pt x="244" y="78"/>
                    </a:lnTo>
                    <a:lnTo>
                      <a:pt x="234" y="78"/>
                    </a:lnTo>
                    <a:lnTo>
                      <a:pt x="227" y="80"/>
                    </a:lnTo>
                    <a:lnTo>
                      <a:pt x="219" y="82"/>
                    </a:lnTo>
                    <a:lnTo>
                      <a:pt x="211" y="84"/>
                    </a:lnTo>
                    <a:lnTo>
                      <a:pt x="204" y="86"/>
                    </a:lnTo>
                    <a:lnTo>
                      <a:pt x="196" y="87"/>
                    </a:lnTo>
                    <a:lnTo>
                      <a:pt x="188" y="89"/>
                    </a:lnTo>
                    <a:lnTo>
                      <a:pt x="181" y="93"/>
                    </a:lnTo>
                    <a:lnTo>
                      <a:pt x="173" y="93"/>
                    </a:lnTo>
                    <a:lnTo>
                      <a:pt x="168" y="95"/>
                    </a:lnTo>
                    <a:lnTo>
                      <a:pt x="160" y="99"/>
                    </a:lnTo>
                    <a:lnTo>
                      <a:pt x="154" y="101"/>
                    </a:lnTo>
                    <a:lnTo>
                      <a:pt x="141" y="105"/>
                    </a:lnTo>
                    <a:lnTo>
                      <a:pt x="130" y="108"/>
                    </a:lnTo>
                    <a:lnTo>
                      <a:pt x="118" y="112"/>
                    </a:lnTo>
                    <a:lnTo>
                      <a:pt x="107" y="114"/>
                    </a:lnTo>
                    <a:lnTo>
                      <a:pt x="95" y="118"/>
                    </a:lnTo>
                    <a:lnTo>
                      <a:pt x="88" y="122"/>
                    </a:lnTo>
                    <a:lnTo>
                      <a:pt x="78" y="124"/>
                    </a:lnTo>
                    <a:lnTo>
                      <a:pt x="73" y="127"/>
                    </a:lnTo>
                    <a:lnTo>
                      <a:pt x="65" y="129"/>
                    </a:lnTo>
                    <a:lnTo>
                      <a:pt x="59" y="133"/>
                    </a:lnTo>
                    <a:lnTo>
                      <a:pt x="48" y="137"/>
                    </a:lnTo>
                    <a:lnTo>
                      <a:pt x="40" y="143"/>
                    </a:lnTo>
                    <a:lnTo>
                      <a:pt x="34" y="145"/>
                    </a:lnTo>
                    <a:lnTo>
                      <a:pt x="0" y="247"/>
                    </a:lnTo>
                    <a:lnTo>
                      <a:pt x="73" y="276"/>
                    </a:lnTo>
                    <a:lnTo>
                      <a:pt x="611" y="452"/>
                    </a:lnTo>
                    <a:lnTo>
                      <a:pt x="618" y="378"/>
                    </a:lnTo>
                    <a:lnTo>
                      <a:pt x="141" y="183"/>
                    </a:lnTo>
                    <a:lnTo>
                      <a:pt x="114" y="118"/>
                    </a:lnTo>
                    <a:lnTo>
                      <a:pt x="692" y="34"/>
                    </a:lnTo>
                    <a:lnTo>
                      <a:pt x="835" y="19"/>
                    </a:lnTo>
                    <a:lnTo>
                      <a:pt x="1187" y="126"/>
                    </a:lnTo>
                    <a:close/>
                  </a:path>
                </a:pathLst>
              </a:custGeom>
              <a:solidFill>
                <a:srgbClr val="8A91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59" name="Freeform 40"/>
              <p:cNvSpPr>
                <a:spLocks noChangeAspect="1"/>
              </p:cNvSpPr>
              <p:nvPr/>
            </p:nvSpPr>
            <p:spPr bwMode="auto">
              <a:xfrm>
                <a:off x="1409" y="3097"/>
                <a:ext cx="50" cy="40"/>
              </a:xfrm>
              <a:custGeom>
                <a:avLst/>
                <a:gdLst>
                  <a:gd name="T0" fmla="*/ 0 w 101"/>
                  <a:gd name="T1" fmla="*/ 1 h 80"/>
                  <a:gd name="T2" fmla="*/ 0 w 101"/>
                  <a:gd name="T3" fmla="*/ 0 h 80"/>
                  <a:gd name="T4" fmla="*/ 0 w 101"/>
                  <a:gd name="T5" fmla="*/ 1 h 80"/>
                  <a:gd name="T6" fmla="*/ 0 w 101"/>
                  <a:gd name="T7" fmla="*/ 1 h 80"/>
                  <a:gd name="T8" fmla="*/ 0 w 101"/>
                  <a:gd name="T9" fmla="*/ 1 h 80"/>
                  <a:gd name="T10" fmla="*/ 0 w 101"/>
                  <a:gd name="T11" fmla="*/ 1 h 80"/>
                  <a:gd name="T12" fmla="*/ 0 w 101"/>
                  <a:gd name="T13" fmla="*/ 1 h 80"/>
                  <a:gd name="T14" fmla="*/ 0 w 101"/>
                  <a:gd name="T15" fmla="*/ 1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"/>
                  <a:gd name="T25" fmla="*/ 0 h 80"/>
                  <a:gd name="T26" fmla="*/ 101 w 101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" h="80">
                    <a:moveTo>
                      <a:pt x="0" y="38"/>
                    </a:moveTo>
                    <a:lnTo>
                      <a:pt x="25" y="0"/>
                    </a:lnTo>
                    <a:lnTo>
                      <a:pt x="55" y="23"/>
                    </a:lnTo>
                    <a:lnTo>
                      <a:pt x="55" y="48"/>
                    </a:lnTo>
                    <a:lnTo>
                      <a:pt x="101" y="48"/>
                    </a:lnTo>
                    <a:lnTo>
                      <a:pt x="57" y="8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0" name="Freeform 41"/>
              <p:cNvSpPr>
                <a:spLocks noChangeAspect="1"/>
              </p:cNvSpPr>
              <p:nvPr/>
            </p:nvSpPr>
            <p:spPr bwMode="auto">
              <a:xfrm>
                <a:off x="1443" y="3124"/>
                <a:ext cx="51" cy="35"/>
              </a:xfrm>
              <a:custGeom>
                <a:avLst/>
                <a:gdLst>
                  <a:gd name="T0" fmla="*/ 0 w 102"/>
                  <a:gd name="T1" fmla="*/ 0 h 71"/>
                  <a:gd name="T2" fmla="*/ 1 w 102"/>
                  <a:gd name="T3" fmla="*/ 0 h 71"/>
                  <a:gd name="T4" fmla="*/ 1 w 102"/>
                  <a:gd name="T5" fmla="*/ 0 h 71"/>
                  <a:gd name="T6" fmla="*/ 1 w 102"/>
                  <a:gd name="T7" fmla="*/ 0 h 71"/>
                  <a:gd name="T8" fmla="*/ 1 w 102"/>
                  <a:gd name="T9" fmla="*/ 0 h 71"/>
                  <a:gd name="T10" fmla="*/ 1 w 102"/>
                  <a:gd name="T11" fmla="*/ 0 h 71"/>
                  <a:gd name="T12" fmla="*/ 0 w 102"/>
                  <a:gd name="T13" fmla="*/ 0 h 71"/>
                  <a:gd name="T14" fmla="*/ 0 w 102"/>
                  <a:gd name="T15" fmla="*/ 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2"/>
                  <a:gd name="T25" fmla="*/ 0 h 71"/>
                  <a:gd name="T26" fmla="*/ 102 w 102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2" h="71">
                    <a:moveTo>
                      <a:pt x="0" y="36"/>
                    </a:moveTo>
                    <a:lnTo>
                      <a:pt x="26" y="0"/>
                    </a:lnTo>
                    <a:lnTo>
                      <a:pt x="59" y="19"/>
                    </a:lnTo>
                    <a:lnTo>
                      <a:pt x="59" y="42"/>
                    </a:lnTo>
                    <a:lnTo>
                      <a:pt x="102" y="40"/>
                    </a:lnTo>
                    <a:lnTo>
                      <a:pt x="61" y="7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1" name="Freeform 42"/>
              <p:cNvSpPr>
                <a:spLocks noChangeAspect="1"/>
              </p:cNvSpPr>
              <p:nvPr/>
            </p:nvSpPr>
            <p:spPr bwMode="auto">
              <a:xfrm>
                <a:off x="1480" y="3145"/>
                <a:ext cx="50" cy="32"/>
              </a:xfrm>
              <a:custGeom>
                <a:avLst/>
                <a:gdLst>
                  <a:gd name="T0" fmla="*/ 0 w 101"/>
                  <a:gd name="T1" fmla="*/ 1 h 63"/>
                  <a:gd name="T2" fmla="*/ 0 w 101"/>
                  <a:gd name="T3" fmla="*/ 0 h 63"/>
                  <a:gd name="T4" fmla="*/ 0 w 101"/>
                  <a:gd name="T5" fmla="*/ 1 h 63"/>
                  <a:gd name="T6" fmla="*/ 0 w 101"/>
                  <a:gd name="T7" fmla="*/ 1 h 63"/>
                  <a:gd name="T8" fmla="*/ 0 w 101"/>
                  <a:gd name="T9" fmla="*/ 1 h 63"/>
                  <a:gd name="T10" fmla="*/ 0 w 101"/>
                  <a:gd name="T11" fmla="*/ 1 h 63"/>
                  <a:gd name="T12" fmla="*/ 0 w 101"/>
                  <a:gd name="T13" fmla="*/ 1 h 63"/>
                  <a:gd name="T14" fmla="*/ 0 w 101"/>
                  <a:gd name="T15" fmla="*/ 1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"/>
                  <a:gd name="T25" fmla="*/ 0 h 63"/>
                  <a:gd name="T26" fmla="*/ 101 w 101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" h="63">
                    <a:moveTo>
                      <a:pt x="0" y="34"/>
                    </a:moveTo>
                    <a:lnTo>
                      <a:pt x="25" y="0"/>
                    </a:lnTo>
                    <a:lnTo>
                      <a:pt x="57" y="17"/>
                    </a:lnTo>
                    <a:lnTo>
                      <a:pt x="57" y="36"/>
                    </a:lnTo>
                    <a:lnTo>
                      <a:pt x="101" y="30"/>
                    </a:lnTo>
                    <a:lnTo>
                      <a:pt x="61" y="6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2" name="Freeform 43"/>
              <p:cNvSpPr>
                <a:spLocks noChangeAspect="1"/>
              </p:cNvSpPr>
              <p:nvPr/>
            </p:nvSpPr>
            <p:spPr bwMode="auto">
              <a:xfrm>
                <a:off x="1516" y="3164"/>
                <a:ext cx="51" cy="27"/>
              </a:xfrm>
              <a:custGeom>
                <a:avLst/>
                <a:gdLst>
                  <a:gd name="T0" fmla="*/ 0 w 103"/>
                  <a:gd name="T1" fmla="*/ 0 h 55"/>
                  <a:gd name="T2" fmla="*/ 0 w 103"/>
                  <a:gd name="T3" fmla="*/ 0 h 55"/>
                  <a:gd name="T4" fmla="*/ 0 w 103"/>
                  <a:gd name="T5" fmla="*/ 0 h 55"/>
                  <a:gd name="T6" fmla="*/ 0 w 103"/>
                  <a:gd name="T7" fmla="*/ 0 h 55"/>
                  <a:gd name="T8" fmla="*/ 0 w 103"/>
                  <a:gd name="T9" fmla="*/ 0 h 55"/>
                  <a:gd name="T10" fmla="*/ 0 w 103"/>
                  <a:gd name="T11" fmla="*/ 0 h 55"/>
                  <a:gd name="T12" fmla="*/ 0 w 103"/>
                  <a:gd name="T13" fmla="*/ 0 h 55"/>
                  <a:gd name="T14" fmla="*/ 0 w 103"/>
                  <a:gd name="T15" fmla="*/ 0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"/>
                  <a:gd name="T25" fmla="*/ 0 h 55"/>
                  <a:gd name="T26" fmla="*/ 103 w 103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" h="55">
                    <a:moveTo>
                      <a:pt x="0" y="31"/>
                    </a:moveTo>
                    <a:lnTo>
                      <a:pt x="25" y="0"/>
                    </a:lnTo>
                    <a:lnTo>
                      <a:pt x="55" y="12"/>
                    </a:lnTo>
                    <a:lnTo>
                      <a:pt x="55" y="31"/>
                    </a:lnTo>
                    <a:lnTo>
                      <a:pt x="103" y="23"/>
                    </a:lnTo>
                    <a:lnTo>
                      <a:pt x="61" y="5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3" name="Freeform 44"/>
              <p:cNvSpPr>
                <a:spLocks noChangeAspect="1"/>
              </p:cNvSpPr>
              <p:nvPr/>
            </p:nvSpPr>
            <p:spPr bwMode="auto">
              <a:xfrm>
                <a:off x="1444" y="3088"/>
                <a:ext cx="52" cy="33"/>
              </a:xfrm>
              <a:custGeom>
                <a:avLst/>
                <a:gdLst>
                  <a:gd name="T0" fmla="*/ 0 w 104"/>
                  <a:gd name="T1" fmla="*/ 1 h 65"/>
                  <a:gd name="T2" fmla="*/ 1 w 104"/>
                  <a:gd name="T3" fmla="*/ 1 h 65"/>
                  <a:gd name="T4" fmla="*/ 1 w 104"/>
                  <a:gd name="T5" fmla="*/ 1 h 65"/>
                  <a:gd name="T6" fmla="*/ 1 w 104"/>
                  <a:gd name="T7" fmla="*/ 1 h 65"/>
                  <a:gd name="T8" fmla="*/ 1 w 104"/>
                  <a:gd name="T9" fmla="*/ 1 h 65"/>
                  <a:gd name="T10" fmla="*/ 1 w 104"/>
                  <a:gd name="T11" fmla="*/ 1 h 65"/>
                  <a:gd name="T12" fmla="*/ 1 w 104"/>
                  <a:gd name="T13" fmla="*/ 1 h 65"/>
                  <a:gd name="T14" fmla="*/ 1 w 104"/>
                  <a:gd name="T15" fmla="*/ 1 h 65"/>
                  <a:gd name="T16" fmla="*/ 1 w 104"/>
                  <a:gd name="T17" fmla="*/ 1 h 65"/>
                  <a:gd name="T18" fmla="*/ 1 w 104"/>
                  <a:gd name="T19" fmla="*/ 0 h 65"/>
                  <a:gd name="T20" fmla="*/ 0 w 104"/>
                  <a:gd name="T21" fmla="*/ 1 h 65"/>
                  <a:gd name="T22" fmla="*/ 0 w 104"/>
                  <a:gd name="T23" fmla="*/ 1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65"/>
                  <a:gd name="T38" fmla="*/ 104 w 104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65">
                    <a:moveTo>
                      <a:pt x="0" y="13"/>
                    </a:moveTo>
                    <a:lnTo>
                      <a:pt x="36" y="30"/>
                    </a:lnTo>
                    <a:lnTo>
                      <a:pt x="36" y="61"/>
                    </a:lnTo>
                    <a:lnTo>
                      <a:pt x="68" y="49"/>
                    </a:lnTo>
                    <a:lnTo>
                      <a:pt x="74" y="65"/>
                    </a:lnTo>
                    <a:lnTo>
                      <a:pt x="104" y="47"/>
                    </a:lnTo>
                    <a:lnTo>
                      <a:pt x="81" y="46"/>
                    </a:lnTo>
                    <a:lnTo>
                      <a:pt x="81" y="23"/>
                    </a:lnTo>
                    <a:lnTo>
                      <a:pt x="60" y="23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4" name="Freeform 45"/>
              <p:cNvSpPr>
                <a:spLocks noChangeAspect="1"/>
              </p:cNvSpPr>
              <p:nvPr/>
            </p:nvSpPr>
            <p:spPr bwMode="auto">
              <a:xfrm>
                <a:off x="1485" y="3082"/>
                <a:ext cx="51" cy="30"/>
              </a:xfrm>
              <a:custGeom>
                <a:avLst/>
                <a:gdLst>
                  <a:gd name="T0" fmla="*/ 0 w 103"/>
                  <a:gd name="T1" fmla="*/ 1 h 60"/>
                  <a:gd name="T2" fmla="*/ 0 w 103"/>
                  <a:gd name="T3" fmla="*/ 1 h 60"/>
                  <a:gd name="T4" fmla="*/ 0 w 103"/>
                  <a:gd name="T5" fmla="*/ 1 h 60"/>
                  <a:gd name="T6" fmla="*/ 0 w 103"/>
                  <a:gd name="T7" fmla="*/ 1 h 60"/>
                  <a:gd name="T8" fmla="*/ 0 w 103"/>
                  <a:gd name="T9" fmla="*/ 1 h 60"/>
                  <a:gd name="T10" fmla="*/ 0 w 103"/>
                  <a:gd name="T11" fmla="*/ 1 h 60"/>
                  <a:gd name="T12" fmla="*/ 0 w 103"/>
                  <a:gd name="T13" fmla="*/ 1 h 60"/>
                  <a:gd name="T14" fmla="*/ 0 w 103"/>
                  <a:gd name="T15" fmla="*/ 1 h 60"/>
                  <a:gd name="T16" fmla="*/ 0 w 103"/>
                  <a:gd name="T17" fmla="*/ 1 h 60"/>
                  <a:gd name="T18" fmla="*/ 0 w 103"/>
                  <a:gd name="T19" fmla="*/ 0 h 60"/>
                  <a:gd name="T20" fmla="*/ 0 w 103"/>
                  <a:gd name="T21" fmla="*/ 1 h 60"/>
                  <a:gd name="T22" fmla="*/ 0 w 103"/>
                  <a:gd name="T23" fmla="*/ 1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60"/>
                  <a:gd name="T38" fmla="*/ 103 w 103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60">
                    <a:moveTo>
                      <a:pt x="0" y="13"/>
                    </a:moveTo>
                    <a:lnTo>
                      <a:pt x="35" y="30"/>
                    </a:lnTo>
                    <a:lnTo>
                      <a:pt x="35" y="55"/>
                    </a:lnTo>
                    <a:lnTo>
                      <a:pt x="69" y="45"/>
                    </a:lnTo>
                    <a:lnTo>
                      <a:pt x="75" y="60"/>
                    </a:lnTo>
                    <a:lnTo>
                      <a:pt x="103" y="43"/>
                    </a:lnTo>
                    <a:lnTo>
                      <a:pt x="82" y="43"/>
                    </a:lnTo>
                    <a:lnTo>
                      <a:pt x="82" y="19"/>
                    </a:lnTo>
                    <a:lnTo>
                      <a:pt x="59" y="21"/>
                    </a:lnTo>
                    <a:lnTo>
                      <a:pt x="2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5" name="Freeform 46"/>
              <p:cNvSpPr>
                <a:spLocks noChangeAspect="1"/>
              </p:cNvSpPr>
              <p:nvPr/>
            </p:nvSpPr>
            <p:spPr bwMode="auto">
              <a:xfrm>
                <a:off x="1526" y="3076"/>
                <a:ext cx="51" cy="28"/>
              </a:xfrm>
              <a:custGeom>
                <a:avLst/>
                <a:gdLst>
                  <a:gd name="T0" fmla="*/ 0 w 103"/>
                  <a:gd name="T1" fmla="*/ 1 h 55"/>
                  <a:gd name="T2" fmla="*/ 0 w 103"/>
                  <a:gd name="T3" fmla="*/ 1 h 55"/>
                  <a:gd name="T4" fmla="*/ 0 w 103"/>
                  <a:gd name="T5" fmla="*/ 1 h 55"/>
                  <a:gd name="T6" fmla="*/ 0 w 103"/>
                  <a:gd name="T7" fmla="*/ 1 h 55"/>
                  <a:gd name="T8" fmla="*/ 0 w 103"/>
                  <a:gd name="T9" fmla="*/ 1 h 55"/>
                  <a:gd name="T10" fmla="*/ 0 w 103"/>
                  <a:gd name="T11" fmla="*/ 1 h 55"/>
                  <a:gd name="T12" fmla="*/ 0 w 103"/>
                  <a:gd name="T13" fmla="*/ 1 h 55"/>
                  <a:gd name="T14" fmla="*/ 0 w 103"/>
                  <a:gd name="T15" fmla="*/ 1 h 55"/>
                  <a:gd name="T16" fmla="*/ 0 w 103"/>
                  <a:gd name="T17" fmla="*/ 1 h 55"/>
                  <a:gd name="T18" fmla="*/ 0 w 103"/>
                  <a:gd name="T19" fmla="*/ 0 h 55"/>
                  <a:gd name="T20" fmla="*/ 0 w 103"/>
                  <a:gd name="T21" fmla="*/ 1 h 55"/>
                  <a:gd name="T22" fmla="*/ 0 w 103"/>
                  <a:gd name="T23" fmla="*/ 1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55"/>
                  <a:gd name="T38" fmla="*/ 103 w 103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55">
                    <a:moveTo>
                      <a:pt x="0" y="12"/>
                    </a:moveTo>
                    <a:lnTo>
                      <a:pt x="36" y="27"/>
                    </a:lnTo>
                    <a:lnTo>
                      <a:pt x="36" y="52"/>
                    </a:lnTo>
                    <a:lnTo>
                      <a:pt x="69" y="42"/>
                    </a:lnTo>
                    <a:lnTo>
                      <a:pt x="74" y="55"/>
                    </a:lnTo>
                    <a:lnTo>
                      <a:pt x="103" y="40"/>
                    </a:lnTo>
                    <a:lnTo>
                      <a:pt x="82" y="38"/>
                    </a:lnTo>
                    <a:lnTo>
                      <a:pt x="82" y="17"/>
                    </a:lnTo>
                    <a:lnTo>
                      <a:pt x="61" y="21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6" name="Freeform 47"/>
              <p:cNvSpPr>
                <a:spLocks noChangeAspect="1"/>
              </p:cNvSpPr>
              <p:nvPr/>
            </p:nvSpPr>
            <p:spPr bwMode="auto">
              <a:xfrm>
                <a:off x="1566" y="3070"/>
                <a:ext cx="52" cy="25"/>
              </a:xfrm>
              <a:custGeom>
                <a:avLst/>
                <a:gdLst>
                  <a:gd name="T0" fmla="*/ 0 w 103"/>
                  <a:gd name="T1" fmla="*/ 1 h 49"/>
                  <a:gd name="T2" fmla="*/ 1 w 103"/>
                  <a:gd name="T3" fmla="*/ 1 h 49"/>
                  <a:gd name="T4" fmla="*/ 1 w 103"/>
                  <a:gd name="T5" fmla="*/ 1 h 49"/>
                  <a:gd name="T6" fmla="*/ 1 w 103"/>
                  <a:gd name="T7" fmla="*/ 1 h 49"/>
                  <a:gd name="T8" fmla="*/ 1 w 103"/>
                  <a:gd name="T9" fmla="*/ 1 h 49"/>
                  <a:gd name="T10" fmla="*/ 1 w 103"/>
                  <a:gd name="T11" fmla="*/ 1 h 49"/>
                  <a:gd name="T12" fmla="*/ 1 w 103"/>
                  <a:gd name="T13" fmla="*/ 1 h 49"/>
                  <a:gd name="T14" fmla="*/ 1 w 103"/>
                  <a:gd name="T15" fmla="*/ 1 h 49"/>
                  <a:gd name="T16" fmla="*/ 1 w 103"/>
                  <a:gd name="T17" fmla="*/ 1 h 49"/>
                  <a:gd name="T18" fmla="*/ 1 w 103"/>
                  <a:gd name="T19" fmla="*/ 0 h 49"/>
                  <a:gd name="T20" fmla="*/ 0 w 103"/>
                  <a:gd name="T21" fmla="*/ 1 h 49"/>
                  <a:gd name="T22" fmla="*/ 0 w 103"/>
                  <a:gd name="T23" fmla="*/ 1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49"/>
                  <a:gd name="T38" fmla="*/ 103 w 103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49">
                    <a:moveTo>
                      <a:pt x="0" y="11"/>
                    </a:moveTo>
                    <a:lnTo>
                      <a:pt x="36" y="25"/>
                    </a:lnTo>
                    <a:lnTo>
                      <a:pt x="36" y="47"/>
                    </a:lnTo>
                    <a:lnTo>
                      <a:pt x="66" y="38"/>
                    </a:lnTo>
                    <a:lnTo>
                      <a:pt x="74" y="49"/>
                    </a:lnTo>
                    <a:lnTo>
                      <a:pt x="103" y="36"/>
                    </a:lnTo>
                    <a:lnTo>
                      <a:pt x="84" y="34"/>
                    </a:lnTo>
                    <a:lnTo>
                      <a:pt x="84" y="17"/>
                    </a:lnTo>
                    <a:lnTo>
                      <a:pt x="61" y="17"/>
                    </a:lnTo>
                    <a:lnTo>
                      <a:pt x="2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7" name="Freeform 48"/>
              <p:cNvSpPr>
                <a:spLocks noChangeAspect="1"/>
              </p:cNvSpPr>
              <p:nvPr/>
            </p:nvSpPr>
            <p:spPr bwMode="auto">
              <a:xfrm>
                <a:off x="1606" y="3065"/>
                <a:ext cx="53" cy="23"/>
              </a:xfrm>
              <a:custGeom>
                <a:avLst/>
                <a:gdLst>
                  <a:gd name="T0" fmla="*/ 0 w 104"/>
                  <a:gd name="T1" fmla="*/ 0 h 48"/>
                  <a:gd name="T2" fmla="*/ 1 w 104"/>
                  <a:gd name="T3" fmla="*/ 0 h 48"/>
                  <a:gd name="T4" fmla="*/ 1 w 104"/>
                  <a:gd name="T5" fmla="*/ 0 h 48"/>
                  <a:gd name="T6" fmla="*/ 1 w 104"/>
                  <a:gd name="T7" fmla="*/ 0 h 48"/>
                  <a:gd name="T8" fmla="*/ 1 w 104"/>
                  <a:gd name="T9" fmla="*/ 0 h 48"/>
                  <a:gd name="T10" fmla="*/ 1 w 104"/>
                  <a:gd name="T11" fmla="*/ 0 h 48"/>
                  <a:gd name="T12" fmla="*/ 1 w 104"/>
                  <a:gd name="T13" fmla="*/ 0 h 48"/>
                  <a:gd name="T14" fmla="*/ 1 w 104"/>
                  <a:gd name="T15" fmla="*/ 0 h 48"/>
                  <a:gd name="T16" fmla="*/ 1 w 104"/>
                  <a:gd name="T17" fmla="*/ 0 h 48"/>
                  <a:gd name="T18" fmla="*/ 1 w 104"/>
                  <a:gd name="T19" fmla="*/ 0 h 48"/>
                  <a:gd name="T20" fmla="*/ 0 w 104"/>
                  <a:gd name="T21" fmla="*/ 0 h 48"/>
                  <a:gd name="T22" fmla="*/ 0 w 104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48"/>
                  <a:gd name="T38" fmla="*/ 104 w 104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48">
                    <a:moveTo>
                      <a:pt x="0" y="12"/>
                    </a:moveTo>
                    <a:lnTo>
                      <a:pt x="36" y="25"/>
                    </a:lnTo>
                    <a:lnTo>
                      <a:pt x="36" y="46"/>
                    </a:lnTo>
                    <a:lnTo>
                      <a:pt x="70" y="37"/>
                    </a:lnTo>
                    <a:lnTo>
                      <a:pt x="74" y="48"/>
                    </a:lnTo>
                    <a:lnTo>
                      <a:pt x="104" y="35"/>
                    </a:lnTo>
                    <a:lnTo>
                      <a:pt x="83" y="31"/>
                    </a:lnTo>
                    <a:lnTo>
                      <a:pt x="83" y="16"/>
                    </a:lnTo>
                    <a:lnTo>
                      <a:pt x="61" y="19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8" name="Freeform 49"/>
              <p:cNvSpPr>
                <a:spLocks noChangeAspect="1"/>
              </p:cNvSpPr>
              <p:nvPr/>
            </p:nvSpPr>
            <p:spPr bwMode="auto">
              <a:xfrm>
                <a:off x="1648" y="3060"/>
                <a:ext cx="51" cy="20"/>
              </a:xfrm>
              <a:custGeom>
                <a:avLst/>
                <a:gdLst>
                  <a:gd name="T0" fmla="*/ 0 w 101"/>
                  <a:gd name="T1" fmla="*/ 1 h 40"/>
                  <a:gd name="T2" fmla="*/ 1 w 101"/>
                  <a:gd name="T3" fmla="*/ 1 h 40"/>
                  <a:gd name="T4" fmla="*/ 1 w 101"/>
                  <a:gd name="T5" fmla="*/ 1 h 40"/>
                  <a:gd name="T6" fmla="*/ 1 w 101"/>
                  <a:gd name="T7" fmla="*/ 1 h 40"/>
                  <a:gd name="T8" fmla="*/ 1 w 101"/>
                  <a:gd name="T9" fmla="*/ 1 h 40"/>
                  <a:gd name="T10" fmla="*/ 1 w 101"/>
                  <a:gd name="T11" fmla="*/ 1 h 40"/>
                  <a:gd name="T12" fmla="*/ 1 w 101"/>
                  <a:gd name="T13" fmla="*/ 1 h 40"/>
                  <a:gd name="T14" fmla="*/ 1 w 101"/>
                  <a:gd name="T15" fmla="*/ 1 h 40"/>
                  <a:gd name="T16" fmla="*/ 1 w 101"/>
                  <a:gd name="T17" fmla="*/ 1 h 40"/>
                  <a:gd name="T18" fmla="*/ 1 w 101"/>
                  <a:gd name="T19" fmla="*/ 0 h 40"/>
                  <a:gd name="T20" fmla="*/ 0 w 101"/>
                  <a:gd name="T21" fmla="*/ 1 h 40"/>
                  <a:gd name="T22" fmla="*/ 0 w 101"/>
                  <a:gd name="T23" fmla="*/ 1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40"/>
                  <a:gd name="T38" fmla="*/ 101 w 101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40">
                    <a:moveTo>
                      <a:pt x="0" y="9"/>
                    </a:moveTo>
                    <a:lnTo>
                      <a:pt x="37" y="21"/>
                    </a:lnTo>
                    <a:lnTo>
                      <a:pt x="37" y="40"/>
                    </a:lnTo>
                    <a:lnTo>
                      <a:pt x="67" y="32"/>
                    </a:lnTo>
                    <a:lnTo>
                      <a:pt x="75" y="40"/>
                    </a:lnTo>
                    <a:lnTo>
                      <a:pt x="101" y="30"/>
                    </a:lnTo>
                    <a:lnTo>
                      <a:pt x="80" y="30"/>
                    </a:lnTo>
                    <a:lnTo>
                      <a:pt x="80" y="13"/>
                    </a:lnTo>
                    <a:lnTo>
                      <a:pt x="61" y="15"/>
                    </a:lnTo>
                    <a:lnTo>
                      <a:pt x="2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69" name="Freeform 50"/>
              <p:cNvSpPr>
                <a:spLocks noChangeAspect="1"/>
              </p:cNvSpPr>
              <p:nvPr/>
            </p:nvSpPr>
            <p:spPr bwMode="auto">
              <a:xfrm>
                <a:off x="1476" y="3108"/>
                <a:ext cx="52" cy="30"/>
              </a:xfrm>
              <a:custGeom>
                <a:avLst/>
                <a:gdLst>
                  <a:gd name="T0" fmla="*/ 0 w 105"/>
                  <a:gd name="T1" fmla="*/ 1 h 59"/>
                  <a:gd name="T2" fmla="*/ 0 w 105"/>
                  <a:gd name="T3" fmla="*/ 1 h 59"/>
                  <a:gd name="T4" fmla="*/ 0 w 105"/>
                  <a:gd name="T5" fmla="*/ 1 h 59"/>
                  <a:gd name="T6" fmla="*/ 0 w 105"/>
                  <a:gd name="T7" fmla="*/ 1 h 59"/>
                  <a:gd name="T8" fmla="*/ 0 w 105"/>
                  <a:gd name="T9" fmla="*/ 1 h 59"/>
                  <a:gd name="T10" fmla="*/ 0 w 105"/>
                  <a:gd name="T11" fmla="*/ 1 h 59"/>
                  <a:gd name="T12" fmla="*/ 0 w 105"/>
                  <a:gd name="T13" fmla="*/ 1 h 59"/>
                  <a:gd name="T14" fmla="*/ 0 w 105"/>
                  <a:gd name="T15" fmla="*/ 1 h 59"/>
                  <a:gd name="T16" fmla="*/ 0 w 105"/>
                  <a:gd name="T17" fmla="*/ 1 h 59"/>
                  <a:gd name="T18" fmla="*/ 0 w 105"/>
                  <a:gd name="T19" fmla="*/ 0 h 59"/>
                  <a:gd name="T20" fmla="*/ 0 w 105"/>
                  <a:gd name="T21" fmla="*/ 1 h 59"/>
                  <a:gd name="T22" fmla="*/ 0 w 105"/>
                  <a:gd name="T23" fmla="*/ 1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"/>
                  <a:gd name="T37" fmla="*/ 0 h 59"/>
                  <a:gd name="T38" fmla="*/ 105 w 105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" h="59">
                    <a:moveTo>
                      <a:pt x="0" y="15"/>
                    </a:moveTo>
                    <a:lnTo>
                      <a:pt x="36" y="30"/>
                    </a:lnTo>
                    <a:lnTo>
                      <a:pt x="36" y="57"/>
                    </a:lnTo>
                    <a:lnTo>
                      <a:pt x="69" y="45"/>
                    </a:lnTo>
                    <a:lnTo>
                      <a:pt x="74" y="59"/>
                    </a:lnTo>
                    <a:lnTo>
                      <a:pt x="105" y="42"/>
                    </a:lnTo>
                    <a:lnTo>
                      <a:pt x="84" y="38"/>
                    </a:lnTo>
                    <a:lnTo>
                      <a:pt x="84" y="17"/>
                    </a:lnTo>
                    <a:lnTo>
                      <a:pt x="61" y="21"/>
                    </a:lnTo>
                    <a:lnTo>
                      <a:pt x="2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0" name="Freeform 51"/>
              <p:cNvSpPr>
                <a:spLocks noChangeAspect="1"/>
              </p:cNvSpPr>
              <p:nvPr/>
            </p:nvSpPr>
            <p:spPr bwMode="auto">
              <a:xfrm>
                <a:off x="1518" y="3101"/>
                <a:ext cx="51" cy="26"/>
              </a:xfrm>
              <a:custGeom>
                <a:avLst/>
                <a:gdLst>
                  <a:gd name="T0" fmla="*/ 0 w 103"/>
                  <a:gd name="T1" fmla="*/ 0 h 53"/>
                  <a:gd name="T2" fmla="*/ 0 w 103"/>
                  <a:gd name="T3" fmla="*/ 0 h 53"/>
                  <a:gd name="T4" fmla="*/ 0 w 103"/>
                  <a:gd name="T5" fmla="*/ 0 h 53"/>
                  <a:gd name="T6" fmla="*/ 0 w 103"/>
                  <a:gd name="T7" fmla="*/ 0 h 53"/>
                  <a:gd name="T8" fmla="*/ 0 w 103"/>
                  <a:gd name="T9" fmla="*/ 0 h 53"/>
                  <a:gd name="T10" fmla="*/ 0 w 103"/>
                  <a:gd name="T11" fmla="*/ 0 h 53"/>
                  <a:gd name="T12" fmla="*/ 0 w 103"/>
                  <a:gd name="T13" fmla="*/ 0 h 53"/>
                  <a:gd name="T14" fmla="*/ 0 w 103"/>
                  <a:gd name="T15" fmla="*/ 0 h 53"/>
                  <a:gd name="T16" fmla="*/ 0 w 103"/>
                  <a:gd name="T17" fmla="*/ 0 h 53"/>
                  <a:gd name="T18" fmla="*/ 0 w 103"/>
                  <a:gd name="T19" fmla="*/ 0 h 53"/>
                  <a:gd name="T20" fmla="*/ 0 w 103"/>
                  <a:gd name="T21" fmla="*/ 0 h 53"/>
                  <a:gd name="T22" fmla="*/ 0 w 103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53"/>
                  <a:gd name="T38" fmla="*/ 103 w 103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53">
                    <a:moveTo>
                      <a:pt x="0" y="13"/>
                    </a:moveTo>
                    <a:lnTo>
                      <a:pt x="36" y="26"/>
                    </a:lnTo>
                    <a:lnTo>
                      <a:pt x="34" y="51"/>
                    </a:lnTo>
                    <a:lnTo>
                      <a:pt x="66" y="40"/>
                    </a:lnTo>
                    <a:lnTo>
                      <a:pt x="74" y="53"/>
                    </a:lnTo>
                    <a:lnTo>
                      <a:pt x="103" y="36"/>
                    </a:lnTo>
                    <a:lnTo>
                      <a:pt x="82" y="36"/>
                    </a:lnTo>
                    <a:lnTo>
                      <a:pt x="82" y="15"/>
                    </a:lnTo>
                    <a:lnTo>
                      <a:pt x="61" y="17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1" name="Freeform 52"/>
              <p:cNvSpPr>
                <a:spLocks noChangeAspect="1"/>
              </p:cNvSpPr>
              <p:nvPr/>
            </p:nvSpPr>
            <p:spPr bwMode="auto">
              <a:xfrm>
                <a:off x="1559" y="3092"/>
                <a:ext cx="51" cy="25"/>
              </a:xfrm>
              <a:custGeom>
                <a:avLst/>
                <a:gdLst>
                  <a:gd name="T0" fmla="*/ 0 w 102"/>
                  <a:gd name="T1" fmla="*/ 1 h 49"/>
                  <a:gd name="T2" fmla="*/ 1 w 102"/>
                  <a:gd name="T3" fmla="*/ 1 h 49"/>
                  <a:gd name="T4" fmla="*/ 1 w 102"/>
                  <a:gd name="T5" fmla="*/ 1 h 49"/>
                  <a:gd name="T6" fmla="*/ 1 w 102"/>
                  <a:gd name="T7" fmla="*/ 1 h 49"/>
                  <a:gd name="T8" fmla="*/ 1 w 102"/>
                  <a:gd name="T9" fmla="*/ 1 h 49"/>
                  <a:gd name="T10" fmla="*/ 1 w 102"/>
                  <a:gd name="T11" fmla="*/ 1 h 49"/>
                  <a:gd name="T12" fmla="*/ 1 w 102"/>
                  <a:gd name="T13" fmla="*/ 1 h 49"/>
                  <a:gd name="T14" fmla="*/ 1 w 102"/>
                  <a:gd name="T15" fmla="*/ 1 h 49"/>
                  <a:gd name="T16" fmla="*/ 1 w 102"/>
                  <a:gd name="T17" fmla="*/ 1 h 49"/>
                  <a:gd name="T18" fmla="*/ 1 w 102"/>
                  <a:gd name="T19" fmla="*/ 0 h 49"/>
                  <a:gd name="T20" fmla="*/ 0 w 102"/>
                  <a:gd name="T21" fmla="*/ 1 h 49"/>
                  <a:gd name="T22" fmla="*/ 0 w 102"/>
                  <a:gd name="T23" fmla="*/ 1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49"/>
                  <a:gd name="T38" fmla="*/ 102 w 102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49">
                    <a:moveTo>
                      <a:pt x="0" y="15"/>
                    </a:moveTo>
                    <a:lnTo>
                      <a:pt x="34" y="24"/>
                    </a:lnTo>
                    <a:lnTo>
                      <a:pt x="34" y="49"/>
                    </a:lnTo>
                    <a:lnTo>
                      <a:pt x="66" y="39"/>
                    </a:lnTo>
                    <a:lnTo>
                      <a:pt x="74" y="49"/>
                    </a:lnTo>
                    <a:lnTo>
                      <a:pt x="102" y="34"/>
                    </a:lnTo>
                    <a:lnTo>
                      <a:pt x="81" y="34"/>
                    </a:lnTo>
                    <a:lnTo>
                      <a:pt x="81" y="17"/>
                    </a:lnTo>
                    <a:lnTo>
                      <a:pt x="59" y="19"/>
                    </a:lnTo>
                    <a:lnTo>
                      <a:pt x="2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2" name="Freeform 53"/>
              <p:cNvSpPr>
                <a:spLocks noChangeAspect="1"/>
              </p:cNvSpPr>
              <p:nvPr/>
            </p:nvSpPr>
            <p:spPr bwMode="auto">
              <a:xfrm>
                <a:off x="1599" y="3087"/>
                <a:ext cx="51" cy="21"/>
              </a:xfrm>
              <a:custGeom>
                <a:avLst/>
                <a:gdLst>
                  <a:gd name="T0" fmla="*/ 0 w 102"/>
                  <a:gd name="T1" fmla="*/ 0 h 44"/>
                  <a:gd name="T2" fmla="*/ 1 w 102"/>
                  <a:gd name="T3" fmla="*/ 0 h 44"/>
                  <a:gd name="T4" fmla="*/ 1 w 102"/>
                  <a:gd name="T5" fmla="*/ 0 h 44"/>
                  <a:gd name="T6" fmla="*/ 1 w 102"/>
                  <a:gd name="T7" fmla="*/ 0 h 44"/>
                  <a:gd name="T8" fmla="*/ 1 w 102"/>
                  <a:gd name="T9" fmla="*/ 0 h 44"/>
                  <a:gd name="T10" fmla="*/ 1 w 102"/>
                  <a:gd name="T11" fmla="*/ 0 h 44"/>
                  <a:gd name="T12" fmla="*/ 1 w 102"/>
                  <a:gd name="T13" fmla="*/ 0 h 44"/>
                  <a:gd name="T14" fmla="*/ 1 w 102"/>
                  <a:gd name="T15" fmla="*/ 0 h 44"/>
                  <a:gd name="T16" fmla="*/ 1 w 102"/>
                  <a:gd name="T17" fmla="*/ 0 h 44"/>
                  <a:gd name="T18" fmla="*/ 1 w 102"/>
                  <a:gd name="T19" fmla="*/ 0 h 44"/>
                  <a:gd name="T20" fmla="*/ 0 w 102"/>
                  <a:gd name="T21" fmla="*/ 0 h 44"/>
                  <a:gd name="T22" fmla="*/ 0 w 102"/>
                  <a:gd name="T23" fmla="*/ 0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44"/>
                  <a:gd name="T38" fmla="*/ 102 w 102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44">
                    <a:moveTo>
                      <a:pt x="0" y="10"/>
                    </a:moveTo>
                    <a:lnTo>
                      <a:pt x="36" y="21"/>
                    </a:lnTo>
                    <a:lnTo>
                      <a:pt x="36" y="42"/>
                    </a:lnTo>
                    <a:lnTo>
                      <a:pt x="70" y="34"/>
                    </a:lnTo>
                    <a:lnTo>
                      <a:pt x="74" y="44"/>
                    </a:lnTo>
                    <a:lnTo>
                      <a:pt x="102" y="29"/>
                    </a:lnTo>
                    <a:lnTo>
                      <a:pt x="83" y="29"/>
                    </a:lnTo>
                    <a:lnTo>
                      <a:pt x="83" y="12"/>
                    </a:lnTo>
                    <a:lnTo>
                      <a:pt x="62" y="15"/>
                    </a:lnTo>
                    <a:lnTo>
                      <a:pt x="2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3" name="Freeform 54"/>
              <p:cNvSpPr>
                <a:spLocks noChangeAspect="1"/>
              </p:cNvSpPr>
              <p:nvPr/>
            </p:nvSpPr>
            <p:spPr bwMode="auto">
              <a:xfrm>
                <a:off x="1641" y="3079"/>
                <a:ext cx="51" cy="21"/>
              </a:xfrm>
              <a:custGeom>
                <a:avLst/>
                <a:gdLst>
                  <a:gd name="T0" fmla="*/ 0 w 103"/>
                  <a:gd name="T1" fmla="*/ 1 h 42"/>
                  <a:gd name="T2" fmla="*/ 0 w 103"/>
                  <a:gd name="T3" fmla="*/ 1 h 42"/>
                  <a:gd name="T4" fmla="*/ 0 w 103"/>
                  <a:gd name="T5" fmla="*/ 1 h 42"/>
                  <a:gd name="T6" fmla="*/ 0 w 103"/>
                  <a:gd name="T7" fmla="*/ 1 h 42"/>
                  <a:gd name="T8" fmla="*/ 0 w 103"/>
                  <a:gd name="T9" fmla="*/ 1 h 42"/>
                  <a:gd name="T10" fmla="*/ 0 w 103"/>
                  <a:gd name="T11" fmla="*/ 1 h 42"/>
                  <a:gd name="T12" fmla="*/ 0 w 103"/>
                  <a:gd name="T13" fmla="*/ 1 h 42"/>
                  <a:gd name="T14" fmla="*/ 0 w 103"/>
                  <a:gd name="T15" fmla="*/ 1 h 42"/>
                  <a:gd name="T16" fmla="*/ 0 w 103"/>
                  <a:gd name="T17" fmla="*/ 1 h 42"/>
                  <a:gd name="T18" fmla="*/ 0 w 103"/>
                  <a:gd name="T19" fmla="*/ 0 h 42"/>
                  <a:gd name="T20" fmla="*/ 0 w 103"/>
                  <a:gd name="T21" fmla="*/ 1 h 42"/>
                  <a:gd name="T22" fmla="*/ 0 w 103"/>
                  <a:gd name="T23" fmla="*/ 1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42"/>
                  <a:gd name="T38" fmla="*/ 103 w 103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42">
                    <a:moveTo>
                      <a:pt x="0" y="11"/>
                    </a:moveTo>
                    <a:lnTo>
                      <a:pt x="36" y="21"/>
                    </a:lnTo>
                    <a:lnTo>
                      <a:pt x="36" y="42"/>
                    </a:lnTo>
                    <a:lnTo>
                      <a:pt x="67" y="30"/>
                    </a:lnTo>
                    <a:lnTo>
                      <a:pt x="72" y="42"/>
                    </a:lnTo>
                    <a:lnTo>
                      <a:pt x="103" y="27"/>
                    </a:lnTo>
                    <a:lnTo>
                      <a:pt x="80" y="27"/>
                    </a:lnTo>
                    <a:lnTo>
                      <a:pt x="80" y="11"/>
                    </a:lnTo>
                    <a:lnTo>
                      <a:pt x="61" y="15"/>
                    </a:lnTo>
                    <a:lnTo>
                      <a:pt x="2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4" name="Freeform 55"/>
              <p:cNvSpPr>
                <a:spLocks noChangeAspect="1"/>
              </p:cNvSpPr>
              <p:nvPr/>
            </p:nvSpPr>
            <p:spPr bwMode="auto">
              <a:xfrm>
                <a:off x="1681" y="3072"/>
                <a:ext cx="51" cy="19"/>
              </a:xfrm>
              <a:custGeom>
                <a:avLst/>
                <a:gdLst>
                  <a:gd name="T0" fmla="*/ 0 w 103"/>
                  <a:gd name="T1" fmla="*/ 1 h 38"/>
                  <a:gd name="T2" fmla="*/ 0 w 103"/>
                  <a:gd name="T3" fmla="*/ 1 h 38"/>
                  <a:gd name="T4" fmla="*/ 0 w 103"/>
                  <a:gd name="T5" fmla="*/ 1 h 38"/>
                  <a:gd name="T6" fmla="*/ 0 w 103"/>
                  <a:gd name="T7" fmla="*/ 1 h 38"/>
                  <a:gd name="T8" fmla="*/ 0 w 103"/>
                  <a:gd name="T9" fmla="*/ 1 h 38"/>
                  <a:gd name="T10" fmla="*/ 0 w 103"/>
                  <a:gd name="T11" fmla="*/ 1 h 38"/>
                  <a:gd name="T12" fmla="*/ 0 w 103"/>
                  <a:gd name="T13" fmla="*/ 1 h 38"/>
                  <a:gd name="T14" fmla="*/ 0 w 103"/>
                  <a:gd name="T15" fmla="*/ 1 h 38"/>
                  <a:gd name="T16" fmla="*/ 0 w 103"/>
                  <a:gd name="T17" fmla="*/ 1 h 38"/>
                  <a:gd name="T18" fmla="*/ 0 w 103"/>
                  <a:gd name="T19" fmla="*/ 0 h 38"/>
                  <a:gd name="T20" fmla="*/ 0 w 103"/>
                  <a:gd name="T21" fmla="*/ 1 h 38"/>
                  <a:gd name="T22" fmla="*/ 0 w 103"/>
                  <a:gd name="T23" fmla="*/ 1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38"/>
                  <a:gd name="T38" fmla="*/ 103 w 103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38">
                    <a:moveTo>
                      <a:pt x="0" y="13"/>
                    </a:moveTo>
                    <a:lnTo>
                      <a:pt x="36" y="21"/>
                    </a:lnTo>
                    <a:lnTo>
                      <a:pt x="36" y="38"/>
                    </a:lnTo>
                    <a:lnTo>
                      <a:pt x="67" y="30"/>
                    </a:lnTo>
                    <a:lnTo>
                      <a:pt x="74" y="38"/>
                    </a:lnTo>
                    <a:lnTo>
                      <a:pt x="103" y="24"/>
                    </a:lnTo>
                    <a:lnTo>
                      <a:pt x="82" y="24"/>
                    </a:lnTo>
                    <a:lnTo>
                      <a:pt x="82" y="13"/>
                    </a:lnTo>
                    <a:lnTo>
                      <a:pt x="61" y="13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5" name="Freeform 56"/>
              <p:cNvSpPr>
                <a:spLocks noChangeAspect="1"/>
              </p:cNvSpPr>
              <p:nvPr/>
            </p:nvSpPr>
            <p:spPr bwMode="auto">
              <a:xfrm>
                <a:off x="1518" y="3131"/>
                <a:ext cx="51" cy="26"/>
              </a:xfrm>
              <a:custGeom>
                <a:avLst/>
                <a:gdLst>
                  <a:gd name="T0" fmla="*/ 0 w 103"/>
                  <a:gd name="T1" fmla="*/ 1 h 52"/>
                  <a:gd name="T2" fmla="*/ 0 w 103"/>
                  <a:gd name="T3" fmla="*/ 1 h 52"/>
                  <a:gd name="T4" fmla="*/ 0 w 103"/>
                  <a:gd name="T5" fmla="*/ 1 h 52"/>
                  <a:gd name="T6" fmla="*/ 0 w 103"/>
                  <a:gd name="T7" fmla="*/ 1 h 52"/>
                  <a:gd name="T8" fmla="*/ 0 w 103"/>
                  <a:gd name="T9" fmla="*/ 1 h 52"/>
                  <a:gd name="T10" fmla="*/ 0 w 103"/>
                  <a:gd name="T11" fmla="*/ 1 h 52"/>
                  <a:gd name="T12" fmla="*/ 0 w 103"/>
                  <a:gd name="T13" fmla="*/ 1 h 52"/>
                  <a:gd name="T14" fmla="*/ 0 w 103"/>
                  <a:gd name="T15" fmla="*/ 1 h 52"/>
                  <a:gd name="T16" fmla="*/ 0 w 103"/>
                  <a:gd name="T17" fmla="*/ 1 h 52"/>
                  <a:gd name="T18" fmla="*/ 0 w 103"/>
                  <a:gd name="T19" fmla="*/ 0 h 52"/>
                  <a:gd name="T20" fmla="*/ 0 w 103"/>
                  <a:gd name="T21" fmla="*/ 1 h 52"/>
                  <a:gd name="T22" fmla="*/ 0 w 103"/>
                  <a:gd name="T23" fmla="*/ 1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52"/>
                  <a:gd name="T38" fmla="*/ 103 w 103"/>
                  <a:gd name="T39" fmla="*/ 52 h 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52">
                    <a:moveTo>
                      <a:pt x="0" y="16"/>
                    </a:moveTo>
                    <a:lnTo>
                      <a:pt x="36" y="27"/>
                    </a:lnTo>
                    <a:lnTo>
                      <a:pt x="36" y="52"/>
                    </a:lnTo>
                    <a:lnTo>
                      <a:pt x="66" y="38"/>
                    </a:lnTo>
                    <a:lnTo>
                      <a:pt x="74" y="52"/>
                    </a:lnTo>
                    <a:lnTo>
                      <a:pt x="103" y="35"/>
                    </a:lnTo>
                    <a:lnTo>
                      <a:pt x="84" y="35"/>
                    </a:lnTo>
                    <a:lnTo>
                      <a:pt x="82" y="14"/>
                    </a:lnTo>
                    <a:lnTo>
                      <a:pt x="61" y="18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6" name="Freeform 57"/>
              <p:cNvSpPr>
                <a:spLocks noChangeAspect="1"/>
              </p:cNvSpPr>
              <p:nvPr/>
            </p:nvSpPr>
            <p:spPr bwMode="auto">
              <a:xfrm>
                <a:off x="1559" y="3121"/>
                <a:ext cx="51" cy="24"/>
              </a:xfrm>
              <a:custGeom>
                <a:avLst/>
                <a:gdLst>
                  <a:gd name="T0" fmla="*/ 0 w 102"/>
                  <a:gd name="T1" fmla="*/ 1 h 47"/>
                  <a:gd name="T2" fmla="*/ 1 w 102"/>
                  <a:gd name="T3" fmla="*/ 1 h 47"/>
                  <a:gd name="T4" fmla="*/ 1 w 102"/>
                  <a:gd name="T5" fmla="*/ 1 h 47"/>
                  <a:gd name="T6" fmla="*/ 1 w 102"/>
                  <a:gd name="T7" fmla="*/ 1 h 47"/>
                  <a:gd name="T8" fmla="*/ 1 w 102"/>
                  <a:gd name="T9" fmla="*/ 1 h 47"/>
                  <a:gd name="T10" fmla="*/ 1 w 102"/>
                  <a:gd name="T11" fmla="*/ 1 h 47"/>
                  <a:gd name="T12" fmla="*/ 1 w 102"/>
                  <a:gd name="T13" fmla="*/ 1 h 47"/>
                  <a:gd name="T14" fmla="*/ 1 w 102"/>
                  <a:gd name="T15" fmla="*/ 1 h 47"/>
                  <a:gd name="T16" fmla="*/ 1 w 102"/>
                  <a:gd name="T17" fmla="*/ 1 h 47"/>
                  <a:gd name="T18" fmla="*/ 1 w 102"/>
                  <a:gd name="T19" fmla="*/ 0 h 47"/>
                  <a:gd name="T20" fmla="*/ 0 w 102"/>
                  <a:gd name="T21" fmla="*/ 1 h 47"/>
                  <a:gd name="T22" fmla="*/ 0 w 102"/>
                  <a:gd name="T23" fmla="*/ 1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47"/>
                  <a:gd name="T38" fmla="*/ 102 w 102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47">
                    <a:moveTo>
                      <a:pt x="0" y="13"/>
                    </a:moveTo>
                    <a:lnTo>
                      <a:pt x="34" y="24"/>
                    </a:lnTo>
                    <a:lnTo>
                      <a:pt x="34" y="47"/>
                    </a:lnTo>
                    <a:lnTo>
                      <a:pt x="68" y="36"/>
                    </a:lnTo>
                    <a:lnTo>
                      <a:pt x="74" y="47"/>
                    </a:lnTo>
                    <a:lnTo>
                      <a:pt x="102" y="30"/>
                    </a:lnTo>
                    <a:lnTo>
                      <a:pt x="81" y="30"/>
                    </a:lnTo>
                    <a:lnTo>
                      <a:pt x="81" y="11"/>
                    </a:lnTo>
                    <a:lnTo>
                      <a:pt x="61" y="17"/>
                    </a:lnTo>
                    <a:lnTo>
                      <a:pt x="2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7" name="Freeform 58"/>
              <p:cNvSpPr>
                <a:spLocks noChangeAspect="1"/>
              </p:cNvSpPr>
              <p:nvPr/>
            </p:nvSpPr>
            <p:spPr bwMode="auto">
              <a:xfrm>
                <a:off x="1600" y="3112"/>
                <a:ext cx="51" cy="21"/>
              </a:xfrm>
              <a:custGeom>
                <a:avLst/>
                <a:gdLst>
                  <a:gd name="T0" fmla="*/ 0 w 103"/>
                  <a:gd name="T1" fmla="*/ 1 h 42"/>
                  <a:gd name="T2" fmla="*/ 0 w 103"/>
                  <a:gd name="T3" fmla="*/ 1 h 42"/>
                  <a:gd name="T4" fmla="*/ 0 w 103"/>
                  <a:gd name="T5" fmla="*/ 1 h 42"/>
                  <a:gd name="T6" fmla="*/ 0 w 103"/>
                  <a:gd name="T7" fmla="*/ 1 h 42"/>
                  <a:gd name="T8" fmla="*/ 0 w 103"/>
                  <a:gd name="T9" fmla="*/ 1 h 42"/>
                  <a:gd name="T10" fmla="*/ 0 w 103"/>
                  <a:gd name="T11" fmla="*/ 1 h 42"/>
                  <a:gd name="T12" fmla="*/ 0 w 103"/>
                  <a:gd name="T13" fmla="*/ 1 h 42"/>
                  <a:gd name="T14" fmla="*/ 0 w 103"/>
                  <a:gd name="T15" fmla="*/ 1 h 42"/>
                  <a:gd name="T16" fmla="*/ 0 w 103"/>
                  <a:gd name="T17" fmla="*/ 1 h 42"/>
                  <a:gd name="T18" fmla="*/ 0 w 103"/>
                  <a:gd name="T19" fmla="*/ 0 h 42"/>
                  <a:gd name="T20" fmla="*/ 0 w 103"/>
                  <a:gd name="T21" fmla="*/ 1 h 42"/>
                  <a:gd name="T22" fmla="*/ 0 w 103"/>
                  <a:gd name="T23" fmla="*/ 1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42"/>
                  <a:gd name="T38" fmla="*/ 103 w 103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42">
                    <a:moveTo>
                      <a:pt x="0" y="14"/>
                    </a:moveTo>
                    <a:lnTo>
                      <a:pt x="37" y="23"/>
                    </a:lnTo>
                    <a:lnTo>
                      <a:pt x="37" y="42"/>
                    </a:lnTo>
                    <a:lnTo>
                      <a:pt x="69" y="31"/>
                    </a:lnTo>
                    <a:lnTo>
                      <a:pt x="75" y="40"/>
                    </a:lnTo>
                    <a:lnTo>
                      <a:pt x="103" y="27"/>
                    </a:lnTo>
                    <a:lnTo>
                      <a:pt x="84" y="27"/>
                    </a:lnTo>
                    <a:lnTo>
                      <a:pt x="82" y="10"/>
                    </a:lnTo>
                    <a:lnTo>
                      <a:pt x="61" y="14"/>
                    </a:lnTo>
                    <a:lnTo>
                      <a:pt x="2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8" name="Freeform 59"/>
              <p:cNvSpPr>
                <a:spLocks noChangeAspect="1"/>
              </p:cNvSpPr>
              <p:nvPr/>
            </p:nvSpPr>
            <p:spPr bwMode="auto">
              <a:xfrm>
                <a:off x="1641" y="3104"/>
                <a:ext cx="51" cy="20"/>
              </a:xfrm>
              <a:custGeom>
                <a:avLst/>
                <a:gdLst>
                  <a:gd name="T0" fmla="*/ 0 w 103"/>
                  <a:gd name="T1" fmla="*/ 1 h 40"/>
                  <a:gd name="T2" fmla="*/ 0 w 103"/>
                  <a:gd name="T3" fmla="*/ 1 h 40"/>
                  <a:gd name="T4" fmla="*/ 0 w 103"/>
                  <a:gd name="T5" fmla="*/ 1 h 40"/>
                  <a:gd name="T6" fmla="*/ 0 w 103"/>
                  <a:gd name="T7" fmla="*/ 1 h 40"/>
                  <a:gd name="T8" fmla="*/ 0 w 103"/>
                  <a:gd name="T9" fmla="*/ 1 h 40"/>
                  <a:gd name="T10" fmla="*/ 0 w 103"/>
                  <a:gd name="T11" fmla="*/ 1 h 40"/>
                  <a:gd name="T12" fmla="*/ 0 w 103"/>
                  <a:gd name="T13" fmla="*/ 1 h 40"/>
                  <a:gd name="T14" fmla="*/ 0 w 103"/>
                  <a:gd name="T15" fmla="*/ 1 h 40"/>
                  <a:gd name="T16" fmla="*/ 0 w 103"/>
                  <a:gd name="T17" fmla="*/ 1 h 40"/>
                  <a:gd name="T18" fmla="*/ 0 w 103"/>
                  <a:gd name="T19" fmla="*/ 0 h 40"/>
                  <a:gd name="T20" fmla="*/ 0 w 103"/>
                  <a:gd name="T21" fmla="*/ 1 h 40"/>
                  <a:gd name="T22" fmla="*/ 0 w 103"/>
                  <a:gd name="T23" fmla="*/ 1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40"/>
                  <a:gd name="T38" fmla="*/ 103 w 103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40">
                    <a:moveTo>
                      <a:pt x="0" y="10"/>
                    </a:moveTo>
                    <a:lnTo>
                      <a:pt x="36" y="19"/>
                    </a:lnTo>
                    <a:lnTo>
                      <a:pt x="36" y="40"/>
                    </a:lnTo>
                    <a:lnTo>
                      <a:pt x="69" y="27"/>
                    </a:lnTo>
                    <a:lnTo>
                      <a:pt x="72" y="36"/>
                    </a:lnTo>
                    <a:lnTo>
                      <a:pt x="103" y="21"/>
                    </a:lnTo>
                    <a:lnTo>
                      <a:pt x="82" y="21"/>
                    </a:lnTo>
                    <a:lnTo>
                      <a:pt x="82" y="8"/>
                    </a:lnTo>
                    <a:lnTo>
                      <a:pt x="61" y="10"/>
                    </a:lnTo>
                    <a:lnTo>
                      <a:pt x="2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79" name="Freeform 60"/>
              <p:cNvSpPr>
                <a:spLocks noChangeAspect="1"/>
              </p:cNvSpPr>
              <p:nvPr/>
            </p:nvSpPr>
            <p:spPr bwMode="auto">
              <a:xfrm>
                <a:off x="1681" y="3095"/>
                <a:ext cx="51" cy="17"/>
              </a:xfrm>
              <a:custGeom>
                <a:avLst/>
                <a:gdLst>
                  <a:gd name="T0" fmla="*/ 0 w 101"/>
                  <a:gd name="T1" fmla="*/ 1 h 34"/>
                  <a:gd name="T2" fmla="*/ 1 w 101"/>
                  <a:gd name="T3" fmla="*/ 1 h 34"/>
                  <a:gd name="T4" fmla="*/ 1 w 101"/>
                  <a:gd name="T5" fmla="*/ 1 h 34"/>
                  <a:gd name="T6" fmla="*/ 1 w 101"/>
                  <a:gd name="T7" fmla="*/ 1 h 34"/>
                  <a:gd name="T8" fmla="*/ 1 w 101"/>
                  <a:gd name="T9" fmla="*/ 1 h 34"/>
                  <a:gd name="T10" fmla="*/ 1 w 101"/>
                  <a:gd name="T11" fmla="*/ 1 h 34"/>
                  <a:gd name="T12" fmla="*/ 1 w 101"/>
                  <a:gd name="T13" fmla="*/ 1 h 34"/>
                  <a:gd name="T14" fmla="*/ 1 w 101"/>
                  <a:gd name="T15" fmla="*/ 1 h 34"/>
                  <a:gd name="T16" fmla="*/ 1 w 101"/>
                  <a:gd name="T17" fmla="*/ 1 h 34"/>
                  <a:gd name="T18" fmla="*/ 1 w 101"/>
                  <a:gd name="T19" fmla="*/ 0 h 34"/>
                  <a:gd name="T20" fmla="*/ 0 w 101"/>
                  <a:gd name="T21" fmla="*/ 1 h 34"/>
                  <a:gd name="T22" fmla="*/ 0 w 101"/>
                  <a:gd name="T23" fmla="*/ 1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34"/>
                  <a:gd name="T38" fmla="*/ 101 w 101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34">
                    <a:moveTo>
                      <a:pt x="0" y="10"/>
                    </a:moveTo>
                    <a:lnTo>
                      <a:pt x="34" y="17"/>
                    </a:lnTo>
                    <a:lnTo>
                      <a:pt x="36" y="34"/>
                    </a:lnTo>
                    <a:lnTo>
                      <a:pt x="68" y="25"/>
                    </a:lnTo>
                    <a:lnTo>
                      <a:pt x="74" y="34"/>
                    </a:lnTo>
                    <a:lnTo>
                      <a:pt x="101" y="19"/>
                    </a:lnTo>
                    <a:lnTo>
                      <a:pt x="82" y="19"/>
                    </a:lnTo>
                    <a:lnTo>
                      <a:pt x="82" y="8"/>
                    </a:lnTo>
                    <a:lnTo>
                      <a:pt x="61" y="10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0" name="Freeform 61"/>
              <p:cNvSpPr>
                <a:spLocks noChangeAspect="1"/>
              </p:cNvSpPr>
              <p:nvPr/>
            </p:nvSpPr>
            <p:spPr bwMode="auto">
              <a:xfrm>
                <a:off x="1722" y="3088"/>
                <a:ext cx="51" cy="16"/>
              </a:xfrm>
              <a:custGeom>
                <a:avLst/>
                <a:gdLst>
                  <a:gd name="T0" fmla="*/ 0 w 100"/>
                  <a:gd name="T1" fmla="*/ 1 h 32"/>
                  <a:gd name="T2" fmla="*/ 1 w 100"/>
                  <a:gd name="T3" fmla="*/ 1 h 32"/>
                  <a:gd name="T4" fmla="*/ 1 w 100"/>
                  <a:gd name="T5" fmla="*/ 1 h 32"/>
                  <a:gd name="T6" fmla="*/ 1 w 100"/>
                  <a:gd name="T7" fmla="*/ 1 h 32"/>
                  <a:gd name="T8" fmla="*/ 1 w 100"/>
                  <a:gd name="T9" fmla="*/ 1 h 32"/>
                  <a:gd name="T10" fmla="*/ 1 w 100"/>
                  <a:gd name="T11" fmla="*/ 1 h 32"/>
                  <a:gd name="T12" fmla="*/ 1 w 100"/>
                  <a:gd name="T13" fmla="*/ 1 h 32"/>
                  <a:gd name="T14" fmla="*/ 1 w 100"/>
                  <a:gd name="T15" fmla="*/ 1 h 32"/>
                  <a:gd name="T16" fmla="*/ 1 w 100"/>
                  <a:gd name="T17" fmla="*/ 1 h 32"/>
                  <a:gd name="T18" fmla="*/ 1 w 100"/>
                  <a:gd name="T19" fmla="*/ 0 h 32"/>
                  <a:gd name="T20" fmla="*/ 0 w 100"/>
                  <a:gd name="T21" fmla="*/ 1 h 32"/>
                  <a:gd name="T22" fmla="*/ 0 w 100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"/>
                  <a:gd name="T37" fmla="*/ 0 h 32"/>
                  <a:gd name="T38" fmla="*/ 100 w 100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" h="32">
                    <a:moveTo>
                      <a:pt x="0" y="8"/>
                    </a:moveTo>
                    <a:lnTo>
                      <a:pt x="34" y="15"/>
                    </a:lnTo>
                    <a:lnTo>
                      <a:pt x="34" y="32"/>
                    </a:lnTo>
                    <a:lnTo>
                      <a:pt x="66" y="23"/>
                    </a:lnTo>
                    <a:lnTo>
                      <a:pt x="74" y="29"/>
                    </a:lnTo>
                    <a:lnTo>
                      <a:pt x="100" y="17"/>
                    </a:lnTo>
                    <a:lnTo>
                      <a:pt x="80" y="17"/>
                    </a:lnTo>
                    <a:lnTo>
                      <a:pt x="80" y="8"/>
                    </a:lnTo>
                    <a:lnTo>
                      <a:pt x="59" y="8"/>
                    </a:lnTo>
                    <a:lnTo>
                      <a:pt x="2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1" name="Freeform 62"/>
              <p:cNvSpPr>
                <a:spLocks noChangeAspect="1"/>
              </p:cNvSpPr>
              <p:nvPr/>
            </p:nvSpPr>
            <p:spPr bwMode="auto">
              <a:xfrm>
                <a:off x="1560" y="3149"/>
                <a:ext cx="51" cy="23"/>
              </a:xfrm>
              <a:custGeom>
                <a:avLst/>
                <a:gdLst>
                  <a:gd name="T0" fmla="*/ 0 w 102"/>
                  <a:gd name="T1" fmla="*/ 1 h 45"/>
                  <a:gd name="T2" fmla="*/ 1 w 102"/>
                  <a:gd name="T3" fmla="*/ 1 h 45"/>
                  <a:gd name="T4" fmla="*/ 1 w 102"/>
                  <a:gd name="T5" fmla="*/ 1 h 45"/>
                  <a:gd name="T6" fmla="*/ 1 w 102"/>
                  <a:gd name="T7" fmla="*/ 1 h 45"/>
                  <a:gd name="T8" fmla="*/ 1 w 102"/>
                  <a:gd name="T9" fmla="*/ 1 h 45"/>
                  <a:gd name="T10" fmla="*/ 1 w 102"/>
                  <a:gd name="T11" fmla="*/ 1 h 45"/>
                  <a:gd name="T12" fmla="*/ 1 w 102"/>
                  <a:gd name="T13" fmla="*/ 1 h 45"/>
                  <a:gd name="T14" fmla="*/ 1 w 102"/>
                  <a:gd name="T15" fmla="*/ 1 h 45"/>
                  <a:gd name="T16" fmla="*/ 1 w 102"/>
                  <a:gd name="T17" fmla="*/ 1 h 45"/>
                  <a:gd name="T18" fmla="*/ 1 w 102"/>
                  <a:gd name="T19" fmla="*/ 0 h 45"/>
                  <a:gd name="T20" fmla="*/ 0 w 102"/>
                  <a:gd name="T21" fmla="*/ 1 h 45"/>
                  <a:gd name="T22" fmla="*/ 0 w 102"/>
                  <a:gd name="T23" fmla="*/ 1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45"/>
                  <a:gd name="T38" fmla="*/ 102 w 102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45">
                    <a:moveTo>
                      <a:pt x="0" y="15"/>
                    </a:moveTo>
                    <a:lnTo>
                      <a:pt x="34" y="24"/>
                    </a:lnTo>
                    <a:lnTo>
                      <a:pt x="34" y="45"/>
                    </a:lnTo>
                    <a:lnTo>
                      <a:pt x="66" y="34"/>
                    </a:lnTo>
                    <a:lnTo>
                      <a:pt x="74" y="43"/>
                    </a:lnTo>
                    <a:lnTo>
                      <a:pt x="102" y="24"/>
                    </a:lnTo>
                    <a:lnTo>
                      <a:pt x="81" y="26"/>
                    </a:lnTo>
                    <a:lnTo>
                      <a:pt x="79" y="9"/>
                    </a:lnTo>
                    <a:lnTo>
                      <a:pt x="59" y="13"/>
                    </a:lnTo>
                    <a:lnTo>
                      <a:pt x="2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2" name="Freeform 63"/>
              <p:cNvSpPr>
                <a:spLocks noChangeAspect="1"/>
              </p:cNvSpPr>
              <p:nvPr/>
            </p:nvSpPr>
            <p:spPr bwMode="auto">
              <a:xfrm>
                <a:off x="1600" y="3138"/>
                <a:ext cx="51" cy="21"/>
              </a:xfrm>
              <a:custGeom>
                <a:avLst/>
                <a:gdLst>
                  <a:gd name="T0" fmla="*/ 0 w 103"/>
                  <a:gd name="T1" fmla="*/ 1 h 42"/>
                  <a:gd name="T2" fmla="*/ 0 w 103"/>
                  <a:gd name="T3" fmla="*/ 1 h 42"/>
                  <a:gd name="T4" fmla="*/ 0 w 103"/>
                  <a:gd name="T5" fmla="*/ 1 h 42"/>
                  <a:gd name="T6" fmla="*/ 0 w 103"/>
                  <a:gd name="T7" fmla="*/ 1 h 42"/>
                  <a:gd name="T8" fmla="*/ 0 w 103"/>
                  <a:gd name="T9" fmla="*/ 1 h 42"/>
                  <a:gd name="T10" fmla="*/ 0 w 103"/>
                  <a:gd name="T11" fmla="*/ 1 h 42"/>
                  <a:gd name="T12" fmla="*/ 0 w 103"/>
                  <a:gd name="T13" fmla="*/ 1 h 42"/>
                  <a:gd name="T14" fmla="*/ 0 w 103"/>
                  <a:gd name="T15" fmla="*/ 1 h 42"/>
                  <a:gd name="T16" fmla="*/ 0 w 103"/>
                  <a:gd name="T17" fmla="*/ 1 h 42"/>
                  <a:gd name="T18" fmla="*/ 0 w 103"/>
                  <a:gd name="T19" fmla="*/ 0 h 42"/>
                  <a:gd name="T20" fmla="*/ 0 w 103"/>
                  <a:gd name="T21" fmla="*/ 1 h 42"/>
                  <a:gd name="T22" fmla="*/ 0 w 103"/>
                  <a:gd name="T23" fmla="*/ 1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42"/>
                  <a:gd name="T38" fmla="*/ 103 w 103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42">
                    <a:moveTo>
                      <a:pt x="0" y="13"/>
                    </a:moveTo>
                    <a:lnTo>
                      <a:pt x="37" y="23"/>
                    </a:lnTo>
                    <a:lnTo>
                      <a:pt x="37" y="42"/>
                    </a:lnTo>
                    <a:lnTo>
                      <a:pt x="71" y="28"/>
                    </a:lnTo>
                    <a:lnTo>
                      <a:pt x="75" y="38"/>
                    </a:lnTo>
                    <a:lnTo>
                      <a:pt x="103" y="23"/>
                    </a:lnTo>
                    <a:lnTo>
                      <a:pt x="84" y="23"/>
                    </a:lnTo>
                    <a:lnTo>
                      <a:pt x="84" y="7"/>
                    </a:lnTo>
                    <a:lnTo>
                      <a:pt x="61" y="11"/>
                    </a:lnTo>
                    <a:lnTo>
                      <a:pt x="2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3" name="Freeform 64"/>
              <p:cNvSpPr>
                <a:spLocks noChangeAspect="1"/>
              </p:cNvSpPr>
              <p:nvPr/>
            </p:nvSpPr>
            <p:spPr bwMode="auto">
              <a:xfrm>
                <a:off x="1642" y="3126"/>
                <a:ext cx="51" cy="19"/>
              </a:xfrm>
              <a:custGeom>
                <a:avLst/>
                <a:gdLst>
                  <a:gd name="T0" fmla="*/ 0 w 103"/>
                  <a:gd name="T1" fmla="*/ 1 h 38"/>
                  <a:gd name="T2" fmla="*/ 0 w 103"/>
                  <a:gd name="T3" fmla="*/ 1 h 38"/>
                  <a:gd name="T4" fmla="*/ 0 w 103"/>
                  <a:gd name="T5" fmla="*/ 1 h 38"/>
                  <a:gd name="T6" fmla="*/ 0 w 103"/>
                  <a:gd name="T7" fmla="*/ 1 h 38"/>
                  <a:gd name="T8" fmla="*/ 0 w 103"/>
                  <a:gd name="T9" fmla="*/ 1 h 38"/>
                  <a:gd name="T10" fmla="*/ 0 w 103"/>
                  <a:gd name="T11" fmla="*/ 1 h 38"/>
                  <a:gd name="T12" fmla="*/ 0 w 103"/>
                  <a:gd name="T13" fmla="*/ 1 h 38"/>
                  <a:gd name="T14" fmla="*/ 0 w 103"/>
                  <a:gd name="T15" fmla="*/ 1 h 38"/>
                  <a:gd name="T16" fmla="*/ 0 w 103"/>
                  <a:gd name="T17" fmla="*/ 1 h 38"/>
                  <a:gd name="T18" fmla="*/ 0 w 103"/>
                  <a:gd name="T19" fmla="*/ 0 h 38"/>
                  <a:gd name="T20" fmla="*/ 0 w 103"/>
                  <a:gd name="T21" fmla="*/ 1 h 38"/>
                  <a:gd name="T22" fmla="*/ 0 w 103"/>
                  <a:gd name="T23" fmla="*/ 1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38"/>
                  <a:gd name="T38" fmla="*/ 103 w 103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38">
                    <a:moveTo>
                      <a:pt x="0" y="13"/>
                    </a:moveTo>
                    <a:lnTo>
                      <a:pt x="36" y="21"/>
                    </a:lnTo>
                    <a:lnTo>
                      <a:pt x="36" y="38"/>
                    </a:lnTo>
                    <a:lnTo>
                      <a:pt x="67" y="25"/>
                    </a:lnTo>
                    <a:lnTo>
                      <a:pt x="74" y="36"/>
                    </a:lnTo>
                    <a:lnTo>
                      <a:pt x="103" y="21"/>
                    </a:lnTo>
                    <a:lnTo>
                      <a:pt x="84" y="21"/>
                    </a:lnTo>
                    <a:lnTo>
                      <a:pt x="80" y="6"/>
                    </a:lnTo>
                    <a:lnTo>
                      <a:pt x="61" y="9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4" name="Freeform 65"/>
              <p:cNvSpPr>
                <a:spLocks noChangeAspect="1"/>
              </p:cNvSpPr>
              <p:nvPr/>
            </p:nvSpPr>
            <p:spPr bwMode="auto">
              <a:xfrm>
                <a:off x="1681" y="3117"/>
                <a:ext cx="53" cy="16"/>
              </a:xfrm>
              <a:custGeom>
                <a:avLst/>
                <a:gdLst>
                  <a:gd name="T0" fmla="*/ 0 w 105"/>
                  <a:gd name="T1" fmla="*/ 1 h 32"/>
                  <a:gd name="T2" fmla="*/ 1 w 105"/>
                  <a:gd name="T3" fmla="*/ 1 h 32"/>
                  <a:gd name="T4" fmla="*/ 1 w 105"/>
                  <a:gd name="T5" fmla="*/ 1 h 32"/>
                  <a:gd name="T6" fmla="*/ 1 w 105"/>
                  <a:gd name="T7" fmla="*/ 1 h 32"/>
                  <a:gd name="T8" fmla="*/ 1 w 105"/>
                  <a:gd name="T9" fmla="*/ 1 h 32"/>
                  <a:gd name="T10" fmla="*/ 1 w 105"/>
                  <a:gd name="T11" fmla="*/ 1 h 32"/>
                  <a:gd name="T12" fmla="*/ 1 w 105"/>
                  <a:gd name="T13" fmla="*/ 1 h 32"/>
                  <a:gd name="T14" fmla="*/ 1 w 105"/>
                  <a:gd name="T15" fmla="*/ 1 h 32"/>
                  <a:gd name="T16" fmla="*/ 1 w 105"/>
                  <a:gd name="T17" fmla="*/ 1 h 32"/>
                  <a:gd name="T18" fmla="*/ 1 w 105"/>
                  <a:gd name="T19" fmla="*/ 0 h 32"/>
                  <a:gd name="T20" fmla="*/ 0 w 105"/>
                  <a:gd name="T21" fmla="*/ 1 h 32"/>
                  <a:gd name="T22" fmla="*/ 0 w 105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"/>
                  <a:gd name="T37" fmla="*/ 0 h 32"/>
                  <a:gd name="T38" fmla="*/ 105 w 105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" h="32">
                    <a:moveTo>
                      <a:pt x="0" y="9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68" y="21"/>
                    </a:lnTo>
                    <a:lnTo>
                      <a:pt x="74" y="30"/>
                    </a:lnTo>
                    <a:lnTo>
                      <a:pt x="105" y="15"/>
                    </a:lnTo>
                    <a:lnTo>
                      <a:pt x="82" y="17"/>
                    </a:lnTo>
                    <a:lnTo>
                      <a:pt x="82" y="4"/>
                    </a:lnTo>
                    <a:lnTo>
                      <a:pt x="61" y="8"/>
                    </a:lnTo>
                    <a:lnTo>
                      <a:pt x="2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5" name="Freeform 66"/>
              <p:cNvSpPr>
                <a:spLocks noChangeAspect="1"/>
              </p:cNvSpPr>
              <p:nvPr/>
            </p:nvSpPr>
            <p:spPr bwMode="auto">
              <a:xfrm>
                <a:off x="1722" y="3107"/>
                <a:ext cx="52" cy="15"/>
              </a:xfrm>
              <a:custGeom>
                <a:avLst/>
                <a:gdLst>
                  <a:gd name="T0" fmla="*/ 0 w 102"/>
                  <a:gd name="T1" fmla="*/ 1 h 30"/>
                  <a:gd name="T2" fmla="*/ 1 w 102"/>
                  <a:gd name="T3" fmla="*/ 1 h 30"/>
                  <a:gd name="T4" fmla="*/ 1 w 102"/>
                  <a:gd name="T5" fmla="*/ 1 h 30"/>
                  <a:gd name="T6" fmla="*/ 1 w 102"/>
                  <a:gd name="T7" fmla="*/ 1 h 30"/>
                  <a:gd name="T8" fmla="*/ 1 w 102"/>
                  <a:gd name="T9" fmla="*/ 1 h 30"/>
                  <a:gd name="T10" fmla="*/ 1 w 102"/>
                  <a:gd name="T11" fmla="*/ 1 h 30"/>
                  <a:gd name="T12" fmla="*/ 1 w 102"/>
                  <a:gd name="T13" fmla="*/ 1 h 30"/>
                  <a:gd name="T14" fmla="*/ 1 w 102"/>
                  <a:gd name="T15" fmla="*/ 1 h 30"/>
                  <a:gd name="T16" fmla="*/ 1 w 102"/>
                  <a:gd name="T17" fmla="*/ 1 h 30"/>
                  <a:gd name="T18" fmla="*/ 1 w 102"/>
                  <a:gd name="T19" fmla="*/ 0 h 30"/>
                  <a:gd name="T20" fmla="*/ 0 w 102"/>
                  <a:gd name="T21" fmla="*/ 1 h 30"/>
                  <a:gd name="T22" fmla="*/ 0 w 102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30"/>
                  <a:gd name="T38" fmla="*/ 102 w 102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30">
                    <a:moveTo>
                      <a:pt x="0" y="11"/>
                    </a:moveTo>
                    <a:lnTo>
                      <a:pt x="34" y="15"/>
                    </a:lnTo>
                    <a:lnTo>
                      <a:pt x="34" y="30"/>
                    </a:lnTo>
                    <a:lnTo>
                      <a:pt x="68" y="21"/>
                    </a:lnTo>
                    <a:lnTo>
                      <a:pt x="74" y="29"/>
                    </a:lnTo>
                    <a:lnTo>
                      <a:pt x="102" y="15"/>
                    </a:lnTo>
                    <a:lnTo>
                      <a:pt x="81" y="15"/>
                    </a:lnTo>
                    <a:lnTo>
                      <a:pt x="81" y="4"/>
                    </a:lnTo>
                    <a:lnTo>
                      <a:pt x="59" y="6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6" name="Freeform 67"/>
              <p:cNvSpPr>
                <a:spLocks noChangeAspect="1"/>
              </p:cNvSpPr>
              <p:nvPr/>
            </p:nvSpPr>
            <p:spPr bwMode="auto">
              <a:xfrm>
                <a:off x="1762" y="3097"/>
                <a:ext cx="52" cy="15"/>
              </a:xfrm>
              <a:custGeom>
                <a:avLst/>
                <a:gdLst>
                  <a:gd name="T0" fmla="*/ 0 w 102"/>
                  <a:gd name="T1" fmla="*/ 1 h 30"/>
                  <a:gd name="T2" fmla="*/ 1 w 102"/>
                  <a:gd name="T3" fmla="*/ 1 h 30"/>
                  <a:gd name="T4" fmla="*/ 1 w 102"/>
                  <a:gd name="T5" fmla="*/ 1 h 30"/>
                  <a:gd name="T6" fmla="*/ 1 w 102"/>
                  <a:gd name="T7" fmla="*/ 1 h 30"/>
                  <a:gd name="T8" fmla="*/ 1 w 102"/>
                  <a:gd name="T9" fmla="*/ 1 h 30"/>
                  <a:gd name="T10" fmla="*/ 1 w 102"/>
                  <a:gd name="T11" fmla="*/ 1 h 30"/>
                  <a:gd name="T12" fmla="*/ 1 w 102"/>
                  <a:gd name="T13" fmla="*/ 1 h 30"/>
                  <a:gd name="T14" fmla="*/ 1 w 102"/>
                  <a:gd name="T15" fmla="*/ 1 h 30"/>
                  <a:gd name="T16" fmla="*/ 1 w 102"/>
                  <a:gd name="T17" fmla="*/ 1 h 30"/>
                  <a:gd name="T18" fmla="*/ 1 w 102"/>
                  <a:gd name="T19" fmla="*/ 0 h 30"/>
                  <a:gd name="T20" fmla="*/ 0 w 102"/>
                  <a:gd name="T21" fmla="*/ 1 h 30"/>
                  <a:gd name="T22" fmla="*/ 0 w 102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30"/>
                  <a:gd name="T38" fmla="*/ 102 w 102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30">
                    <a:moveTo>
                      <a:pt x="0" y="10"/>
                    </a:moveTo>
                    <a:lnTo>
                      <a:pt x="36" y="13"/>
                    </a:lnTo>
                    <a:lnTo>
                      <a:pt x="36" y="30"/>
                    </a:lnTo>
                    <a:lnTo>
                      <a:pt x="68" y="19"/>
                    </a:lnTo>
                    <a:lnTo>
                      <a:pt x="74" y="25"/>
                    </a:lnTo>
                    <a:lnTo>
                      <a:pt x="102" y="13"/>
                    </a:lnTo>
                    <a:lnTo>
                      <a:pt x="83" y="13"/>
                    </a:lnTo>
                    <a:lnTo>
                      <a:pt x="79" y="4"/>
                    </a:lnTo>
                    <a:lnTo>
                      <a:pt x="60" y="8"/>
                    </a:lnTo>
                    <a:lnTo>
                      <a:pt x="2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7" name="Freeform 68"/>
              <p:cNvSpPr>
                <a:spLocks noChangeAspect="1"/>
              </p:cNvSpPr>
              <p:nvPr/>
            </p:nvSpPr>
            <p:spPr bwMode="auto">
              <a:xfrm>
                <a:off x="1355" y="3074"/>
                <a:ext cx="39" cy="22"/>
              </a:xfrm>
              <a:custGeom>
                <a:avLst/>
                <a:gdLst>
                  <a:gd name="T0" fmla="*/ 0 w 78"/>
                  <a:gd name="T1" fmla="*/ 1 h 44"/>
                  <a:gd name="T2" fmla="*/ 1 w 78"/>
                  <a:gd name="T3" fmla="*/ 0 h 44"/>
                  <a:gd name="T4" fmla="*/ 1 w 78"/>
                  <a:gd name="T5" fmla="*/ 1 h 44"/>
                  <a:gd name="T6" fmla="*/ 1 w 78"/>
                  <a:gd name="T7" fmla="*/ 1 h 44"/>
                  <a:gd name="T8" fmla="*/ 1 w 78"/>
                  <a:gd name="T9" fmla="*/ 1 h 44"/>
                  <a:gd name="T10" fmla="*/ 1 w 78"/>
                  <a:gd name="T11" fmla="*/ 1 h 44"/>
                  <a:gd name="T12" fmla="*/ 0 w 78"/>
                  <a:gd name="T13" fmla="*/ 1 h 44"/>
                  <a:gd name="T14" fmla="*/ 0 w 78"/>
                  <a:gd name="T15" fmla="*/ 1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44"/>
                  <a:gd name="T26" fmla="*/ 78 w 78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44">
                    <a:moveTo>
                      <a:pt x="0" y="27"/>
                    </a:moveTo>
                    <a:lnTo>
                      <a:pt x="15" y="0"/>
                    </a:lnTo>
                    <a:lnTo>
                      <a:pt x="42" y="6"/>
                    </a:lnTo>
                    <a:lnTo>
                      <a:pt x="45" y="21"/>
                    </a:lnTo>
                    <a:lnTo>
                      <a:pt x="78" y="35"/>
                    </a:lnTo>
                    <a:lnTo>
                      <a:pt x="40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8" name="Freeform 69"/>
              <p:cNvSpPr>
                <a:spLocks noChangeAspect="1"/>
              </p:cNvSpPr>
              <p:nvPr/>
            </p:nvSpPr>
            <p:spPr bwMode="auto">
              <a:xfrm>
                <a:off x="1573" y="3042"/>
                <a:ext cx="31" cy="12"/>
              </a:xfrm>
              <a:custGeom>
                <a:avLst/>
                <a:gdLst>
                  <a:gd name="T0" fmla="*/ 0 w 61"/>
                  <a:gd name="T1" fmla="*/ 1 h 24"/>
                  <a:gd name="T2" fmla="*/ 1 w 61"/>
                  <a:gd name="T3" fmla="*/ 0 h 24"/>
                  <a:gd name="T4" fmla="*/ 1 w 61"/>
                  <a:gd name="T5" fmla="*/ 1 h 24"/>
                  <a:gd name="T6" fmla="*/ 1 w 61"/>
                  <a:gd name="T7" fmla="*/ 1 h 24"/>
                  <a:gd name="T8" fmla="*/ 1 w 61"/>
                  <a:gd name="T9" fmla="*/ 1 h 24"/>
                  <a:gd name="T10" fmla="*/ 1 w 61"/>
                  <a:gd name="T11" fmla="*/ 1 h 24"/>
                  <a:gd name="T12" fmla="*/ 0 w 61"/>
                  <a:gd name="T13" fmla="*/ 1 h 24"/>
                  <a:gd name="T14" fmla="*/ 0 w 61"/>
                  <a:gd name="T15" fmla="*/ 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24"/>
                  <a:gd name="T26" fmla="*/ 61 w 6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24">
                    <a:moveTo>
                      <a:pt x="0" y="9"/>
                    </a:moveTo>
                    <a:lnTo>
                      <a:pt x="6" y="0"/>
                    </a:lnTo>
                    <a:lnTo>
                      <a:pt x="29" y="2"/>
                    </a:lnTo>
                    <a:lnTo>
                      <a:pt x="29" y="15"/>
                    </a:lnTo>
                    <a:lnTo>
                      <a:pt x="61" y="19"/>
                    </a:lnTo>
                    <a:lnTo>
                      <a:pt x="21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89" name="Freeform 70"/>
              <p:cNvSpPr>
                <a:spLocks noChangeAspect="1"/>
              </p:cNvSpPr>
              <p:nvPr/>
            </p:nvSpPr>
            <p:spPr bwMode="auto">
              <a:xfrm>
                <a:off x="1594" y="3038"/>
                <a:ext cx="28" cy="13"/>
              </a:xfrm>
              <a:custGeom>
                <a:avLst/>
                <a:gdLst>
                  <a:gd name="T0" fmla="*/ 0 w 55"/>
                  <a:gd name="T1" fmla="*/ 0 h 27"/>
                  <a:gd name="T2" fmla="*/ 1 w 55"/>
                  <a:gd name="T3" fmla="*/ 0 h 27"/>
                  <a:gd name="T4" fmla="*/ 1 w 55"/>
                  <a:gd name="T5" fmla="*/ 0 h 27"/>
                  <a:gd name="T6" fmla="*/ 1 w 55"/>
                  <a:gd name="T7" fmla="*/ 0 h 27"/>
                  <a:gd name="T8" fmla="*/ 1 w 55"/>
                  <a:gd name="T9" fmla="*/ 0 h 27"/>
                  <a:gd name="T10" fmla="*/ 1 w 55"/>
                  <a:gd name="T11" fmla="*/ 0 h 27"/>
                  <a:gd name="T12" fmla="*/ 0 w 55"/>
                  <a:gd name="T13" fmla="*/ 0 h 27"/>
                  <a:gd name="T14" fmla="*/ 0 w 55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27"/>
                  <a:gd name="T26" fmla="*/ 55 w 55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27">
                    <a:moveTo>
                      <a:pt x="0" y="8"/>
                    </a:moveTo>
                    <a:lnTo>
                      <a:pt x="19" y="27"/>
                    </a:lnTo>
                    <a:lnTo>
                      <a:pt x="55" y="17"/>
                    </a:lnTo>
                    <a:lnTo>
                      <a:pt x="32" y="15"/>
                    </a:lnTo>
                    <a:lnTo>
                      <a:pt x="32" y="4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0" name="Freeform 71"/>
              <p:cNvSpPr>
                <a:spLocks noChangeAspect="1"/>
              </p:cNvSpPr>
              <p:nvPr/>
            </p:nvSpPr>
            <p:spPr bwMode="auto">
              <a:xfrm>
                <a:off x="1387" y="3067"/>
                <a:ext cx="37" cy="21"/>
              </a:xfrm>
              <a:custGeom>
                <a:avLst/>
                <a:gdLst>
                  <a:gd name="T0" fmla="*/ 0 w 74"/>
                  <a:gd name="T1" fmla="*/ 0 h 44"/>
                  <a:gd name="T2" fmla="*/ 1 w 74"/>
                  <a:gd name="T3" fmla="*/ 0 h 44"/>
                  <a:gd name="T4" fmla="*/ 1 w 74"/>
                  <a:gd name="T5" fmla="*/ 0 h 44"/>
                  <a:gd name="T6" fmla="*/ 1 w 74"/>
                  <a:gd name="T7" fmla="*/ 0 h 44"/>
                  <a:gd name="T8" fmla="*/ 1 w 74"/>
                  <a:gd name="T9" fmla="*/ 0 h 44"/>
                  <a:gd name="T10" fmla="*/ 1 w 74"/>
                  <a:gd name="T11" fmla="*/ 0 h 44"/>
                  <a:gd name="T12" fmla="*/ 0 w 74"/>
                  <a:gd name="T13" fmla="*/ 0 h 44"/>
                  <a:gd name="T14" fmla="*/ 0 w 74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44"/>
                  <a:gd name="T26" fmla="*/ 74 w 74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44">
                    <a:moveTo>
                      <a:pt x="0" y="19"/>
                    </a:moveTo>
                    <a:lnTo>
                      <a:pt x="13" y="0"/>
                    </a:lnTo>
                    <a:lnTo>
                      <a:pt x="40" y="8"/>
                    </a:lnTo>
                    <a:lnTo>
                      <a:pt x="43" y="25"/>
                    </a:lnTo>
                    <a:lnTo>
                      <a:pt x="74" y="33"/>
                    </a:lnTo>
                    <a:lnTo>
                      <a:pt x="38" y="4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1" name="Freeform 72"/>
              <p:cNvSpPr>
                <a:spLocks noChangeAspect="1"/>
              </p:cNvSpPr>
              <p:nvPr/>
            </p:nvSpPr>
            <p:spPr bwMode="auto">
              <a:xfrm>
                <a:off x="1421" y="3063"/>
                <a:ext cx="35" cy="20"/>
              </a:xfrm>
              <a:custGeom>
                <a:avLst/>
                <a:gdLst>
                  <a:gd name="T0" fmla="*/ 0 w 70"/>
                  <a:gd name="T1" fmla="*/ 1 h 40"/>
                  <a:gd name="T2" fmla="*/ 1 w 70"/>
                  <a:gd name="T3" fmla="*/ 0 h 40"/>
                  <a:gd name="T4" fmla="*/ 1 w 70"/>
                  <a:gd name="T5" fmla="*/ 1 h 40"/>
                  <a:gd name="T6" fmla="*/ 1 w 70"/>
                  <a:gd name="T7" fmla="*/ 1 h 40"/>
                  <a:gd name="T8" fmla="*/ 1 w 70"/>
                  <a:gd name="T9" fmla="*/ 1 h 40"/>
                  <a:gd name="T10" fmla="*/ 1 w 70"/>
                  <a:gd name="T11" fmla="*/ 1 h 40"/>
                  <a:gd name="T12" fmla="*/ 0 w 70"/>
                  <a:gd name="T13" fmla="*/ 1 h 40"/>
                  <a:gd name="T14" fmla="*/ 0 w 70"/>
                  <a:gd name="T15" fmla="*/ 1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40"/>
                  <a:gd name="T26" fmla="*/ 70 w 7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40">
                    <a:moveTo>
                      <a:pt x="0" y="17"/>
                    </a:moveTo>
                    <a:lnTo>
                      <a:pt x="11" y="0"/>
                    </a:lnTo>
                    <a:lnTo>
                      <a:pt x="36" y="7"/>
                    </a:lnTo>
                    <a:lnTo>
                      <a:pt x="40" y="19"/>
                    </a:lnTo>
                    <a:lnTo>
                      <a:pt x="70" y="32"/>
                    </a:lnTo>
                    <a:lnTo>
                      <a:pt x="34" y="4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2" name="Freeform 73"/>
              <p:cNvSpPr>
                <a:spLocks noChangeAspect="1"/>
              </p:cNvSpPr>
              <p:nvPr/>
            </p:nvSpPr>
            <p:spPr bwMode="auto">
              <a:xfrm>
                <a:off x="1450" y="3058"/>
                <a:ext cx="34" cy="19"/>
              </a:xfrm>
              <a:custGeom>
                <a:avLst/>
                <a:gdLst>
                  <a:gd name="T0" fmla="*/ 0 w 69"/>
                  <a:gd name="T1" fmla="*/ 1 h 38"/>
                  <a:gd name="T2" fmla="*/ 0 w 69"/>
                  <a:gd name="T3" fmla="*/ 0 h 38"/>
                  <a:gd name="T4" fmla="*/ 0 w 69"/>
                  <a:gd name="T5" fmla="*/ 1 h 38"/>
                  <a:gd name="T6" fmla="*/ 0 w 69"/>
                  <a:gd name="T7" fmla="*/ 1 h 38"/>
                  <a:gd name="T8" fmla="*/ 0 w 69"/>
                  <a:gd name="T9" fmla="*/ 1 h 38"/>
                  <a:gd name="T10" fmla="*/ 0 w 69"/>
                  <a:gd name="T11" fmla="*/ 1 h 38"/>
                  <a:gd name="T12" fmla="*/ 0 w 69"/>
                  <a:gd name="T13" fmla="*/ 1 h 38"/>
                  <a:gd name="T14" fmla="*/ 0 w 69"/>
                  <a:gd name="T15" fmla="*/ 1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38"/>
                  <a:gd name="T26" fmla="*/ 69 w 69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38">
                    <a:moveTo>
                      <a:pt x="0" y="17"/>
                    </a:moveTo>
                    <a:lnTo>
                      <a:pt x="13" y="0"/>
                    </a:lnTo>
                    <a:lnTo>
                      <a:pt x="38" y="8"/>
                    </a:lnTo>
                    <a:lnTo>
                      <a:pt x="38" y="19"/>
                    </a:lnTo>
                    <a:lnTo>
                      <a:pt x="69" y="29"/>
                    </a:lnTo>
                    <a:lnTo>
                      <a:pt x="34" y="3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3" name="Freeform 74"/>
              <p:cNvSpPr>
                <a:spLocks noChangeAspect="1"/>
              </p:cNvSpPr>
              <p:nvPr/>
            </p:nvSpPr>
            <p:spPr bwMode="auto">
              <a:xfrm>
                <a:off x="1480" y="3054"/>
                <a:ext cx="31" cy="17"/>
              </a:xfrm>
              <a:custGeom>
                <a:avLst/>
                <a:gdLst>
                  <a:gd name="T0" fmla="*/ 0 w 63"/>
                  <a:gd name="T1" fmla="*/ 0 h 35"/>
                  <a:gd name="T2" fmla="*/ 0 w 63"/>
                  <a:gd name="T3" fmla="*/ 0 h 35"/>
                  <a:gd name="T4" fmla="*/ 0 w 63"/>
                  <a:gd name="T5" fmla="*/ 0 h 35"/>
                  <a:gd name="T6" fmla="*/ 0 w 63"/>
                  <a:gd name="T7" fmla="*/ 0 h 35"/>
                  <a:gd name="T8" fmla="*/ 0 w 63"/>
                  <a:gd name="T9" fmla="*/ 0 h 35"/>
                  <a:gd name="T10" fmla="*/ 0 w 63"/>
                  <a:gd name="T11" fmla="*/ 0 h 35"/>
                  <a:gd name="T12" fmla="*/ 0 w 63"/>
                  <a:gd name="T13" fmla="*/ 0 h 35"/>
                  <a:gd name="T14" fmla="*/ 0 w 63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35"/>
                  <a:gd name="T26" fmla="*/ 63 w 63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35">
                    <a:moveTo>
                      <a:pt x="0" y="16"/>
                    </a:moveTo>
                    <a:lnTo>
                      <a:pt x="11" y="0"/>
                    </a:lnTo>
                    <a:lnTo>
                      <a:pt x="34" y="6"/>
                    </a:lnTo>
                    <a:lnTo>
                      <a:pt x="36" y="18"/>
                    </a:lnTo>
                    <a:lnTo>
                      <a:pt x="63" y="25"/>
                    </a:lnTo>
                    <a:lnTo>
                      <a:pt x="32" y="3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4" name="Freeform 75"/>
              <p:cNvSpPr>
                <a:spLocks noChangeAspect="1"/>
              </p:cNvSpPr>
              <p:nvPr/>
            </p:nvSpPr>
            <p:spPr bwMode="auto">
              <a:xfrm>
                <a:off x="1509" y="3049"/>
                <a:ext cx="29" cy="18"/>
              </a:xfrm>
              <a:custGeom>
                <a:avLst/>
                <a:gdLst>
                  <a:gd name="T0" fmla="*/ 0 w 57"/>
                  <a:gd name="T1" fmla="*/ 1 h 34"/>
                  <a:gd name="T2" fmla="*/ 1 w 57"/>
                  <a:gd name="T3" fmla="*/ 0 h 34"/>
                  <a:gd name="T4" fmla="*/ 1 w 57"/>
                  <a:gd name="T5" fmla="*/ 1 h 34"/>
                  <a:gd name="T6" fmla="*/ 1 w 57"/>
                  <a:gd name="T7" fmla="*/ 1 h 34"/>
                  <a:gd name="T8" fmla="*/ 1 w 57"/>
                  <a:gd name="T9" fmla="*/ 1 h 34"/>
                  <a:gd name="T10" fmla="*/ 1 w 57"/>
                  <a:gd name="T11" fmla="*/ 1 h 34"/>
                  <a:gd name="T12" fmla="*/ 0 w 57"/>
                  <a:gd name="T13" fmla="*/ 1 h 34"/>
                  <a:gd name="T14" fmla="*/ 0 w 57"/>
                  <a:gd name="T15" fmla="*/ 1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34"/>
                  <a:gd name="T26" fmla="*/ 57 w 57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34">
                    <a:moveTo>
                      <a:pt x="0" y="15"/>
                    </a:moveTo>
                    <a:lnTo>
                      <a:pt x="7" y="0"/>
                    </a:lnTo>
                    <a:lnTo>
                      <a:pt x="30" y="6"/>
                    </a:lnTo>
                    <a:lnTo>
                      <a:pt x="32" y="17"/>
                    </a:lnTo>
                    <a:lnTo>
                      <a:pt x="57" y="27"/>
                    </a:lnTo>
                    <a:lnTo>
                      <a:pt x="28" y="3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5" name="Freeform 76"/>
              <p:cNvSpPr>
                <a:spLocks noChangeAspect="1"/>
              </p:cNvSpPr>
              <p:nvPr/>
            </p:nvSpPr>
            <p:spPr bwMode="auto">
              <a:xfrm>
                <a:off x="1531" y="3047"/>
                <a:ext cx="29" cy="16"/>
              </a:xfrm>
              <a:custGeom>
                <a:avLst/>
                <a:gdLst>
                  <a:gd name="T0" fmla="*/ 0 w 57"/>
                  <a:gd name="T1" fmla="*/ 0 h 33"/>
                  <a:gd name="T2" fmla="*/ 1 w 57"/>
                  <a:gd name="T3" fmla="*/ 0 h 33"/>
                  <a:gd name="T4" fmla="*/ 1 w 57"/>
                  <a:gd name="T5" fmla="*/ 0 h 33"/>
                  <a:gd name="T6" fmla="*/ 1 w 57"/>
                  <a:gd name="T7" fmla="*/ 0 h 33"/>
                  <a:gd name="T8" fmla="*/ 1 w 57"/>
                  <a:gd name="T9" fmla="*/ 0 h 33"/>
                  <a:gd name="T10" fmla="*/ 1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33"/>
                  <a:gd name="T26" fmla="*/ 57 w 57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33">
                    <a:moveTo>
                      <a:pt x="0" y="15"/>
                    </a:moveTo>
                    <a:lnTo>
                      <a:pt x="11" y="0"/>
                    </a:lnTo>
                    <a:lnTo>
                      <a:pt x="32" y="6"/>
                    </a:lnTo>
                    <a:lnTo>
                      <a:pt x="32" y="15"/>
                    </a:lnTo>
                    <a:lnTo>
                      <a:pt x="57" y="25"/>
                    </a:lnTo>
                    <a:lnTo>
                      <a:pt x="30" y="3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6" name="Freeform 77"/>
              <p:cNvSpPr>
                <a:spLocks noChangeAspect="1"/>
              </p:cNvSpPr>
              <p:nvPr/>
            </p:nvSpPr>
            <p:spPr bwMode="auto">
              <a:xfrm>
                <a:off x="1347" y="2522"/>
                <a:ext cx="288" cy="320"/>
              </a:xfrm>
              <a:custGeom>
                <a:avLst/>
                <a:gdLst>
                  <a:gd name="T0" fmla="*/ 1 w 576"/>
                  <a:gd name="T1" fmla="*/ 0 h 641"/>
                  <a:gd name="T2" fmla="*/ 1 w 576"/>
                  <a:gd name="T3" fmla="*/ 0 h 641"/>
                  <a:gd name="T4" fmla="*/ 1 w 576"/>
                  <a:gd name="T5" fmla="*/ 0 h 641"/>
                  <a:gd name="T6" fmla="*/ 1 w 576"/>
                  <a:gd name="T7" fmla="*/ 0 h 641"/>
                  <a:gd name="T8" fmla="*/ 1 w 576"/>
                  <a:gd name="T9" fmla="*/ 0 h 641"/>
                  <a:gd name="T10" fmla="*/ 1 w 576"/>
                  <a:gd name="T11" fmla="*/ 1 h 641"/>
                  <a:gd name="T12" fmla="*/ 1 w 576"/>
                  <a:gd name="T13" fmla="*/ 1 h 641"/>
                  <a:gd name="T14" fmla="*/ 1 w 576"/>
                  <a:gd name="T15" fmla="*/ 1 h 641"/>
                  <a:gd name="T16" fmla="*/ 1 w 576"/>
                  <a:gd name="T17" fmla="*/ 1 h 641"/>
                  <a:gd name="T18" fmla="*/ 1 w 576"/>
                  <a:gd name="T19" fmla="*/ 1 h 641"/>
                  <a:gd name="T20" fmla="*/ 1 w 576"/>
                  <a:gd name="T21" fmla="*/ 2 h 641"/>
                  <a:gd name="T22" fmla="*/ 1 w 576"/>
                  <a:gd name="T23" fmla="*/ 2 h 641"/>
                  <a:gd name="T24" fmla="*/ 1 w 576"/>
                  <a:gd name="T25" fmla="*/ 2 h 641"/>
                  <a:gd name="T26" fmla="*/ 2 w 576"/>
                  <a:gd name="T27" fmla="*/ 2 h 641"/>
                  <a:gd name="T28" fmla="*/ 1 w 576"/>
                  <a:gd name="T29" fmla="*/ 2 h 641"/>
                  <a:gd name="T30" fmla="*/ 1 w 576"/>
                  <a:gd name="T31" fmla="*/ 2 h 641"/>
                  <a:gd name="T32" fmla="*/ 1 w 576"/>
                  <a:gd name="T33" fmla="*/ 2 h 641"/>
                  <a:gd name="T34" fmla="*/ 1 w 576"/>
                  <a:gd name="T35" fmla="*/ 2 h 641"/>
                  <a:gd name="T36" fmla="*/ 1 w 576"/>
                  <a:gd name="T37" fmla="*/ 2 h 641"/>
                  <a:gd name="T38" fmla="*/ 1 w 576"/>
                  <a:gd name="T39" fmla="*/ 2 h 641"/>
                  <a:gd name="T40" fmla="*/ 1 w 576"/>
                  <a:gd name="T41" fmla="*/ 2 h 641"/>
                  <a:gd name="T42" fmla="*/ 1 w 576"/>
                  <a:gd name="T43" fmla="*/ 2 h 641"/>
                  <a:gd name="T44" fmla="*/ 1 w 576"/>
                  <a:gd name="T45" fmla="*/ 2 h 641"/>
                  <a:gd name="T46" fmla="*/ 1 w 576"/>
                  <a:gd name="T47" fmla="*/ 2 h 641"/>
                  <a:gd name="T48" fmla="*/ 1 w 576"/>
                  <a:gd name="T49" fmla="*/ 2 h 641"/>
                  <a:gd name="T50" fmla="*/ 1 w 576"/>
                  <a:gd name="T51" fmla="*/ 1 h 641"/>
                  <a:gd name="T52" fmla="*/ 1 w 576"/>
                  <a:gd name="T53" fmla="*/ 1 h 641"/>
                  <a:gd name="T54" fmla="*/ 1 w 576"/>
                  <a:gd name="T55" fmla="*/ 1 h 641"/>
                  <a:gd name="T56" fmla="*/ 1 w 576"/>
                  <a:gd name="T57" fmla="*/ 1 h 641"/>
                  <a:gd name="T58" fmla="*/ 1 w 576"/>
                  <a:gd name="T59" fmla="*/ 1 h 641"/>
                  <a:gd name="T60" fmla="*/ 2 w 576"/>
                  <a:gd name="T61" fmla="*/ 1 h 641"/>
                  <a:gd name="T62" fmla="*/ 2 w 576"/>
                  <a:gd name="T63" fmla="*/ 1 h 641"/>
                  <a:gd name="T64" fmla="*/ 1 w 576"/>
                  <a:gd name="T65" fmla="*/ 1 h 641"/>
                  <a:gd name="T66" fmla="*/ 1 w 576"/>
                  <a:gd name="T67" fmla="*/ 0 h 641"/>
                  <a:gd name="T68" fmla="*/ 1 w 576"/>
                  <a:gd name="T69" fmla="*/ 0 h 641"/>
                  <a:gd name="T70" fmla="*/ 1 w 576"/>
                  <a:gd name="T71" fmla="*/ 0 h 641"/>
                  <a:gd name="T72" fmla="*/ 1 w 576"/>
                  <a:gd name="T73" fmla="*/ 0 h 641"/>
                  <a:gd name="T74" fmla="*/ 1 w 576"/>
                  <a:gd name="T75" fmla="*/ 0 h 641"/>
                  <a:gd name="T76" fmla="*/ 1 w 576"/>
                  <a:gd name="T77" fmla="*/ 0 h 641"/>
                  <a:gd name="T78" fmla="*/ 1 w 576"/>
                  <a:gd name="T79" fmla="*/ 0 h 641"/>
                  <a:gd name="T80" fmla="*/ 1 w 576"/>
                  <a:gd name="T81" fmla="*/ 0 h 641"/>
                  <a:gd name="T82" fmla="*/ 1 w 576"/>
                  <a:gd name="T83" fmla="*/ 0 h 641"/>
                  <a:gd name="T84" fmla="*/ 1 w 576"/>
                  <a:gd name="T85" fmla="*/ 0 h 641"/>
                  <a:gd name="T86" fmla="*/ 1 w 576"/>
                  <a:gd name="T87" fmla="*/ 0 h 641"/>
                  <a:gd name="T88" fmla="*/ 1 w 576"/>
                  <a:gd name="T89" fmla="*/ 0 h 641"/>
                  <a:gd name="T90" fmla="*/ 1 w 576"/>
                  <a:gd name="T91" fmla="*/ 0 h 641"/>
                  <a:gd name="T92" fmla="*/ 1 w 576"/>
                  <a:gd name="T93" fmla="*/ 0 h 641"/>
                  <a:gd name="T94" fmla="*/ 1 w 576"/>
                  <a:gd name="T95" fmla="*/ 0 h 641"/>
                  <a:gd name="T96" fmla="*/ 1 w 576"/>
                  <a:gd name="T97" fmla="*/ 0 h 641"/>
                  <a:gd name="T98" fmla="*/ 1 w 576"/>
                  <a:gd name="T99" fmla="*/ 0 h 641"/>
                  <a:gd name="T100" fmla="*/ 1 w 576"/>
                  <a:gd name="T101" fmla="*/ 0 h 641"/>
                  <a:gd name="T102" fmla="*/ 1 w 576"/>
                  <a:gd name="T103" fmla="*/ 0 h 641"/>
                  <a:gd name="T104" fmla="*/ 1 w 576"/>
                  <a:gd name="T105" fmla="*/ 0 h 641"/>
                  <a:gd name="T106" fmla="*/ 1 w 576"/>
                  <a:gd name="T107" fmla="*/ 0 h 641"/>
                  <a:gd name="T108" fmla="*/ 1 w 576"/>
                  <a:gd name="T109" fmla="*/ 0 h 641"/>
                  <a:gd name="T110" fmla="*/ 1 w 576"/>
                  <a:gd name="T111" fmla="*/ 0 h 641"/>
                  <a:gd name="T112" fmla="*/ 1 w 576"/>
                  <a:gd name="T113" fmla="*/ 0 h 641"/>
                  <a:gd name="T114" fmla="*/ 1 w 576"/>
                  <a:gd name="T115" fmla="*/ 0 h 641"/>
                  <a:gd name="T116" fmla="*/ 1 w 576"/>
                  <a:gd name="T117" fmla="*/ 0 h 641"/>
                  <a:gd name="T118" fmla="*/ 1 w 576"/>
                  <a:gd name="T119" fmla="*/ 0 h 641"/>
                  <a:gd name="T120" fmla="*/ 1 w 576"/>
                  <a:gd name="T121" fmla="*/ 0 h 6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6"/>
                  <a:gd name="T184" fmla="*/ 0 h 641"/>
                  <a:gd name="T185" fmla="*/ 576 w 576"/>
                  <a:gd name="T186" fmla="*/ 641 h 6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6" h="641">
                    <a:moveTo>
                      <a:pt x="2" y="9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40"/>
                    </a:lnTo>
                    <a:lnTo>
                      <a:pt x="4" y="49"/>
                    </a:lnTo>
                    <a:lnTo>
                      <a:pt x="4" y="63"/>
                    </a:lnTo>
                    <a:lnTo>
                      <a:pt x="4" y="70"/>
                    </a:lnTo>
                    <a:lnTo>
                      <a:pt x="4" y="78"/>
                    </a:lnTo>
                    <a:lnTo>
                      <a:pt x="5" y="85"/>
                    </a:lnTo>
                    <a:lnTo>
                      <a:pt x="7" y="95"/>
                    </a:lnTo>
                    <a:lnTo>
                      <a:pt x="7" y="104"/>
                    </a:lnTo>
                    <a:lnTo>
                      <a:pt x="9" y="114"/>
                    </a:lnTo>
                    <a:lnTo>
                      <a:pt x="9" y="125"/>
                    </a:lnTo>
                    <a:lnTo>
                      <a:pt x="11" y="137"/>
                    </a:lnTo>
                    <a:lnTo>
                      <a:pt x="11" y="141"/>
                    </a:lnTo>
                    <a:lnTo>
                      <a:pt x="13" y="148"/>
                    </a:lnTo>
                    <a:lnTo>
                      <a:pt x="13" y="154"/>
                    </a:lnTo>
                    <a:lnTo>
                      <a:pt x="15" y="161"/>
                    </a:lnTo>
                    <a:lnTo>
                      <a:pt x="15" y="167"/>
                    </a:lnTo>
                    <a:lnTo>
                      <a:pt x="17" y="175"/>
                    </a:lnTo>
                    <a:lnTo>
                      <a:pt x="17" y="182"/>
                    </a:lnTo>
                    <a:lnTo>
                      <a:pt x="19" y="190"/>
                    </a:lnTo>
                    <a:lnTo>
                      <a:pt x="19" y="198"/>
                    </a:lnTo>
                    <a:lnTo>
                      <a:pt x="21" y="203"/>
                    </a:lnTo>
                    <a:lnTo>
                      <a:pt x="23" y="211"/>
                    </a:lnTo>
                    <a:lnTo>
                      <a:pt x="23" y="218"/>
                    </a:lnTo>
                    <a:lnTo>
                      <a:pt x="23" y="226"/>
                    </a:lnTo>
                    <a:lnTo>
                      <a:pt x="24" y="236"/>
                    </a:lnTo>
                    <a:lnTo>
                      <a:pt x="24" y="243"/>
                    </a:lnTo>
                    <a:lnTo>
                      <a:pt x="28" y="253"/>
                    </a:lnTo>
                    <a:lnTo>
                      <a:pt x="28" y="260"/>
                    </a:lnTo>
                    <a:lnTo>
                      <a:pt x="30" y="270"/>
                    </a:lnTo>
                    <a:lnTo>
                      <a:pt x="30" y="277"/>
                    </a:lnTo>
                    <a:lnTo>
                      <a:pt x="32" y="287"/>
                    </a:lnTo>
                    <a:lnTo>
                      <a:pt x="34" y="295"/>
                    </a:lnTo>
                    <a:lnTo>
                      <a:pt x="34" y="306"/>
                    </a:lnTo>
                    <a:lnTo>
                      <a:pt x="36" y="314"/>
                    </a:lnTo>
                    <a:lnTo>
                      <a:pt x="38" y="325"/>
                    </a:lnTo>
                    <a:lnTo>
                      <a:pt x="38" y="333"/>
                    </a:lnTo>
                    <a:lnTo>
                      <a:pt x="40" y="342"/>
                    </a:lnTo>
                    <a:lnTo>
                      <a:pt x="42" y="352"/>
                    </a:lnTo>
                    <a:lnTo>
                      <a:pt x="43" y="361"/>
                    </a:lnTo>
                    <a:lnTo>
                      <a:pt x="43" y="369"/>
                    </a:lnTo>
                    <a:lnTo>
                      <a:pt x="47" y="380"/>
                    </a:lnTo>
                    <a:lnTo>
                      <a:pt x="47" y="388"/>
                    </a:lnTo>
                    <a:lnTo>
                      <a:pt x="49" y="399"/>
                    </a:lnTo>
                    <a:lnTo>
                      <a:pt x="51" y="407"/>
                    </a:lnTo>
                    <a:lnTo>
                      <a:pt x="53" y="418"/>
                    </a:lnTo>
                    <a:lnTo>
                      <a:pt x="53" y="426"/>
                    </a:lnTo>
                    <a:lnTo>
                      <a:pt x="57" y="437"/>
                    </a:lnTo>
                    <a:lnTo>
                      <a:pt x="57" y="445"/>
                    </a:lnTo>
                    <a:lnTo>
                      <a:pt x="59" y="454"/>
                    </a:lnTo>
                    <a:lnTo>
                      <a:pt x="61" y="464"/>
                    </a:lnTo>
                    <a:lnTo>
                      <a:pt x="62" y="473"/>
                    </a:lnTo>
                    <a:lnTo>
                      <a:pt x="62" y="479"/>
                    </a:lnTo>
                    <a:lnTo>
                      <a:pt x="64" y="488"/>
                    </a:lnTo>
                    <a:lnTo>
                      <a:pt x="64" y="496"/>
                    </a:lnTo>
                    <a:lnTo>
                      <a:pt x="68" y="506"/>
                    </a:lnTo>
                    <a:lnTo>
                      <a:pt x="68" y="513"/>
                    </a:lnTo>
                    <a:lnTo>
                      <a:pt x="70" y="521"/>
                    </a:lnTo>
                    <a:lnTo>
                      <a:pt x="70" y="528"/>
                    </a:lnTo>
                    <a:lnTo>
                      <a:pt x="74" y="538"/>
                    </a:lnTo>
                    <a:lnTo>
                      <a:pt x="74" y="544"/>
                    </a:lnTo>
                    <a:lnTo>
                      <a:pt x="76" y="551"/>
                    </a:lnTo>
                    <a:lnTo>
                      <a:pt x="76" y="559"/>
                    </a:lnTo>
                    <a:lnTo>
                      <a:pt x="78" y="566"/>
                    </a:lnTo>
                    <a:lnTo>
                      <a:pt x="80" y="578"/>
                    </a:lnTo>
                    <a:lnTo>
                      <a:pt x="83" y="591"/>
                    </a:lnTo>
                    <a:lnTo>
                      <a:pt x="85" y="601"/>
                    </a:lnTo>
                    <a:lnTo>
                      <a:pt x="87" y="610"/>
                    </a:lnTo>
                    <a:lnTo>
                      <a:pt x="87" y="618"/>
                    </a:lnTo>
                    <a:lnTo>
                      <a:pt x="89" y="625"/>
                    </a:lnTo>
                    <a:lnTo>
                      <a:pt x="91" y="631"/>
                    </a:lnTo>
                    <a:lnTo>
                      <a:pt x="93" y="637"/>
                    </a:lnTo>
                    <a:lnTo>
                      <a:pt x="93" y="639"/>
                    </a:lnTo>
                    <a:lnTo>
                      <a:pt x="93" y="641"/>
                    </a:lnTo>
                    <a:lnTo>
                      <a:pt x="576" y="585"/>
                    </a:lnTo>
                    <a:lnTo>
                      <a:pt x="574" y="584"/>
                    </a:lnTo>
                    <a:lnTo>
                      <a:pt x="570" y="584"/>
                    </a:lnTo>
                    <a:lnTo>
                      <a:pt x="564" y="584"/>
                    </a:lnTo>
                    <a:lnTo>
                      <a:pt x="559" y="584"/>
                    </a:lnTo>
                    <a:lnTo>
                      <a:pt x="551" y="582"/>
                    </a:lnTo>
                    <a:lnTo>
                      <a:pt x="542" y="582"/>
                    </a:lnTo>
                    <a:lnTo>
                      <a:pt x="530" y="580"/>
                    </a:lnTo>
                    <a:lnTo>
                      <a:pt x="519" y="580"/>
                    </a:lnTo>
                    <a:lnTo>
                      <a:pt x="511" y="578"/>
                    </a:lnTo>
                    <a:lnTo>
                      <a:pt x="504" y="578"/>
                    </a:lnTo>
                    <a:lnTo>
                      <a:pt x="498" y="576"/>
                    </a:lnTo>
                    <a:lnTo>
                      <a:pt x="490" y="576"/>
                    </a:lnTo>
                    <a:lnTo>
                      <a:pt x="483" y="576"/>
                    </a:lnTo>
                    <a:lnTo>
                      <a:pt x="475" y="576"/>
                    </a:lnTo>
                    <a:lnTo>
                      <a:pt x="467" y="574"/>
                    </a:lnTo>
                    <a:lnTo>
                      <a:pt x="460" y="574"/>
                    </a:lnTo>
                    <a:lnTo>
                      <a:pt x="450" y="572"/>
                    </a:lnTo>
                    <a:lnTo>
                      <a:pt x="443" y="572"/>
                    </a:lnTo>
                    <a:lnTo>
                      <a:pt x="433" y="570"/>
                    </a:lnTo>
                    <a:lnTo>
                      <a:pt x="426" y="570"/>
                    </a:lnTo>
                    <a:lnTo>
                      <a:pt x="416" y="568"/>
                    </a:lnTo>
                    <a:lnTo>
                      <a:pt x="408" y="568"/>
                    </a:lnTo>
                    <a:lnTo>
                      <a:pt x="399" y="568"/>
                    </a:lnTo>
                    <a:lnTo>
                      <a:pt x="391" y="568"/>
                    </a:lnTo>
                    <a:lnTo>
                      <a:pt x="380" y="566"/>
                    </a:lnTo>
                    <a:lnTo>
                      <a:pt x="372" y="566"/>
                    </a:lnTo>
                    <a:lnTo>
                      <a:pt x="363" y="563"/>
                    </a:lnTo>
                    <a:lnTo>
                      <a:pt x="353" y="563"/>
                    </a:lnTo>
                    <a:lnTo>
                      <a:pt x="344" y="563"/>
                    </a:lnTo>
                    <a:lnTo>
                      <a:pt x="336" y="561"/>
                    </a:lnTo>
                    <a:lnTo>
                      <a:pt x="327" y="559"/>
                    </a:lnTo>
                    <a:lnTo>
                      <a:pt x="319" y="559"/>
                    </a:lnTo>
                    <a:lnTo>
                      <a:pt x="310" y="559"/>
                    </a:lnTo>
                    <a:lnTo>
                      <a:pt x="300" y="557"/>
                    </a:lnTo>
                    <a:lnTo>
                      <a:pt x="293" y="557"/>
                    </a:lnTo>
                    <a:lnTo>
                      <a:pt x="283" y="557"/>
                    </a:lnTo>
                    <a:lnTo>
                      <a:pt x="275" y="555"/>
                    </a:lnTo>
                    <a:lnTo>
                      <a:pt x="268" y="553"/>
                    </a:lnTo>
                    <a:lnTo>
                      <a:pt x="260" y="553"/>
                    </a:lnTo>
                    <a:lnTo>
                      <a:pt x="253" y="553"/>
                    </a:lnTo>
                    <a:lnTo>
                      <a:pt x="245" y="551"/>
                    </a:lnTo>
                    <a:lnTo>
                      <a:pt x="237" y="551"/>
                    </a:lnTo>
                    <a:lnTo>
                      <a:pt x="230" y="549"/>
                    </a:lnTo>
                    <a:lnTo>
                      <a:pt x="224" y="549"/>
                    </a:lnTo>
                    <a:lnTo>
                      <a:pt x="216" y="547"/>
                    </a:lnTo>
                    <a:lnTo>
                      <a:pt x="209" y="547"/>
                    </a:lnTo>
                    <a:lnTo>
                      <a:pt x="203" y="547"/>
                    </a:lnTo>
                    <a:lnTo>
                      <a:pt x="199" y="547"/>
                    </a:lnTo>
                    <a:lnTo>
                      <a:pt x="188" y="544"/>
                    </a:lnTo>
                    <a:lnTo>
                      <a:pt x="178" y="544"/>
                    </a:lnTo>
                    <a:lnTo>
                      <a:pt x="173" y="542"/>
                    </a:lnTo>
                    <a:lnTo>
                      <a:pt x="167" y="542"/>
                    </a:lnTo>
                    <a:lnTo>
                      <a:pt x="159" y="540"/>
                    </a:lnTo>
                    <a:lnTo>
                      <a:pt x="159" y="538"/>
                    </a:lnTo>
                    <a:lnTo>
                      <a:pt x="165" y="536"/>
                    </a:lnTo>
                    <a:lnTo>
                      <a:pt x="169" y="536"/>
                    </a:lnTo>
                    <a:lnTo>
                      <a:pt x="177" y="536"/>
                    </a:lnTo>
                    <a:lnTo>
                      <a:pt x="182" y="532"/>
                    </a:lnTo>
                    <a:lnTo>
                      <a:pt x="190" y="532"/>
                    </a:lnTo>
                    <a:lnTo>
                      <a:pt x="199" y="530"/>
                    </a:lnTo>
                    <a:lnTo>
                      <a:pt x="211" y="530"/>
                    </a:lnTo>
                    <a:lnTo>
                      <a:pt x="222" y="528"/>
                    </a:lnTo>
                    <a:lnTo>
                      <a:pt x="234" y="526"/>
                    </a:lnTo>
                    <a:lnTo>
                      <a:pt x="239" y="526"/>
                    </a:lnTo>
                    <a:lnTo>
                      <a:pt x="245" y="525"/>
                    </a:lnTo>
                    <a:lnTo>
                      <a:pt x="253" y="523"/>
                    </a:lnTo>
                    <a:lnTo>
                      <a:pt x="260" y="523"/>
                    </a:lnTo>
                    <a:lnTo>
                      <a:pt x="266" y="521"/>
                    </a:lnTo>
                    <a:lnTo>
                      <a:pt x="272" y="521"/>
                    </a:lnTo>
                    <a:lnTo>
                      <a:pt x="279" y="519"/>
                    </a:lnTo>
                    <a:lnTo>
                      <a:pt x="285" y="517"/>
                    </a:lnTo>
                    <a:lnTo>
                      <a:pt x="293" y="515"/>
                    </a:lnTo>
                    <a:lnTo>
                      <a:pt x="300" y="513"/>
                    </a:lnTo>
                    <a:lnTo>
                      <a:pt x="308" y="513"/>
                    </a:lnTo>
                    <a:lnTo>
                      <a:pt x="313" y="511"/>
                    </a:lnTo>
                    <a:lnTo>
                      <a:pt x="321" y="509"/>
                    </a:lnTo>
                    <a:lnTo>
                      <a:pt x="329" y="507"/>
                    </a:lnTo>
                    <a:lnTo>
                      <a:pt x="334" y="504"/>
                    </a:lnTo>
                    <a:lnTo>
                      <a:pt x="342" y="504"/>
                    </a:lnTo>
                    <a:lnTo>
                      <a:pt x="350" y="502"/>
                    </a:lnTo>
                    <a:lnTo>
                      <a:pt x="357" y="498"/>
                    </a:lnTo>
                    <a:lnTo>
                      <a:pt x="363" y="496"/>
                    </a:lnTo>
                    <a:lnTo>
                      <a:pt x="372" y="496"/>
                    </a:lnTo>
                    <a:lnTo>
                      <a:pt x="378" y="492"/>
                    </a:lnTo>
                    <a:lnTo>
                      <a:pt x="384" y="488"/>
                    </a:lnTo>
                    <a:lnTo>
                      <a:pt x="391" y="487"/>
                    </a:lnTo>
                    <a:lnTo>
                      <a:pt x="399" y="483"/>
                    </a:lnTo>
                    <a:lnTo>
                      <a:pt x="405" y="479"/>
                    </a:lnTo>
                    <a:lnTo>
                      <a:pt x="412" y="477"/>
                    </a:lnTo>
                    <a:lnTo>
                      <a:pt x="418" y="473"/>
                    </a:lnTo>
                    <a:lnTo>
                      <a:pt x="426" y="471"/>
                    </a:lnTo>
                    <a:lnTo>
                      <a:pt x="437" y="464"/>
                    </a:lnTo>
                    <a:lnTo>
                      <a:pt x="450" y="456"/>
                    </a:lnTo>
                    <a:lnTo>
                      <a:pt x="460" y="449"/>
                    </a:lnTo>
                    <a:lnTo>
                      <a:pt x="473" y="441"/>
                    </a:lnTo>
                    <a:lnTo>
                      <a:pt x="481" y="430"/>
                    </a:lnTo>
                    <a:lnTo>
                      <a:pt x="490" y="422"/>
                    </a:lnTo>
                    <a:lnTo>
                      <a:pt x="498" y="412"/>
                    </a:lnTo>
                    <a:lnTo>
                      <a:pt x="504" y="405"/>
                    </a:lnTo>
                    <a:lnTo>
                      <a:pt x="509" y="395"/>
                    </a:lnTo>
                    <a:lnTo>
                      <a:pt x="515" y="388"/>
                    </a:lnTo>
                    <a:lnTo>
                      <a:pt x="519" y="378"/>
                    </a:lnTo>
                    <a:lnTo>
                      <a:pt x="524" y="369"/>
                    </a:lnTo>
                    <a:lnTo>
                      <a:pt x="526" y="359"/>
                    </a:lnTo>
                    <a:lnTo>
                      <a:pt x="528" y="352"/>
                    </a:lnTo>
                    <a:lnTo>
                      <a:pt x="530" y="344"/>
                    </a:lnTo>
                    <a:lnTo>
                      <a:pt x="532" y="336"/>
                    </a:lnTo>
                    <a:lnTo>
                      <a:pt x="530" y="329"/>
                    </a:lnTo>
                    <a:lnTo>
                      <a:pt x="530" y="321"/>
                    </a:lnTo>
                    <a:lnTo>
                      <a:pt x="530" y="314"/>
                    </a:lnTo>
                    <a:lnTo>
                      <a:pt x="530" y="308"/>
                    </a:lnTo>
                    <a:lnTo>
                      <a:pt x="526" y="298"/>
                    </a:lnTo>
                    <a:lnTo>
                      <a:pt x="524" y="293"/>
                    </a:lnTo>
                    <a:lnTo>
                      <a:pt x="521" y="285"/>
                    </a:lnTo>
                    <a:lnTo>
                      <a:pt x="519" y="279"/>
                    </a:lnTo>
                    <a:lnTo>
                      <a:pt x="509" y="268"/>
                    </a:lnTo>
                    <a:lnTo>
                      <a:pt x="500" y="258"/>
                    </a:lnTo>
                    <a:lnTo>
                      <a:pt x="494" y="253"/>
                    </a:lnTo>
                    <a:lnTo>
                      <a:pt x="488" y="247"/>
                    </a:lnTo>
                    <a:lnTo>
                      <a:pt x="481" y="243"/>
                    </a:lnTo>
                    <a:lnTo>
                      <a:pt x="475" y="239"/>
                    </a:lnTo>
                    <a:lnTo>
                      <a:pt x="467" y="238"/>
                    </a:lnTo>
                    <a:lnTo>
                      <a:pt x="460" y="234"/>
                    </a:lnTo>
                    <a:lnTo>
                      <a:pt x="454" y="232"/>
                    </a:lnTo>
                    <a:lnTo>
                      <a:pt x="448" y="232"/>
                    </a:lnTo>
                    <a:lnTo>
                      <a:pt x="439" y="228"/>
                    </a:lnTo>
                    <a:lnTo>
                      <a:pt x="431" y="226"/>
                    </a:lnTo>
                    <a:lnTo>
                      <a:pt x="424" y="224"/>
                    </a:lnTo>
                    <a:lnTo>
                      <a:pt x="418" y="224"/>
                    </a:lnTo>
                    <a:lnTo>
                      <a:pt x="412" y="224"/>
                    </a:lnTo>
                    <a:lnTo>
                      <a:pt x="405" y="224"/>
                    </a:lnTo>
                    <a:lnTo>
                      <a:pt x="399" y="224"/>
                    </a:lnTo>
                    <a:lnTo>
                      <a:pt x="393" y="226"/>
                    </a:lnTo>
                    <a:lnTo>
                      <a:pt x="386" y="226"/>
                    </a:lnTo>
                    <a:lnTo>
                      <a:pt x="380" y="228"/>
                    </a:lnTo>
                    <a:lnTo>
                      <a:pt x="372" y="228"/>
                    </a:lnTo>
                    <a:lnTo>
                      <a:pt x="367" y="232"/>
                    </a:lnTo>
                    <a:lnTo>
                      <a:pt x="353" y="234"/>
                    </a:lnTo>
                    <a:lnTo>
                      <a:pt x="342" y="238"/>
                    </a:lnTo>
                    <a:lnTo>
                      <a:pt x="334" y="238"/>
                    </a:lnTo>
                    <a:lnTo>
                      <a:pt x="327" y="239"/>
                    </a:lnTo>
                    <a:lnTo>
                      <a:pt x="319" y="239"/>
                    </a:lnTo>
                    <a:lnTo>
                      <a:pt x="312" y="241"/>
                    </a:lnTo>
                    <a:lnTo>
                      <a:pt x="304" y="241"/>
                    </a:lnTo>
                    <a:lnTo>
                      <a:pt x="294" y="243"/>
                    </a:lnTo>
                    <a:lnTo>
                      <a:pt x="285" y="243"/>
                    </a:lnTo>
                    <a:lnTo>
                      <a:pt x="277" y="245"/>
                    </a:lnTo>
                    <a:lnTo>
                      <a:pt x="268" y="243"/>
                    </a:lnTo>
                    <a:lnTo>
                      <a:pt x="256" y="243"/>
                    </a:lnTo>
                    <a:lnTo>
                      <a:pt x="245" y="243"/>
                    </a:lnTo>
                    <a:lnTo>
                      <a:pt x="235" y="243"/>
                    </a:lnTo>
                    <a:lnTo>
                      <a:pt x="222" y="243"/>
                    </a:lnTo>
                    <a:lnTo>
                      <a:pt x="211" y="241"/>
                    </a:lnTo>
                    <a:lnTo>
                      <a:pt x="203" y="239"/>
                    </a:lnTo>
                    <a:lnTo>
                      <a:pt x="197" y="239"/>
                    </a:lnTo>
                    <a:lnTo>
                      <a:pt x="190" y="238"/>
                    </a:lnTo>
                    <a:lnTo>
                      <a:pt x="184" y="238"/>
                    </a:lnTo>
                    <a:lnTo>
                      <a:pt x="178" y="236"/>
                    </a:lnTo>
                    <a:lnTo>
                      <a:pt x="171" y="234"/>
                    </a:lnTo>
                    <a:lnTo>
                      <a:pt x="163" y="232"/>
                    </a:lnTo>
                    <a:lnTo>
                      <a:pt x="158" y="230"/>
                    </a:lnTo>
                    <a:lnTo>
                      <a:pt x="146" y="226"/>
                    </a:lnTo>
                    <a:lnTo>
                      <a:pt x="135" y="222"/>
                    </a:lnTo>
                    <a:lnTo>
                      <a:pt x="125" y="218"/>
                    </a:lnTo>
                    <a:lnTo>
                      <a:pt x="118" y="213"/>
                    </a:lnTo>
                    <a:lnTo>
                      <a:pt x="108" y="209"/>
                    </a:lnTo>
                    <a:lnTo>
                      <a:pt x="102" y="205"/>
                    </a:lnTo>
                    <a:lnTo>
                      <a:pt x="95" y="199"/>
                    </a:lnTo>
                    <a:lnTo>
                      <a:pt x="89" y="194"/>
                    </a:lnTo>
                    <a:lnTo>
                      <a:pt x="83" y="188"/>
                    </a:lnTo>
                    <a:lnTo>
                      <a:pt x="80" y="184"/>
                    </a:lnTo>
                    <a:lnTo>
                      <a:pt x="70" y="173"/>
                    </a:lnTo>
                    <a:lnTo>
                      <a:pt x="68" y="163"/>
                    </a:lnTo>
                    <a:lnTo>
                      <a:pt x="64" y="150"/>
                    </a:lnTo>
                    <a:lnTo>
                      <a:pt x="64" y="139"/>
                    </a:lnTo>
                    <a:lnTo>
                      <a:pt x="64" y="129"/>
                    </a:lnTo>
                    <a:lnTo>
                      <a:pt x="68" y="120"/>
                    </a:lnTo>
                    <a:lnTo>
                      <a:pt x="70" y="108"/>
                    </a:lnTo>
                    <a:lnTo>
                      <a:pt x="74" y="101"/>
                    </a:lnTo>
                    <a:lnTo>
                      <a:pt x="80" y="95"/>
                    </a:lnTo>
                    <a:lnTo>
                      <a:pt x="87" y="91"/>
                    </a:lnTo>
                    <a:lnTo>
                      <a:pt x="91" y="85"/>
                    </a:lnTo>
                    <a:lnTo>
                      <a:pt x="99" y="84"/>
                    </a:lnTo>
                    <a:lnTo>
                      <a:pt x="104" y="82"/>
                    </a:lnTo>
                    <a:lnTo>
                      <a:pt x="114" y="84"/>
                    </a:lnTo>
                    <a:lnTo>
                      <a:pt x="121" y="84"/>
                    </a:lnTo>
                    <a:lnTo>
                      <a:pt x="133" y="85"/>
                    </a:lnTo>
                    <a:lnTo>
                      <a:pt x="142" y="87"/>
                    </a:lnTo>
                    <a:lnTo>
                      <a:pt x="156" y="91"/>
                    </a:lnTo>
                    <a:lnTo>
                      <a:pt x="167" y="93"/>
                    </a:lnTo>
                    <a:lnTo>
                      <a:pt x="180" y="97"/>
                    </a:lnTo>
                    <a:lnTo>
                      <a:pt x="188" y="99"/>
                    </a:lnTo>
                    <a:lnTo>
                      <a:pt x="194" y="101"/>
                    </a:lnTo>
                    <a:lnTo>
                      <a:pt x="201" y="101"/>
                    </a:lnTo>
                    <a:lnTo>
                      <a:pt x="209" y="104"/>
                    </a:lnTo>
                    <a:lnTo>
                      <a:pt x="216" y="104"/>
                    </a:lnTo>
                    <a:lnTo>
                      <a:pt x="224" y="104"/>
                    </a:lnTo>
                    <a:lnTo>
                      <a:pt x="234" y="106"/>
                    </a:lnTo>
                    <a:lnTo>
                      <a:pt x="241" y="108"/>
                    </a:lnTo>
                    <a:lnTo>
                      <a:pt x="249" y="108"/>
                    </a:lnTo>
                    <a:lnTo>
                      <a:pt x="258" y="108"/>
                    </a:lnTo>
                    <a:lnTo>
                      <a:pt x="268" y="108"/>
                    </a:lnTo>
                    <a:lnTo>
                      <a:pt x="277" y="110"/>
                    </a:lnTo>
                    <a:lnTo>
                      <a:pt x="285" y="108"/>
                    </a:lnTo>
                    <a:lnTo>
                      <a:pt x="294" y="108"/>
                    </a:lnTo>
                    <a:lnTo>
                      <a:pt x="304" y="106"/>
                    </a:lnTo>
                    <a:lnTo>
                      <a:pt x="313" y="106"/>
                    </a:lnTo>
                    <a:lnTo>
                      <a:pt x="323" y="104"/>
                    </a:lnTo>
                    <a:lnTo>
                      <a:pt x="332" y="103"/>
                    </a:lnTo>
                    <a:lnTo>
                      <a:pt x="342" y="101"/>
                    </a:lnTo>
                    <a:lnTo>
                      <a:pt x="353" y="101"/>
                    </a:lnTo>
                    <a:lnTo>
                      <a:pt x="361" y="99"/>
                    </a:lnTo>
                    <a:lnTo>
                      <a:pt x="370" y="95"/>
                    </a:lnTo>
                    <a:lnTo>
                      <a:pt x="380" y="93"/>
                    </a:lnTo>
                    <a:lnTo>
                      <a:pt x="389" y="91"/>
                    </a:lnTo>
                    <a:lnTo>
                      <a:pt x="397" y="89"/>
                    </a:lnTo>
                    <a:lnTo>
                      <a:pt x="407" y="85"/>
                    </a:lnTo>
                    <a:lnTo>
                      <a:pt x="416" y="84"/>
                    </a:lnTo>
                    <a:lnTo>
                      <a:pt x="426" y="84"/>
                    </a:lnTo>
                    <a:lnTo>
                      <a:pt x="433" y="80"/>
                    </a:lnTo>
                    <a:lnTo>
                      <a:pt x="439" y="78"/>
                    </a:lnTo>
                    <a:lnTo>
                      <a:pt x="447" y="74"/>
                    </a:lnTo>
                    <a:lnTo>
                      <a:pt x="454" y="72"/>
                    </a:lnTo>
                    <a:lnTo>
                      <a:pt x="460" y="70"/>
                    </a:lnTo>
                    <a:lnTo>
                      <a:pt x="467" y="68"/>
                    </a:lnTo>
                    <a:lnTo>
                      <a:pt x="473" y="66"/>
                    </a:lnTo>
                    <a:lnTo>
                      <a:pt x="479" y="65"/>
                    </a:lnTo>
                    <a:lnTo>
                      <a:pt x="488" y="61"/>
                    </a:lnTo>
                    <a:lnTo>
                      <a:pt x="496" y="59"/>
                    </a:lnTo>
                    <a:lnTo>
                      <a:pt x="500" y="59"/>
                    </a:lnTo>
                    <a:lnTo>
                      <a:pt x="502" y="59"/>
                    </a:lnTo>
                    <a:lnTo>
                      <a:pt x="500" y="57"/>
                    </a:lnTo>
                    <a:lnTo>
                      <a:pt x="494" y="55"/>
                    </a:lnTo>
                    <a:lnTo>
                      <a:pt x="485" y="53"/>
                    </a:lnTo>
                    <a:lnTo>
                      <a:pt x="475" y="51"/>
                    </a:lnTo>
                    <a:lnTo>
                      <a:pt x="467" y="49"/>
                    </a:lnTo>
                    <a:lnTo>
                      <a:pt x="460" y="45"/>
                    </a:lnTo>
                    <a:lnTo>
                      <a:pt x="450" y="44"/>
                    </a:lnTo>
                    <a:lnTo>
                      <a:pt x="443" y="44"/>
                    </a:lnTo>
                    <a:lnTo>
                      <a:pt x="433" y="40"/>
                    </a:lnTo>
                    <a:lnTo>
                      <a:pt x="426" y="40"/>
                    </a:lnTo>
                    <a:lnTo>
                      <a:pt x="414" y="36"/>
                    </a:lnTo>
                    <a:lnTo>
                      <a:pt x="405" y="36"/>
                    </a:lnTo>
                    <a:lnTo>
                      <a:pt x="393" y="32"/>
                    </a:lnTo>
                    <a:lnTo>
                      <a:pt x="384" y="30"/>
                    </a:lnTo>
                    <a:lnTo>
                      <a:pt x="372" y="28"/>
                    </a:lnTo>
                    <a:lnTo>
                      <a:pt x="361" y="26"/>
                    </a:lnTo>
                    <a:lnTo>
                      <a:pt x="348" y="23"/>
                    </a:lnTo>
                    <a:lnTo>
                      <a:pt x="338" y="21"/>
                    </a:lnTo>
                    <a:lnTo>
                      <a:pt x="325" y="19"/>
                    </a:lnTo>
                    <a:lnTo>
                      <a:pt x="313" y="19"/>
                    </a:lnTo>
                    <a:lnTo>
                      <a:pt x="300" y="15"/>
                    </a:lnTo>
                    <a:lnTo>
                      <a:pt x="289" y="13"/>
                    </a:lnTo>
                    <a:lnTo>
                      <a:pt x="275" y="11"/>
                    </a:lnTo>
                    <a:lnTo>
                      <a:pt x="266" y="9"/>
                    </a:lnTo>
                    <a:lnTo>
                      <a:pt x="253" y="9"/>
                    </a:lnTo>
                    <a:lnTo>
                      <a:pt x="241" y="7"/>
                    </a:lnTo>
                    <a:lnTo>
                      <a:pt x="230" y="6"/>
                    </a:lnTo>
                    <a:lnTo>
                      <a:pt x="218" y="6"/>
                    </a:lnTo>
                    <a:lnTo>
                      <a:pt x="207" y="4"/>
                    </a:lnTo>
                    <a:lnTo>
                      <a:pt x="194" y="4"/>
                    </a:lnTo>
                    <a:lnTo>
                      <a:pt x="184" y="2"/>
                    </a:lnTo>
                    <a:lnTo>
                      <a:pt x="173" y="2"/>
                    </a:lnTo>
                    <a:lnTo>
                      <a:pt x="161" y="0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2"/>
                    </a:lnTo>
                    <a:lnTo>
                      <a:pt x="57" y="2"/>
                    </a:lnTo>
                    <a:lnTo>
                      <a:pt x="49" y="2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26" y="4"/>
                    </a:lnTo>
                    <a:lnTo>
                      <a:pt x="19" y="6"/>
                    </a:lnTo>
                    <a:lnTo>
                      <a:pt x="9" y="6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9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7" name="Freeform 78"/>
              <p:cNvSpPr>
                <a:spLocks noChangeAspect="1"/>
              </p:cNvSpPr>
              <p:nvPr/>
            </p:nvSpPr>
            <p:spPr bwMode="auto">
              <a:xfrm>
                <a:off x="1278" y="2408"/>
                <a:ext cx="313" cy="353"/>
              </a:xfrm>
              <a:custGeom>
                <a:avLst/>
                <a:gdLst>
                  <a:gd name="T0" fmla="*/ 2 w 625"/>
                  <a:gd name="T1" fmla="*/ 1 h 705"/>
                  <a:gd name="T2" fmla="*/ 2 w 625"/>
                  <a:gd name="T3" fmla="*/ 1 h 705"/>
                  <a:gd name="T4" fmla="*/ 2 w 625"/>
                  <a:gd name="T5" fmla="*/ 1 h 705"/>
                  <a:gd name="T6" fmla="*/ 2 w 625"/>
                  <a:gd name="T7" fmla="*/ 1 h 705"/>
                  <a:gd name="T8" fmla="*/ 2 w 625"/>
                  <a:gd name="T9" fmla="*/ 1 h 705"/>
                  <a:gd name="T10" fmla="*/ 2 w 625"/>
                  <a:gd name="T11" fmla="*/ 1 h 705"/>
                  <a:gd name="T12" fmla="*/ 2 w 625"/>
                  <a:gd name="T13" fmla="*/ 1 h 705"/>
                  <a:gd name="T14" fmla="*/ 2 w 625"/>
                  <a:gd name="T15" fmla="*/ 1 h 705"/>
                  <a:gd name="T16" fmla="*/ 2 w 625"/>
                  <a:gd name="T17" fmla="*/ 1 h 705"/>
                  <a:gd name="T18" fmla="*/ 2 w 625"/>
                  <a:gd name="T19" fmla="*/ 1 h 705"/>
                  <a:gd name="T20" fmla="*/ 2 w 625"/>
                  <a:gd name="T21" fmla="*/ 1 h 705"/>
                  <a:gd name="T22" fmla="*/ 2 w 625"/>
                  <a:gd name="T23" fmla="*/ 1 h 705"/>
                  <a:gd name="T24" fmla="*/ 2 w 625"/>
                  <a:gd name="T25" fmla="*/ 1 h 705"/>
                  <a:gd name="T26" fmla="*/ 2 w 625"/>
                  <a:gd name="T27" fmla="*/ 1 h 705"/>
                  <a:gd name="T28" fmla="*/ 2 w 625"/>
                  <a:gd name="T29" fmla="*/ 1 h 705"/>
                  <a:gd name="T30" fmla="*/ 2 w 625"/>
                  <a:gd name="T31" fmla="*/ 1 h 705"/>
                  <a:gd name="T32" fmla="*/ 2 w 625"/>
                  <a:gd name="T33" fmla="*/ 1 h 705"/>
                  <a:gd name="T34" fmla="*/ 2 w 625"/>
                  <a:gd name="T35" fmla="*/ 1 h 705"/>
                  <a:gd name="T36" fmla="*/ 2 w 625"/>
                  <a:gd name="T37" fmla="*/ 1 h 705"/>
                  <a:gd name="T38" fmla="*/ 2 w 625"/>
                  <a:gd name="T39" fmla="*/ 1 h 705"/>
                  <a:gd name="T40" fmla="*/ 2 w 625"/>
                  <a:gd name="T41" fmla="*/ 1 h 705"/>
                  <a:gd name="T42" fmla="*/ 2 w 625"/>
                  <a:gd name="T43" fmla="*/ 1 h 705"/>
                  <a:gd name="T44" fmla="*/ 2 w 625"/>
                  <a:gd name="T45" fmla="*/ 1 h 705"/>
                  <a:gd name="T46" fmla="*/ 2 w 625"/>
                  <a:gd name="T47" fmla="*/ 1 h 705"/>
                  <a:gd name="T48" fmla="*/ 2 w 625"/>
                  <a:gd name="T49" fmla="*/ 1 h 705"/>
                  <a:gd name="T50" fmla="*/ 2 w 625"/>
                  <a:gd name="T51" fmla="*/ 1 h 705"/>
                  <a:gd name="T52" fmla="*/ 2 w 625"/>
                  <a:gd name="T53" fmla="*/ 1 h 705"/>
                  <a:gd name="T54" fmla="*/ 2 w 625"/>
                  <a:gd name="T55" fmla="*/ 1 h 705"/>
                  <a:gd name="T56" fmla="*/ 2 w 625"/>
                  <a:gd name="T57" fmla="*/ 1 h 705"/>
                  <a:gd name="T58" fmla="*/ 2 w 625"/>
                  <a:gd name="T59" fmla="*/ 1 h 705"/>
                  <a:gd name="T60" fmla="*/ 3 w 625"/>
                  <a:gd name="T61" fmla="*/ 1 h 705"/>
                  <a:gd name="T62" fmla="*/ 3 w 625"/>
                  <a:gd name="T63" fmla="*/ 1 h 705"/>
                  <a:gd name="T64" fmla="*/ 3 w 625"/>
                  <a:gd name="T65" fmla="*/ 1 h 705"/>
                  <a:gd name="T66" fmla="*/ 3 w 625"/>
                  <a:gd name="T67" fmla="*/ 1 h 705"/>
                  <a:gd name="T68" fmla="*/ 3 w 625"/>
                  <a:gd name="T69" fmla="*/ 1 h 705"/>
                  <a:gd name="T70" fmla="*/ 3 w 625"/>
                  <a:gd name="T71" fmla="*/ 1 h 705"/>
                  <a:gd name="T72" fmla="*/ 3 w 625"/>
                  <a:gd name="T73" fmla="*/ 1 h 705"/>
                  <a:gd name="T74" fmla="*/ 3 w 625"/>
                  <a:gd name="T75" fmla="*/ 1 h 705"/>
                  <a:gd name="T76" fmla="*/ 3 w 625"/>
                  <a:gd name="T77" fmla="*/ 1 h 705"/>
                  <a:gd name="T78" fmla="*/ 3 w 625"/>
                  <a:gd name="T79" fmla="*/ 1 h 705"/>
                  <a:gd name="T80" fmla="*/ 3 w 625"/>
                  <a:gd name="T81" fmla="*/ 1 h 705"/>
                  <a:gd name="T82" fmla="*/ 3 w 625"/>
                  <a:gd name="T83" fmla="*/ 1 h 705"/>
                  <a:gd name="T84" fmla="*/ 3 w 625"/>
                  <a:gd name="T85" fmla="*/ 1 h 705"/>
                  <a:gd name="T86" fmla="*/ 3 w 625"/>
                  <a:gd name="T87" fmla="*/ 1 h 705"/>
                  <a:gd name="T88" fmla="*/ 1 w 625"/>
                  <a:gd name="T89" fmla="*/ 1 h 705"/>
                  <a:gd name="T90" fmla="*/ 1 w 625"/>
                  <a:gd name="T91" fmla="*/ 2 h 705"/>
                  <a:gd name="T92" fmla="*/ 1 w 625"/>
                  <a:gd name="T93" fmla="*/ 3 h 705"/>
                  <a:gd name="T94" fmla="*/ 0 w 625"/>
                  <a:gd name="T95" fmla="*/ 1 h 705"/>
                  <a:gd name="T96" fmla="*/ 1 w 625"/>
                  <a:gd name="T97" fmla="*/ 0 h 705"/>
                  <a:gd name="T98" fmla="*/ 1 w 625"/>
                  <a:gd name="T99" fmla="*/ 1 h 705"/>
                  <a:gd name="T100" fmla="*/ 1 w 625"/>
                  <a:gd name="T101" fmla="*/ 1 h 705"/>
                  <a:gd name="T102" fmla="*/ 2 w 625"/>
                  <a:gd name="T103" fmla="*/ 1 h 705"/>
                  <a:gd name="T104" fmla="*/ 2 w 625"/>
                  <a:gd name="T105" fmla="*/ 1 h 7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25"/>
                  <a:gd name="T160" fmla="*/ 0 h 705"/>
                  <a:gd name="T161" fmla="*/ 625 w 625"/>
                  <a:gd name="T162" fmla="*/ 705 h 7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25" h="705">
                    <a:moveTo>
                      <a:pt x="319" y="40"/>
                    </a:moveTo>
                    <a:lnTo>
                      <a:pt x="319" y="43"/>
                    </a:lnTo>
                    <a:lnTo>
                      <a:pt x="319" y="53"/>
                    </a:lnTo>
                    <a:lnTo>
                      <a:pt x="321" y="59"/>
                    </a:lnTo>
                    <a:lnTo>
                      <a:pt x="325" y="64"/>
                    </a:lnTo>
                    <a:lnTo>
                      <a:pt x="331" y="68"/>
                    </a:lnTo>
                    <a:lnTo>
                      <a:pt x="340" y="74"/>
                    </a:lnTo>
                    <a:lnTo>
                      <a:pt x="350" y="78"/>
                    </a:lnTo>
                    <a:lnTo>
                      <a:pt x="361" y="80"/>
                    </a:lnTo>
                    <a:lnTo>
                      <a:pt x="367" y="80"/>
                    </a:lnTo>
                    <a:lnTo>
                      <a:pt x="374" y="81"/>
                    </a:lnTo>
                    <a:lnTo>
                      <a:pt x="382" y="83"/>
                    </a:lnTo>
                    <a:lnTo>
                      <a:pt x="390" y="83"/>
                    </a:lnTo>
                    <a:lnTo>
                      <a:pt x="399" y="83"/>
                    </a:lnTo>
                    <a:lnTo>
                      <a:pt x="409" y="85"/>
                    </a:lnTo>
                    <a:lnTo>
                      <a:pt x="414" y="85"/>
                    </a:lnTo>
                    <a:lnTo>
                      <a:pt x="418" y="87"/>
                    </a:lnTo>
                    <a:lnTo>
                      <a:pt x="422" y="91"/>
                    </a:lnTo>
                    <a:lnTo>
                      <a:pt x="426" y="95"/>
                    </a:lnTo>
                    <a:lnTo>
                      <a:pt x="433" y="104"/>
                    </a:lnTo>
                    <a:lnTo>
                      <a:pt x="437" y="108"/>
                    </a:lnTo>
                    <a:lnTo>
                      <a:pt x="443" y="112"/>
                    </a:lnTo>
                    <a:lnTo>
                      <a:pt x="449" y="116"/>
                    </a:lnTo>
                    <a:lnTo>
                      <a:pt x="456" y="120"/>
                    </a:lnTo>
                    <a:lnTo>
                      <a:pt x="462" y="123"/>
                    </a:lnTo>
                    <a:lnTo>
                      <a:pt x="469" y="129"/>
                    </a:lnTo>
                    <a:lnTo>
                      <a:pt x="477" y="133"/>
                    </a:lnTo>
                    <a:lnTo>
                      <a:pt x="488" y="139"/>
                    </a:lnTo>
                    <a:lnTo>
                      <a:pt x="496" y="140"/>
                    </a:lnTo>
                    <a:lnTo>
                      <a:pt x="507" y="144"/>
                    </a:lnTo>
                    <a:lnTo>
                      <a:pt x="517" y="146"/>
                    </a:lnTo>
                    <a:lnTo>
                      <a:pt x="530" y="150"/>
                    </a:lnTo>
                    <a:lnTo>
                      <a:pt x="540" y="152"/>
                    </a:lnTo>
                    <a:lnTo>
                      <a:pt x="551" y="154"/>
                    </a:lnTo>
                    <a:lnTo>
                      <a:pt x="565" y="158"/>
                    </a:lnTo>
                    <a:lnTo>
                      <a:pt x="576" y="159"/>
                    </a:lnTo>
                    <a:lnTo>
                      <a:pt x="585" y="161"/>
                    </a:lnTo>
                    <a:lnTo>
                      <a:pt x="595" y="161"/>
                    </a:lnTo>
                    <a:lnTo>
                      <a:pt x="601" y="163"/>
                    </a:lnTo>
                    <a:lnTo>
                      <a:pt x="610" y="165"/>
                    </a:lnTo>
                    <a:lnTo>
                      <a:pt x="616" y="165"/>
                    </a:lnTo>
                    <a:lnTo>
                      <a:pt x="620" y="167"/>
                    </a:lnTo>
                    <a:lnTo>
                      <a:pt x="622" y="167"/>
                    </a:lnTo>
                    <a:lnTo>
                      <a:pt x="625" y="167"/>
                    </a:lnTo>
                    <a:lnTo>
                      <a:pt x="64" y="116"/>
                    </a:lnTo>
                    <a:lnTo>
                      <a:pt x="120" y="481"/>
                    </a:lnTo>
                    <a:lnTo>
                      <a:pt x="76" y="705"/>
                    </a:lnTo>
                    <a:lnTo>
                      <a:pt x="0" y="30"/>
                    </a:lnTo>
                    <a:lnTo>
                      <a:pt x="13" y="0"/>
                    </a:lnTo>
                    <a:lnTo>
                      <a:pt x="230" y="23"/>
                    </a:lnTo>
                    <a:lnTo>
                      <a:pt x="253" y="42"/>
                    </a:lnTo>
                    <a:lnTo>
                      <a:pt x="319" y="4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8" name="Freeform 79"/>
              <p:cNvSpPr>
                <a:spLocks noChangeAspect="1"/>
              </p:cNvSpPr>
              <p:nvPr/>
            </p:nvSpPr>
            <p:spPr bwMode="auto">
              <a:xfrm>
                <a:off x="1419" y="2845"/>
                <a:ext cx="286" cy="47"/>
              </a:xfrm>
              <a:custGeom>
                <a:avLst/>
                <a:gdLst>
                  <a:gd name="T0" fmla="*/ 0 w 572"/>
                  <a:gd name="T1" fmla="*/ 1 h 93"/>
                  <a:gd name="T2" fmla="*/ 1 w 572"/>
                  <a:gd name="T3" fmla="*/ 0 h 93"/>
                  <a:gd name="T4" fmla="*/ 1 w 572"/>
                  <a:gd name="T5" fmla="*/ 1 h 93"/>
                  <a:gd name="T6" fmla="*/ 2 w 572"/>
                  <a:gd name="T7" fmla="*/ 1 h 93"/>
                  <a:gd name="T8" fmla="*/ 1 w 572"/>
                  <a:gd name="T9" fmla="*/ 1 h 93"/>
                  <a:gd name="T10" fmla="*/ 1 w 572"/>
                  <a:gd name="T11" fmla="*/ 1 h 93"/>
                  <a:gd name="T12" fmla="*/ 1 w 572"/>
                  <a:gd name="T13" fmla="*/ 1 h 93"/>
                  <a:gd name="T14" fmla="*/ 1 w 572"/>
                  <a:gd name="T15" fmla="*/ 1 h 93"/>
                  <a:gd name="T16" fmla="*/ 1 w 572"/>
                  <a:gd name="T17" fmla="*/ 1 h 93"/>
                  <a:gd name="T18" fmla="*/ 1 w 572"/>
                  <a:gd name="T19" fmla="*/ 1 h 93"/>
                  <a:gd name="T20" fmla="*/ 1 w 572"/>
                  <a:gd name="T21" fmla="*/ 1 h 93"/>
                  <a:gd name="T22" fmla="*/ 1 w 572"/>
                  <a:gd name="T23" fmla="*/ 1 h 93"/>
                  <a:gd name="T24" fmla="*/ 1 w 572"/>
                  <a:gd name="T25" fmla="*/ 1 h 93"/>
                  <a:gd name="T26" fmla="*/ 1 w 572"/>
                  <a:gd name="T27" fmla="*/ 1 h 93"/>
                  <a:gd name="T28" fmla="*/ 1 w 572"/>
                  <a:gd name="T29" fmla="*/ 1 h 93"/>
                  <a:gd name="T30" fmla="*/ 1 w 572"/>
                  <a:gd name="T31" fmla="*/ 1 h 93"/>
                  <a:gd name="T32" fmla="*/ 1 w 572"/>
                  <a:gd name="T33" fmla="*/ 1 h 93"/>
                  <a:gd name="T34" fmla="*/ 1 w 572"/>
                  <a:gd name="T35" fmla="*/ 1 h 93"/>
                  <a:gd name="T36" fmla="*/ 1 w 572"/>
                  <a:gd name="T37" fmla="*/ 1 h 93"/>
                  <a:gd name="T38" fmla="*/ 0 w 572"/>
                  <a:gd name="T39" fmla="*/ 1 h 93"/>
                  <a:gd name="T40" fmla="*/ 0 w 572"/>
                  <a:gd name="T41" fmla="*/ 1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2"/>
                  <a:gd name="T64" fmla="*/ 0 h 93"/>
                  <a:gd name="T65" fmla="*/ 572 w 572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2" h="93">
                    <a:moveTo>
                      <a:pt x="0" y="44"/>
                    </a:moveTo>
                    <a:lnTo>
                      <a:pt x="356" y="0"/>
                    </a:lnTo>
                    <a:lnTo>
                      <a:pt x="380" y="31"/>
                    </a:lnTo>
                    <a:lnTo>
                      <a:pt x="572" y="42"/>
                    </a:lnTo>
                    <a:lnTo>
                      <a:pt x="131" y="93"/>
                    </a:lnTo>
                    <a:lnTo>
                      <a:pt x="130" y="91"/>
                    </a:lnTo>
                    <a:lnTo>
                      <a:pt x="124" y="91"/>
                    </a:lnTo>
                    <a:lnTo>
                      <a:pt x="118" y="88"/>
                    </a:lnTo>
                    <a:lnTo>
                      <a:pt x="110" y="86"/>
                    </a:lnTo>
                    <a:lnTo>
                      <a:pt x="99" y="80"/>
                    </a:lnTo>
                    <a:lnTo>
                      <a:pt x="88" y="76"/>
                    </a:lnTo>
                    <a:lnTo>
                      <a:pt x="76" y="72"/>
                    </a:lnTo>
                    <a:lnTo>
                      <a:pt x="65" y="69"/>
                    </a:lnTo>
                    <a:lnTo>
                      <a:pt x="52" y="63"/>
                    </a:lnTo>
                    <a:lnTo>
                      <a:pt x="40" y="59"/>
                    </a:lnTo>
                    <a:lnTo>
                      <a:pt x="29" y="55"/>
                    </a:lnTo>
                    <a:lnTo>
                      <a:pt x="19" y="52"/>
                    </a:lnTo>
                    <a:lnTo>
                      <a:pt x="10" y="48"/>
                    </a:lnTo>
                    <a:lnTo>
                      <a:pt x="4" y="4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599" name="Freeform 80"/>
              <p:cNvSpPr>
                <a:spLocks noChangeAspect="1"/>
              </p:cNvSpPr>
              <p:nvPr/>
            </p:nvSpPr>
            <p:spPr bwMode="auto">
              <a:xfrm>
                <a:off x="1387" y="2970"/>
                <a:ext cx="52" cy="72"/>
              </a:xfrm>
              <a:custGeom>
                <a:avLst/>
                <a:gdLst>
                  <a:gd name="T0" fmla="*/ 1 w 104"/>
                  <a:gd name="T1" fmla="*/ 0 h 145"/>
                  <a:gd name="T2" fmla="*/ 0 w 104"/>
                  <a:gd name="T3" fmla="*/ 0 h 145"/>
                  <a:gd name="T4" fmla="*/ 1 w 104"/>
                  <a:gd name="T5" fmla="*/ 0 h 145"/>
                  <a:gd name="T6" fmla="*/ 1 w 104"/>
                  <a:gd name="T7" fmla="*/ 0 h 145"/>
                  <a:gd name="T8" fmla="*/ 1 w 104"/>
                  <a:gd name="T9" fmla="*/ 0 h 145"/>
                  <a:gd name="T10" fmla="*/ 1 w 104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145"/>
                  <a:gd name="T20" fmla="*/ 104 w 104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145">
                    <a:moveTo>
                      <a:pt x="104" y="0"/>
                    </a:moveTo>
                    <a:lnTo>
                      <a:pt x="0" y="46"/>
                    </a:lnTo>
                    <a:lnTo>
                      <a:pt x="83" y="31"/>
                    </a:lnTo>
                    <a:lnTo>
                      <a:pt x="83" y="145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0" name="Freeform 81"/>
              <p:cNvSpPr>
                <a:spLocks noChangeAspect="1"/>
              </p:cNvSpPr>
              <p:nvPr/>
            </p:nvSpPr>
            <p:spPr bwMode="auto">
              <a:xfrm>
                <a:off x="1226" y="3241"/>
                <a:ext cx="218" cy="68"/>
              </a:xfrm>
              <a:custGeom>
                <a:avLst/>
                <a:gdLst>
                  <a:gd name="T0" fmla="*/ 0 w 436"/>
                  <a:gd name="T1" fmla="*/ 0 h 137"/>
                  <a:gd name="T2" fmla="*/ 1 w 436"/>
                  <a:gd name="T3" fmla="*/ 0 h 137"/>
                  <a:gd name="T4" fmla="*/ 2 w 436"/>
                  <a:gd name="T5" fmla="*/ 0 h 137"/>
                  <a:gd name="T6" fmla="*/ 2 w 436"/>
                  <a:gd name="T7" fmla="*/ 0 h 137"/>
                  <a:gd name="T8" fmla="*/ 0 w 436"/>
                  <a:gd name="T9" fmla="*/ 0 h 137"/>
                  <a:gd name="T10" fmla="*/ 0 w 436"/>
                  <a:gd name="T11" fmla="*/ 0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6"/>
                  <a:gd name="T19" fmla="*/ 0 h 137"/>
                  <a:gd name="T20" fmla="*/ 436 w 436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6" h="137">
                    <a:moveTo>
                      <a:pt x="0" y="137"/>
                    </a:moveTo>
                    <a:lnTo>
                      <a:pt x="36" y="107"/>
                    </a:lnTo>
                    <a:lnTo>
                      <a:pt x="432" y="0"/>
                    </a:lnTo>
                    <a:lnTo>
                      <a:pt x="436" y="1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1" name="Freeform 82"/>
              <p:cNvSpPr>
                <a:spLocks noChangeAspect="1"/>
              </p:cNvSpPr>
              <p:nvPr/>
            </p:nvSpPr>
            <p:spPr bwMode="auto">
              <a:xfrm>
                <a:off x="1887" y="3049"/>
                <a:ext cx="35" cy="18"/>
              </a:xfrm>
              <a:custGeom>
                <a:avLst/>
                <a:gdLst>
                  <a:gd name="T0" fmla="*/ 0 w 70"/>
                  <a:gd name="T1" fmla="*/ 1 h 34"/>
                  <a:gd name="T2" fmla="*/ 0 w 70"/>
                  <a:gd name="T3" fmla="*/ 1 h 34"/>
                  <a:gd name="T4" fmla="*/ 1 w 70"/>
                  <a:gd name="T5" fmla="*/ 1 h 34"/>
                  <a:gd name="T6" fmla="*/ 1 w 70"/>
                  <a:gd name="T7" fmla="*/ 1 h 34"/>
                  <a:gd name="T8" fmla="*/ 1 w 70"/>
                  <a:gd name="T9" fmla="*/ 1 h 34"/>
                  <a:gd name="T10" fmla="*/ 1 w 70"/>
                  <a:gd name="T11" fmla="*/ 1 h 34"/>
                  <a:gd name="T12" fmla="*/ 1 w 70"/>
                  <a:gd name="T13" fmla="*/ 1 h 34"/>
                  <a:gd name="T14" fmla="*/ 1 w 70"/>
                  <a:gd name="T15" fmla="*/ 1 h 34"/>
                  <a:gd name="T16" fmla="*/ 1 w 70"/>
                  <a:gd name="T17" fmla="*/ 1 h 34"/>
                  <a:gd name="T18" fmla="*/ 1 w 70"/>
                  <a:gd name="T19" fmla="*/ 1 h 34"/>
                  <a:gd name="T20" fmla="*/ 1 w 70"/>
                  <a:gd name="T21" fmla="*/ 1 h 34"/>
                  <a:gd name="T22" fmla="*/ 1 w 70"/>
                  <a:gd name="T23" fmla="*/ 1 h 34"/>
                  <a:gd name="T24" fmla="*/ 1 w 70"/>
                  <a:gd name="T25" fmla="*/ 1 h 34"/>
                  <a:gd name="T26" fmla="*/ 1 w 70"/>
                  <a:gd name="T27" fmla="*/ 1 h 34"/>
                  <a:gd name="T28" fmla="*/ 1 w 70"/>
                  <a:gd name="T29" fmla="*/ 1 h 34"/>
                  <a:gd name="T30" fmla="*/ 1 w 70"/>
                  <a:gd name="T31" fmla="*/ 0 h 34"/>
                  <a:gd name="T32" fmla="*/ 1 w 70"/>
                  <a:gd name="T33" fmla="*/ 1 h 34"/>
                  <a:gd name="T34" fmla="*/ 1 w 70"/>
                  <a:gd name="T35" fmla="*/ 1 h 34"/>
                  <a:gd name="T36" fmla="*/ 1 w 70"/>
                  <a:gd name="T37" fmla="*/ 1 h 34"/>
                  <a:gd name="T38" fmla="*/ 0 w 70"/>
                  <a:gd name="T39" fmla="*/ 1 h 34"/>
                  <a:gd name="T40" fmla="*/ 0 w 70"/>
                  <a:gd name="T41" fmla="*/ 1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34"/>
                  <a:gd name="T65" fmla="*/ 70 w 70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34">
                    <a:moveTo>
                      <a:pt x="0" y="17"/>
                    </a:moveTo>
                    <a:lnTo>
                      <a:pt x="0" y="19"/>
                    </a:lnTo>
                    <a:lnTo>
                      <a:pt x="5" y="25"/>
                    </a:lnTo>
                    <a:lnTo>
                      <a:pt x="11" y="30"/>
                    </a:lnTo>
                    <a:lnTo>
                      <a:pt x="19" y="34"/>
                    </a:lnTo>
                    <a:lnTo>
                      <a:pt x="21" y="30"/>
                    </a:lnTo>
                    <a:lnTo>
                      <a:pt x="28" y="25"/>
                    </a:lnTo>
                    <a:lnTo>
                      <a:pt x="30" y="17"/>
                    </a:lnTo>
                    <a:lnTo>
                      <a:pt x="34" y="15"/>
                    </a:lnTo>
                    <a:lnTo>
                      <a:pt x="43" y="25"/>
                    </a:lnTo>
                    <a:lnTo>
                      <a:pt x="70" y="11"/>
                    </a:lnTo>
                    <a:lnTo>
                      <a:pt x="68" y="9"/>
                    </a:lnTo>
                    <a:lnTo>
                      <a:pt x="60" y="8"/>
                    </a:lnTo>
                    <a:lnTo>
                      <a:pt x="51" y="4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2" name="Freeform 83"/>
              <p:cNvSpPr>
                <a:spLocks noChangeAspect="1"/>
              </p:cNvSpPr>
              <p:nvPr/>
            </p:nvSpPr>
            <p:spPr bwMode="auto">
              <a:xfrm>
                <a:off x="1856" y="3019"/>
                <a:ext cx="29" cy="9"/>
              </a:xfrm>
              <a:custGeom>
                <a:avLst/>
                <a:gdLst>
                  <a:gd name="T0" fmla="*/ 0 w 57"/>
                  <a:gd name="T1" fmla="*/ 1 h 17"/>
                  <a:gd name="T2" fmla="*/ 1 w 57"/>
                  <a:gd name="T3" fmla="*/ 1 h 17"/>
                  <a:gd name="T4" fmla="*/ 1 w 57"/>
                  <a:gd name="T5" fmla="*/ 1 h 17"/>
                  <a:gd name="T6" fmla="*/ 1 w 57"/>
                  <a:gd name="T7" fmla="*/ 1 h 17"/>
                  <a:gd name="T8" fmla="*/ 1 w 57"/>
                  <a:gd name="T9" fmla="*/ 1 h 17"/>
                  <a:gd name="T10" fmla="*/ 1 w 57"/>
                  <a:gd name="T11" fmla="*/ 1 h 17"/>
                  <a:gd name="T12" fmla="*/ 1 w 57"/>
                  <a:gd name="T13" fmla="*/ 1 h 17"/>
                  <a:gd name="T14" fmla="*/ 1 w 57"/>
                  <a:gd name="T15" fmla="*/ 0 h 17"/>
                  <a:gd name="T16" fmla="*/ 1 w 57"/>
                  <a:gd name="T17" fmla="*/ 0 h 17"/>
                  <a:gd name="T18" fmla="*/ 0 w 57"/>
                  <a:gd name="T19" fmla="*/ 1 h 17"/>
                  <a:gd name="T20" fmla="*/ 0 w 5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17"/>
                  <a:gd name="T35" fmla="*/ 57 w 5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17">
                    <a:moveTo>
                      <a:pt x="0" y="13"/>
                    </a:moveTo>
                    <a:lnTo>
                      <a:pt x="2" y="13"/>
                    </a:lnTo>
                    <a:lnTo>
                      <a:pt x="9" y="17"/>
                    </a:lnTo>
                    <a:lnTo>
                      <a:pt x="19" y="17"/>
                    </a:lnTo>
                    <a:lnTo>
                      <a:pt x="30" y="17"/>
                    </a:lnTo>
                    <a:lnTo>
                      <a:pt x="40" y="12"/>
                    </a:lnTo>
                    <a:lnTo>
                      <a:pt x="49" y="6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3" name="Freeform 84"/>
              <p:cNvSpPr>
                <a:spLocks noChangeAspect="1"/>
              </p:cNvSpPr>
              <p:nvPr/>
            </p:nvSpPr>
            <p:spPr bwMode="auto">
              <a:xfrm>
                <a:off x="1531" y="3112"/>
                <a:ext cx="295" cy="111"/>
              </a:xfrm>
              <a:custGeom>
                <a:avLst/>
                <a:gdLst>
                  <a:gd name="T0" fmla="*/ 1 w 589"/>
                  <a:gd name="T1" fmla="*/ 0 h 223"/>
                  <a:gd name="T2" fmla="*/ 3 w 589"/>
                  <a:gd name="T3" fmla="*/ 0 h 223"/>
                  <a:gd name="T4" fmla="*/ 3 w 589"/>
                  <a:gd name="T5" fmla="*/ 0 h 223"/>
                  <a:gd name="T6" fmla="*/ 1 w 589"/>
                  <a:gd name="T7" fmla="*/ 0 h 223"/>
                  <a:gd name="T8" fmla="*/ 0 w 589"/>
                  <a:gd name="T9" fmla="*/ 0 h 223"/>
                  <a:gd name="T10" fmla="*/ 1 w 589"/>
                  <a:gd name="T11" fmla="*/ 0 h 223"/>
                  <a:gd name="T12" fmla="*/ 1 w 589"/>
                  <a:gd name="T13" fmla="*/ 0 h 2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223"/>
                  <a:gd name="T23" fmla="*/ 589 w 589"/>
                  <a:gd name="T24" fmla="*/ 223 h 2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223">
                    <a:moveTo>
                      <a:pt x="7" y="185"/>
                    </a:moveTo>
                    <a:lnTo>
                      <a:pt x="570" y="0"/>
                    </a:lnTo>
                    <a:lnTo>
                      <a:pt x="589" y="8"/>
                    </a:lnTo>
                    <a:lnTo>
                      <a:pt x="15" y="204"/>
                    </a:lnTo>
                    <a:lnTo>
                      <a:pt x="0" y="223"/>
                    </a:lnTo>
                    <a:lnTo>
                      <a:pt x="7" y="185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4" name="Freeform 85"/>
              <p:cNvSpPr>
                <a:spLocks noChangeAspect="1"/>
              </p:cNvSpPr>
              <p:nvPr/>
            </p:nvSpPr>
            <p:spPr bwMode="auto">
              <a:xfrm>
                <a:off x="1300" y="3091"/>
                <a:ext cx="225" cy="109"/>
              </a:xfrm>
              <a:custGeom>
                <a:avLst/>
                <a:gdLst>
                  <a:gd name="T0" fmla="*/ 1 w 448"/>
                  <a:gd name="T1" fmla="*/ 0 h 216"/>
                  <a:gd name="T2" fmla="*/ 2 w 448"/>
                  <a:gd name="T3" fmla="*/ 1 h 216"/>
                  <a:gd name="T4" fmla="*/ 0 w 448"/>
                  <a:gd name="T5" fmla="*/ 1 h 216"/>
                  <a:gd name="T6" fmla="*/ 1 w 448"/>
                  <a:gd name="T7" fmla="*/ 0 h 216"/>
                  <a:gd name="T8" fmla="*/ 1 w 448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"/>
                  <a:gd name="T16" fmla="*/ 0 h 216"/>
                  <a:gd name="T17" fmla="*/ 448 w 448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" h="216">
                    <a:moveTo>
                      <a:pt x="19" y="0"/>
                    </a:moveTo>
                    <a:lnTo>
                      <a:pt x="448" y="216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5" name="Freeform 86"/>
              <p:cNvSpPr>
                <a:spLocks noChangeAspect="1"/>
              </p:cNvSpPr>
              <p:nvPr/>
            </p:nvSpPr>
            <p:spPr bwMode="auto">
              <a:xfrm>
                <a:off x="1459" y="2407"/>
                <a:ext cx="15" cy="10"/>
              </a:xfrm>
              <a:custGeom>
                <a:avLst/>
                <a:gdLst>
                  <a:gd name="T0" fmla="*/ 1 w 30"/>
                  <a:gd name="T1" fmla="*/ 0 h 21"/>
                  <a:gd name="T2" fmla="*/ 1 w 30"/>
                  <a:gd name="T3" fmla="*/ 0 h 21"/>
                  <a:gd name="T4" fmla="*/ 1 w 30"/>
                  <a:gd name="T5" fmla="*/ 0 h 21"/>
                  <a:gd name="T6" fmla="*/ 0 w 30"/>
                  <a:gd name="T7" fmla="*/ 0 h 21"/>
                  <a:gd name="T8" fmla="*/ 1 w 30"/>
                  <a:gd name="T9" fmla="*/ 0 h 21"/>
                  <a:gd name="T10" fmla="*/ 1 w 30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1"/>
                  <a:gd name="T20" fmla="*/ 30 w 3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1">
                    <a:moveTo>
                      <a:pt x="30" y="9"/>
                    </a:moveTo>
                    <a:lnTo>
                      <a:pt x="21" y="21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6" name="Freeform 87"/>
              <p:cNvSpPr>
                <a:spLocks noChangeAspect="1"/>
              </p:cNvSpPr>
              <p:nvPr/>
            </p:nvSpPr>
            <p:spPr bwMode="auto">
              <a:xfrm>
                <a:off x="1459" y="3186"/>
                <a:ext cx="530" cy="212"/>
              </a:xfrm>
              <a:custGeom>
                <a:avLst/>
                <a:gdLst>
                  <a:gd name="T0" fmla="*/ 0 w 1061"/>
                  <a:gd name="T1" fmla="*/ 2 h 424"/>
                  <a:gd name="T2" fmla="*/ 0 w 1061"/>
                  <a:gd name="T3" fmla="*/ 2 h 424"/>
                  <a:gd name="T4" fmla="*/ 4 w 1061"/>
                  <a:gd name="T5" fmla="*/ 0 h 424"/>
                  <a:gd name="T6" fmla="*/ 0 w 1061"/>
                  <a:gd name="T7" fmla="*/ 2 h 424"/>
                  <a:gd name="T8" fmla="*/ 0 w 1061"/>
                  <a:gd name="T9" fmla="*/ 2 h 4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1"/>
                  <a:gd name="T16" fmla="*/ 0 h 424"/>
                  <a:gd name="T17" fmla="*/ 1061 w 1061"/>
                  <a:gd name="T18" fmla="*/ 424 h 4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1" h="424">
                    <a:moveTo>
                      <a:pt x="0" y="424"/>
                    </a:moveTo>
                    <a:lnTo>
                      <a:pt x="0" y="401"/>
                    </a:lnTo>
                    <a:lnTo>
                      <a:pt x="1061" y="0"/>
                    </a:lnTo>
                    <a:lnTo>
                      <a:pt x="0" y="42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7" name="Freeform 88"/>
              <p:cNvSpPr>
                <a:spLocks noChangeAspect="1"/>
              </p:cNvSpPr>
              <p:nvPr/>
            </p:nvSpPr>
            <p:spPr bwMode="auto">
              <a:xfrm>
                <a:off x="1075" y="3465"/>
                <a:ext cx="214" cy="87"/>
              </a:xfrm>
              <a:custGeom>
                <a:avLst/>
                <a:gdLst>
                  <a:gd name="T0" fmla="*/ 0 w 428"/>
                  <a:gd name="T1" fmla="*/ 0 h 175"/>
                  <a:gd name="T2" fmla="*/ 2 w 428"/>
                  <a:gd name="T3" fmla="*/ 0 h 175"/>
                  <a:gd name="T4" fmla="*/ 2 w 428"/>
                  <a:gd name="T5" fmla="*/ 0 h 175"/>
                  <a:gd name="T6" fmla="*/ 0 w 428"/>
                  <a:gd name="T7" fmla="*/ 0 h 175"/>
                  <a:gd name="T8" fmla="*/ 0 w 428"/>
                  <a:gd name="T9" fmla="*/ 0 h 175"/>
                  <a:gd name="T10" fmla="*/ 0 w 428"/>
                  <a:gd name="T11" fmla="*/ 0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175"/>
                  <a:gd name="T20" fmla="*/ 428 w 428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175">
                    <a:moveTo>
                      <a:pt x="0" y="142"/>
                    </a:moveTo>
                    <a:lnTo>
                      <a:pt x="376" y="4"/>
                    </a:lnTo>
                    <a:lnTo>
                      <a:pt x="428" y="0"/>
                    </a:lnTo>
                    <a:lnTo>
                      <a:pt x="0" y="175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8" name="Freeform 89"/>
              <p:cNvSpPr>
                <a:spLocks noChangeAspect="1"/>
              </p:cNvSpPr>
              <p:nvPr/>
            </p:nvSpPr>
            <p:spPr bwMode="auto">
              <a:xfrm>
                <a:off x="1075" y="3286"/>
                <a:ext cx="889" cy="373"/>
              </a:xfrm>
              <a:custGeom>
                <a:avLst/>
                <a:gdLst>
                  <a:gd name="T0" fmla="*/ 0 w 1778"/>
                  <a:gd name="T1" fmla="*/ 3 h 746"/>
                  <a:gd name="T2" fmla="*/ 0 w 1778"/>
                  <a:gd name="T3" fmla="*/ 3 h 746"/>
                  <a:gd name="T4" fmla="*/ 7 w 1778"/>
                  <a:gd name="T5" fmla="*/ 1 h 746"/>
                  <a:gd name="T6" fmla="*/ 7 w 1778"/>
                  <a:gd name="T7" fmla="*/ 1 h 746"/>
                  <a:gd name="T8" fmla="*/ 7 w 1778"/>
                  <a:gd name="T9" fmla="*/ 0 h 746"/>
                  <a:gd name="T10" fmla="*/ 0 w 1778"/>
                  <a:gd name="T11" fmla="*/ 3 h 746"/>
                  <a:gd name="T12" fmla="*/ 0 w 1778"/>
                  <a:gd name="T13" fmla="*/ 3 h 7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8"/>
                  <a:gd name="T22" fmla="*/ 0 h 746"/>
                  <a:gd name="T23" fmla="*/ 1778 w 1778"/>
                  <a:gd name="T24" fmla="*/ 746 h 7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8" h="746">
                    <a:moveTo>
                      <a:pt x="0" y="706"/>
                    </a:moveTo>
                    <a:lnTo>
                      <a:pt x="0" y="746"/>
                    </a:lnTo>
                    <a:lnTo>
                      <a:pt x="1745" y="17"/>
                    </a:lnTo>
                    <a:lnTo>
                      <a:pt x="1778" y="17"/>
                    </a:lnTo>
                    <a:lnTo>
                      <a:pt x="1745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09" name="Freeform 90"/>
              <p:cNvSpPr>
                <a:spLocks noChangeAspect="1"/>
              </p:cNvSpPr>
              <p:nvPr/>
            </p:nvSpPr>
            <p:spPr bwMode="auto">
              <a:xfrm>
                <a:off x="1598" y="3357"/>
                <a:ext cx="94" cy="216"/>
              </a:xfrm>
              <a:custGeom>
                <a:avLst/>
                <a:gdLst>
                  <a:gd name="T0" fmla="*/ 0 w 188"/>
                  <a:gd name="T1" fmla="*/ 1 h 431"/>
                  <a:gd name="T2" fmla="*/ 1 w 188"/>
                  <a:gd name="T3" fmla="*/ 1 h 431"/>
                  <a:gd name="T4" fmla="*/ 1 w 188"/>
                  <a:gd name="T5" fmla="*/ 2 h 431"/>
                  <a:gd name="T6" fmla="*/ 1 w 188"/>
                  <a:gd name="T7" fmla="*/ 2 h 431"/>
                  <a:gd name="T8" fmla="*/ 1 w 188"/>
                  <a:gd name="T9" fmla="*/ 2 h 431"/>
                  <a:gd name="T10" fmla="*/ 1 w 188"/>
                  <a:gd name="T11" fmla="*/ 2 h 431"/>
                  <a:gd name="T12" fmla="*/ 1 w 188"/>
                  <a:gd name="T13" fmla="*/ 0 h 431"/>
                  <a:gd name="T14" fmla="*/ 0 w 188"/>
                  <a:gd name="T15" fmla="*/ 1 h 431"/>
                  <a:gd name="T16" fmla="*/ 0 w 188"/>
                  <a:gd name="T17" fmla="*/ 1 h 4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8"/>
                  <a:gd name="T28" fmla="*/ 0 h 431"/>
                  <a:gd name="T29" fmla="*/ 188 w 188"/>
                  <a:gd name="T30" fmla="*/ 431 h 4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8" h="431">
                    <a:moveTo>
                      <a:pt x="0" y="70"/>
                    </a:moveTo>
                    <a:lnTo>
                      <a:pt x="123" y="110"/>
                    </a:lnTo>
                    <a:lnTo>
                      <a:pt x="102" y="386"/>
                    </a:lnTo>
                    <a:lnTo>
                      <a:pt x="72" y="431"/>
                    </a:lnTo>
                    <a:lnTo>
                      <a:pt x="188" y="361"/>
                    </a:lnTo>
                    <a:lnTo>
                      <a:pt x="165" y="340"/>
                    </a:lnTo>
                    <a:lnTo>
                      <a:pt x="175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0" name="Freeform 91"/>
              <p:cNvSpPr>
                <a:spLocks noChangeAspect="1"/>
              </p:cNvSpPr>
              <p:nvPr/>
            </p:nvSpPr>
            <p:spPr bwMode="auto">
              <a:xfrm>
                <a:off x="1274" y="3424"/>
                <a:ext cx="206" cy="157"/>
              </a:xfrm>
              <a:custGeom>
                <a:avLst/>
                <a:gdLst>
                  <a:gd name="T0" fmla="*/ 0 w 413"/>
                  <a:gd name="T1" fmla="*/ 1 h 314"/>
                  <a:gd name="T2" fmla="*/ 0 w 413"/>
                  <a:gd name="T3" fmla="*/ 1 h 314"/>
                  <a:gd name="T4" fmla="*/ 1 w 413"/>
                  <a:gd name="T5" fmla="*/ 1 h 314"/>
                  <a:gd name="T6" fmla="*/ 1 w 413"/>
                  <a:gd name="T7" fmla="*/ 0 h 314"/>
                  <a:gd name="T8" fmla="*/ 0 w 413"/>
                  <a:gd name="T9" fmla="*/ 1 h 314"/>
                  <a:gd name="T10" fmla="*/ 0 w 413"/>
                  <a:gd name="T11" fmla="*/ 1 h 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3"/>
                  <a:gd name="T19" fmla="*/ 0 h 314"/>
                  <a:gd name="T20" fmla="*/ 413 w 413"/>
                  <a:gd name="T21" fmla="*/ 314 h 3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3" h="314">
                    <a:moveTo>
                      <a:pt x="0" y="224"/>
                    </a:moveTo>
                    <a:lnTo>
                      <a:pt x="177" y="314"/>
                    </a:lnTo>
                    <a:lnTo>
                      <a:pt x="329" y="171"/>
                    </a:lnTo>
                    <a:lnTo>
                      <a:pt x="413" y="0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1" name="Freeform 92"/>
              <p:cNvSpPr>
                <a:spLocks noChangeAspect="1"/>
              </p:cNvSpPr>
              <p:nvPr/>
            </p:nvSpPr>
            <p:spPr bwMode="auto">
              <a:xfrm>
                <a:off x="1243" y="3561"/>
                <a:ext cx="259" cy="112"/>
              </a:xfrm>
              <a:custGeom>
                <a:avLst/>
                <a:gdLst>
                  <a:gd name="T0" fmla="*/ 0 w 517"/>
                  <a:gd name="T1" fmla="*/ 1 h 224"/>
                  <a:gd name="T2" fmla="*/ 2 w 517"/>
                  <a:gd name="T3" fmla="*/ 1 h 224"/>
                  <a:gd name="T4" fmla="*/ 2 w 517"/>
                  <a:gd name="T5" fmla="*/ 1 h 224"/>
                  <a:gd name="T6" fmla="*/ 2 w 517"/>
                  <a:gd name="T7" fmla="*/ 1 h 224"/>
                  <a:gd name="T8" fmla="*/ 2 w 517"/>
                  <a:gd name="T9" fmla="*/ 1 h 224"/>
                  <a:gd name="T10" fmla="*/ 2 w 517"/>
                  <a:gd name="T11" fmla="*/ 1 h 224"/>
                  <a:gd name="T12" fmla="*/ 2 w 517"/>
                  <a:gd name="T13" fmla="*/ 1 h 224"/>
                  <a:gd name="T14" fmla="*/ 2 w 517"/>
                  <a:gd name="T15" fmla="*/ 1 h 224"/>
                  <a:gd name="T16" fmla="*/ 2 w 517"/>
                  <a:gd name="T17" fmla="*/ 1 h 224"/>
                  <a:gd name="T18" fmla="*/ 2 w 517"/>
                  <a:gd name="T19" fmla="*/ 1 h 224"/>
                  <a:gd name="T20" fmla="*/ 2 w 517"/>
                  <a:gd name="T21" fmla="*/ 1 h 224"/>
                  <a:gd name="T22" fmla="*/ 2 w 517"/>
                  <a:gd name="T23" fmla="*/ 1 h 224"/>
                  <a:gd name="T24" fmla="*/ 2 w 517"/>
                  <a:gd name="T25" fmla="*/ 1 h 224"/>
                  <a:gd name="T26" fmla="*/ 2 w 517"/>
                  <a:gd name="T27" fmla="*/ 1 h 224"/>
                  <a:gd name="T28" fmla="*/ 2 w 517"/>
                  <a:gd name="T29" fmla="*/ 1 h 224"/>
                  <a:gd name="T30" fmla="*/ 2 w 517"/>
                  <a:gd name="T31" fmla="*/ 1 h 224"/>
                  <a:gd name="T32" fmla="*/ 2 w 517"/>
                  <a:gd name="T33" fmla="*/ 1 h 224"/>
                  <a:gd name="T34" fmla="*/ 2 w 517"/>
                  <a:gd name="T35" fmla="*/ 1 h 224"/>
                  <a:gd name="T36" fmla="*/ 2 w 517"/>
                  <a:gd name="T37" fmla="*/ 1 h 224"/>
                  <a:gd name="T38" fmla="*/ 2 w 517"/>
                  <a:gd name="T39" fmla="*/ 1 h 224"/>
                  <a:gd name="T40" fmla="*/ 2 w 517"/>
                  <a:gd name="T41" fmla="*/ 1 h 224"/>
                  <a:gd name="T42" fmla="*/ 2 w 517"/>
                  <a:gd name="T43" fmla="*/ 1 h 224"/>
                  <a:gd name="T44" fmla="*/ 2 w 517"/>
                  <a:gd name="T45" fmla="*/ 1 h 224"/>
                  <a:gd name="T46" fmla="*/ 2 w 517"/>
                  <a:gd name="T47" fmla="*/ 1 h 224"/>
                  <a:gd name="T48" fmla="*/ 2 w 517"/>
                  <a:gd name="T49" fmla="*/ 1 h 224"/>
                  <a:gd name="T50" fmla="*/ 2 w 517"/>
                  <a:gd name="T51" fmla="*/ 1 h 224"/>
                  <a:gd name="T52" fmla="*/ 2 w 517"/>
                  <a:gd name="T53" fmla="*/ 1 h 224"/>
                  <a:gd name="T54" fmla="*/ 2 w 517"/>
                  <a:gd name="T55" fmla="*/ 1 h 224"/>
                  <a:gd name="T56" fmla="*/ 2 w 517"/>
                  <a:gd name="T57" fmla="*/ 1 h 224"/>
                  <a:gd name="T58" fmla="*/ 2 w 517"/>
                  <a:gd name="T59" fmla="*/ 1 h 224"/>
                  <a:gd name="T60" fmla="*/ 2 w 517"/>
                  <a:gd name="T61" fmla="*/ 1 h 224"/>
                  <a:gd name="T62" fmla="*/ 2 w 517"/>
                  <a:gd name="T63" fmla="*/ 1 h 224"/>
                  <a:gd name="T64" fmla="*/ 2 w 517"/>
                  <a:gd name="T65" fmla="*/ 1 h 224"/>
                  <a:gd name="T66" fmla="*/ 1 w 517"/>
                  <a:gd name="T67" fmla="*/ 1 h 224"/>
                  <a:gd name="T68" fmla="*/ 1 w 517"/>
                  <a:gd name="T69" fmla="*/ 1 h 224"/>
                  <a:gd name="T70" fmla="*/ 1 w 517"/>
                  <a:gd name="T71" fmla="*/ 1 h 224"/>
                  <a:gd name="T72" fmla="*/ 1 w 517"/>
                  <a:gd name="T73" fmla="*/ 1 h 224"/>
                  <a:gd name="T74" fmla="*/ 1 w 517"/>
                  <a:gd name="T75" fmla="*/ 1 h 224"/>
                  <a:gd name="T76" fmla="*/ 1 w 517"/>
                  <a:gd name="T77" fmla="*/ 1 h 224"/>
                  <a:gd name="T78" fmla="*/ 1 w 517"/>
                  <a:gd name="T79" fmla="*/ 1 h 224"/>
                  <a:gd name="T80" fmla="*/ 1 w 517"/>
                  <a:gd name="T81" fmla="*/ 1 h 224"/>
                  <a:gd name="T82" fmla="*/ 1 w 517"/>
                  <a:gd name="T83" fmla="*/ 1 h 224"/>
                  <a:gd name="T84" fmla="*/ 1 w 517"/>
                  <a:gd name="T85" fmla="*/ 1 h 224"/>
                  <a:gd name="T86" fmla="*/ 1 w 517"/>
                  <a:gd name="T87" fmla="*/ 1 h 224"/>
                  <a:gd name="T88" fmla="*/ 1 w 517"/>
                  <a:gd name="T89" fmla="*/ 1 h 2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17"/>
                  <a:gd name="T136" fmla="*/ 0 h 224"/>
                  <a:gd name="T137" fmla="*/ 517 w 517"/>
                  <a:gd name="T138" fmla="*/ 224 h 22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17" h="224">
                    <a:moveTo>
                      <a:pt x="30" y="146"/>
                    </a:moveTo>
                    <a:lnTo>
                      <a:pt x="0" y="220"/>
                    </a:lnTo>
                    <a:lnTo>
                      <a:pt x="294" y="224"/>
                    </a:lnTo>
                    <a:lnTo>
                      <a:pt x="296" y="222"/>
                    </a:lnTo>
                    <a:lnTo>
                      <a:pt x="306" y="222"/>
                    </a:lnTo>
                    <a:lnTo>
                      <a:pt x="309" y="220"/>
                    </a:lnTo>
                    <a:lnTo>
                      <a:pt x="319" y="216"/>
                    </a:lnTo>
                    <a:lnTo>
                      <a:pt x="325" y="215"/>
                    </a:lnTo>
                    <a:lnTo>
                      <a:pt x="336" y="213"/>
                    </a:lnTo>
                    <a:lnTo>
                      <a:pt x="344" y="209"/>
                    </a:lnTo>
                    <a:lnTo>
                      <a:pt x="355" y="203"/>
                    </a:lnTo>
                    <a:lnTo>
                      <a:pt x="365" y="197"/>
                    </a:lnTo>
                    <a:lnTo>
                      <a:pt x="376" y="194"/>
                    </a:lnTo>
                    <a:lnTo>
                      <a:pt x="387" y="186"/>
                    </a:lnTo>
                    <a:lnTo>
                      <a:pt x="399" y="178"/>
                    </a:lnTo>
                    <a:lnTo>
                      <a:pt x="410" y="171"/>
                    </a:lnTo>
                    <a:lnTo>
                      <a:pt x="422" y="161"/>
                    </a:lnTo>
                    <a:lnTo>
                      <a:pt x="431" y="148"/>
                    </a:lnTo>
                    <a:lnTo>
                      <a:pt x="441" y="137"/>
                    </a:lnTo>
                    <a:lnTo>
                      <a:pt x="444" y="131"/>
                    </a:lnTo>
                    <a:lnTo>
                      <a:pt x="450" y="123"/>
                    </a:lnTo>
                    <a:lnTo>
                      <a:pt x="454" y="118"/>
                    </a:lnTo>
                    <a:lnTo>
                      <a:pt x="460" y="112"/>
                    </a:lnTo>
                    <a:lnTo>
                      <a:pt x="461" y="104"/>
                    </a:lnTo>
                    <a:lnTo>
                      <a:pt x="467" y="97"/>
                    </a:lnTo>
                    <a:lnTo>
                      <a:pt x="471" y="91"/>
                    </a:lnTo>
                    <a:lnTo>
                      <a:pt x="475" y="83"/>
                    </a:lnTo>
                    <a:lnTo>
                      <a:pt x="479" y="78"/>
                    </a:lnTo>
                    <a:lnTo>
                      <a:pt x="482" y="70"/>
                    </a:lnTo>
                    <a:lnTo>
                      <a:pt x="486" y="64"/>
                    </a:lnTo>
                    <a:lnTo>
                      <a:pt x="490" y="59"/>
                    </a:lnTo>
                    <a:lnTo>
                      <a:pt x="496" y="45"/>
                    </a:lnTo>
                    <a:lnTo>
                      <a:pt x="501" y="34"/>
                    </a:lnTo>
                    <a:lnTo>
                      <a:pt x="505" y="24"/>
                    </a:lnTo>
                    <a:lnTo>
                      <a:pt x="509" y="17"/>
                    </a:lnTo>
                    <a:lnTo>
                      <a:pt x="511" y="7"/>
                    </a:lnTo>
                    <a:lnTo>
                      <a:pt x="517" y="0"/>
                    </a:lnTo>
                    <a:lnTo>
                      <a:pt x="452" y="34"/>
                    </a:lnTo>
                    <a:lnTo>
                      <a:pt x="450" y="40"/>
                    </a:lnTo>
                    <a:lnTo>
                      <a:pt x="444" y="45"/>
                    </a:lnTo>
                    <a:lnTo>
                      <a:pt x="439" y="53"/>
                    </a:lnTo>
                    <a:lnTo>
                      <a:pt x="431" y="62"/>
                    </a:lnTo>
                    <a:lnTo>
                      <a:pt x="423" y="74"/>
                    </a:lnTo>
                    <a:lnTo>
                      <a:pt x="418" y="78"/>
                    </a:lnTo>
                    <a:lnTo>
                      <a:pt x="414" y="83"/>
                    </a:lnTo>
                    <a:lnTo>
                      <a:pt x="408" y="91"/>
                    </a:lnTo>
                    <a:lnTo>
                      <a:pt x="404" y="99"/>
                    </a:lnTo>
                    <a:lnTo>
                      <a:pt x="397" y="104"/>
                    </a:lnTo>
                    <a:lnTo>
                      <a:pt x="391" y="112"/>
                    </a:lnTo>
                    <a:lnTo>
                      <a:pt x="384" y="118"/>
                    </a:lnTo>
                    <a:lnTo>
                      <a:pt x="378" y="123"/>
                    </a:lnTo>
                    <a:lnTo>
                      <a:pt x="370" y="131"/>
                    </a:lnTo>
                    <a:lnTo>
                      <a:pt x="365" y="137"/>
                    </a:lnTo>
                    <a:lnTo>
                      <a:pt x="357" y="142"/>
                    </a:lnTo>
                    <a:lnTo>
                      <a:pt x="349" y="150"/>
                    </a:lnTo>
                    <a:lnTo>
                      <a:pt x="340" y="156"/>
                    </a:lnTo>
                    <a:lnTo>
                      <a:pt x="332" y="161"/>
                    </a:lnTo>
                    <a:lnTo>
                      <a:pt x="325" y="167"/>
                    </a:lnTo>
                    <a:lnTo>
                      <a:pt x="317" y="173"/>
                    </a:lnTo>
                    <a:lnTo>
                      <a:pt x="308" y="177"/>
                    </a:lnTo>
                    <a:lnTo>
                      <a:pt x="300" y="182"/>
                    </a:lnTo>
                    <a:lnTo>
                      <a:pt x="290" y="186"/>
                    </a:lnTo>
                    <a:lnTo>
                      <a:pt x="283" y="190"/>
                    </a:lnTo>
                    <a:lnTo>
                      <a:pt x="271" y="192"/>
                    </a:lnTo>
                    <a:lnTo>
                      <a:pt x="264" y="196"/>
                    </a:lnTo>
                    <a:lnTo>
                      <a:pt x="254" y="196"/>
                    </a:lnTo>
                    <a:lnTo>
                      <a:pt x="245" y="197"/>
                    </a:lnTo>
                    <a:lnTo>
                      <a:pt x="235" y="199"/>
                    </a:lnTo>
                    <a:lnTo>
                      <a:pt x="226" y="201"/>
                    </a:lnTo>
                    <a:lnTo>
                      <a:pt x="216" y="201"/>
                    </a:lnTo>
                    <a:lnTo>
                      <a:pt x="207" y="203"/>
                    </a:lnTo>
                    <a:lnTo>
                      <a:pt x="197" y="201"/>
                    </a:lnTo>
                    <a:lnTo>
                      <a:pt x="190" y="201"/>
                    </a:lnTo>
                    <a:lnTo>
                      <a:pt x="180" y="201"/>
                    </a:lnTo>
                    <a:lnTo>
                      <a:pt x="171" y="201"/>
                    </a:lnTo>
                    <a:lnTo>
                      <a:pt x="161" y="201"/>
                    </a:lnTo>
                    <a:lnTo>
                      <a:pt x="154" y="199"/>
                    </a:lnTo>
                    <a:lnTo>
                      <a:pt x="146" y="197"/>
                    </a:lnTo>
                    <a:lnTo>
                      <a:pt x="138" y="197"/>
                    </a:lnTo>
                    <a:lnTo>
                      <a:pt x="131" y="196"/>
                    </a:lnTo>
                    <a:lnTo>
                      <a:pt x="121" y="196"/>
                    </a:lnTo>
                    <a:lnTo>
                      <a:pt x="115" y="192"/>
                    </a:lnTo>
                    <a:lnTo>
                      <a:pt x="110" y="192"/>
                    </a:lnTo>
                    <a:lnTo>
                      <a:pt x="96" y="188"/>
                    </a:lnTo>
                    <a:lnTo>
                      <a:pt x="89" y="186"/>
                    </a:lnTo>
                    <a:lnTo>
                      <a:pt x="79" y="182"/>
                    </a:lnTo>
                    <a:lnTo>
                      <a:pt x="74" y="180"/>
                    </a:lnTo>
                    <a:lnTo>
                      <a:pt x="70" y="180"/>
                    </a:lnTo>
                    <a:lnTo>
                      <a:pt x="30" y="146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2" name="Freeform 93"/>
              <p:cNvSpPr>
                <a:spLocks noChangeAspect="1"/>
              </p:cNvSpPr>
              <p:nvPr/>
            </p:nvSpPr>
            <p:spPr bwMode="auto">
              <a:xfrm>
                <a:off x="1829" y="3334"/>
                <a:ext cx="141" cy="73"/>
              </a:xfrm>
              <a:custGeom>
                <a:avLst/>
                <a:gdLst>
                  <a:gd name="T0" fmla="*/ 0 w 281"/>
                  <a:gd name="T1" fmla="*/ 0 h 147"/>
                  <a:gd name="T2" fmla="*/ 1 w 281"/>
                  <a:gd name="T3" fmla="*/ 0 h 147"/>
                  <a:gd name="T4" fmla="*/ 1 w 281"/>
                  <a:gd name="T5" fmla="*/ 0 h 147"/>
                  <a:gd name="T6" fmla="*/ 1 w 281"/>
                  <a:gd name="T7" fmla="*/ 0 h 147"/>
                  <a:gd name="T8" fmla="*/ 1 w 281"/>
                  <a:gd name="T9" fmla="*/ 0 h 147"/>
                  <a:gd name="T10" fmla="*/ 1 w 281"/>
                  <a:gd name="T11" fmla="*/ 0 h 147"/>
                  <a:gd name="T12" fmla="*/ 1 w 281"/>
                  <a:gd name="T13" fmla="*/ 0 h 147"/>
                  <a:gd name="T14" fmla="*/ 1 w 281"/>
                  <a:gd name="T15" fmla="*/ 0 h 147"/>
                  <a:gd name="T16" fmla="*/ 1 w 281"/>
                  <a:gd name="T17" fmla="*/ 0 h 147"/>
                  <a:gd name="T18" fmla="*/ 1 w 281"/>
                  <a:gd name="T19" fmla="*/ 0 h 147"/>
                  <a:gd name="T20" fmla="*/ 1 w 281"/>
                  <a:gd name="T21" fmla="*/ 0 h 147"/>
                  <a:gd name="T22" fmla="*/ 1 w 281"/>
                  <a:gd name="T23" fmla="*/ 0 h 147"/>
                  <a:gd name="T24" fmla="*/ 1 w 281"/>
                  <a:gd name="T25" fmla="*/ 0 h 147"/>
                  <a:gd name="T26" fmla="*/ 1 w 281"/>
                  <a:gd name="T27" fmla="*/ 0 h 147"/>
                  <a:gd name="T28" fmla="*/ 1 w 281"/>
                  <a:gd name="T29" fmla="*/ 0 h 147"/>
                  <a:gd name="T30" fmla="*/ 1 w 281"/>
                  <a:gd name="T31" fmla="*/ 0 h 147"/>
                  <a:gd name="T32" fmla="*/ 1 w 281"/>
                  <a:gd name="T33" fmla="*/ 0 h 147"/>
                  <a:gd name="T34" fmla="*/ 1 w 281"/>
                  <a:gd name="T35" fmla="*/ 0 h 147"/>
                  <a:gd name="T36" fmla="*/ 1 w 281"/>
                  <a:gd name="T37" fmla="*/ 0 h 147"/>
                  <a:gd name="T38" fmla="*/ 1 w 281"/>
                  <a:gd name="T39" fmla="*/ 0 h 147"/>
                  <a:gd name="T40" fmla="*/ 1 w 281"/>
                  <a:gd name="T41" fmla="*/ 0 h 147"/>
                  <a:gd name="T42" fmla="*/ 1 w 281"/>
                  <a:gd name="T43" fmla="*/ 0 h 147"/>
                  <a:gd name="T44" fmla="*/ 1 w 281"/>
                  <a:gd name="T45" fmla="*/ 0 h 147"/>
                  <a:gd name="T46" fmla="*/ 1 w 281"/>
                  <a:gd name="T47" fmla="*/ 0 h 147"/>
                  <a:gd name="T48" fmla="*/ 1 w 281"/>
                  <a:gd name="T49" fmla="*/ 0 h 147"/>
                  <a:gd name="T50" fmla="*/ 1 w 281"/>
                  <a:gd name="T51" fmla="*/ 0 h 147"/>
                  <a:gd name="T52" fmla="*/ 1 w 281"/>
                  <a:gd name="T53" fmla="*/ 0 h 147"/>
                  <a:gd name="T54" fmla="*/ 2 w 281"/>
                  <a:gd name="T55" fmla="*/ 0 h 147"/>
                  <a:gd name="T56" fmla="*/ 1 w 281"/>
                  <a:gd name="T57" fmla="*/ 0 h 147"/>
                  <a:gd name="T58" fmla="*/ 1 w 281"/>
                  <a:gd name="T59" fmla="*/ 0 h 147"/>
                  <a:gd name="T60" fmla="*/ 1 w 281"/>
                  <a:gd name="T61" fmla="*/ 0 h 147"/>
                  <a:gd name="T62" fmla="*/ 1 w 281"/>
                  <a:gd name="T63" fmla="*/ 0 h 147"/>
                  <a:gd name="T64" fmla="*/ 1 w 281"/>
                  <a:gd name="T65" fmla="*/ 0 h 147"/>
                  <a:gd name="T66" fmla="*/ 1 w 281"/>
                  <a:gd name="T67" fmla="*/ 0 h 147"/>
                  <a:gd name="T68" fmla="*/ 1 w 281"/>
                  <a:gd name="T69" fmla="*/ 0 h 147"/>
                  <a:gd name="T70" fmla="*/ 1 w 281"/>
                  <a:gd name="T71" fmla="*/ 0 h 147"/>
                  <a:gd name="T72" fmla="*/ 1 w 281"/>
                  <a:gd name="T73" fmla="*/ 0 h 147"/>
                  <a:gd name="T74" fmla="*/ 1 w 281"/>
                  <a:gd name="T75" fmla="*/ 0 h 147"/>
                  <a:gd name="T76" fmla="*/ 1 w 281"/>
                  <a:gd name="T77" fmla="*/ 0 h 147"/>
                  <a:gd name="T78" fmla="*/ 1 w 281"/>
                  <a:gd name="T79" fmla="*/ 0 h 147"/>
                  <a:gd name="T80" fmla="*/ 1 w 281"/>
                  <a:gd name="T81" fmla="*/ 0 h 147"/>
                  <a:gd name="T82" fmla="*/ 1 w 281"/>
                  <a:gd name="T83" fmla="*/ 0 h 147"/>
                  <a:gd name="T84" fmla="*/ 1 w 281"/>
                  <a:gd name="T85" fmla="*/ 0 h 147"/>
                  <a:gd name="T86" fmla="*/ 1 w 281"/>
                  <a:gd name="T87" fmla="*/ 0 h 147"/>
                  <a:gd name="T88" fmla="*/ 1 w 281"/>
                  <a:gd name="T89" fmla="*/ 0 h 147"/>
                  <a:gd name="T90" fmla="*/ 1 w 281"/>
                  <a:gd name="T91" fmla="*/ 0 h 147"/>
                  <a:gd name="T92" fmla="*/ 1 w 281"/>
                  <a:gd name="T93" fmla="*/ 0 h 147"/>
                  <a:gd name="T94" fmla="*/ 1 w 281"/>
                  <a:gd name="T95" fmla="*/ 0 h 147"/>
                  <a:gd name="T96" fmla="*/ 1 w 281"/>
                  <a:gd name="T97" fmla="*/ 0 h 147"/>
                  <a:gd name="T98" fmla="*/ 1 w 281"/>
                  <a:gd name="T99" fmla="*/ 0 h 147"/>
                  <a:gd name="T100" fmla="*/ 1 w 281"/>
                  <a:gd name="T101" fmla="*/ 0 h 147"/>
                  <a:gd name="T102" fmla="*/ 1 w 281"/>
                  <a:gd name="T103" fmla="*/ 0 h 147"/>
                  <a:gd name="T104" fmla="*/ 1 w 281"/>
                  <a:gd name="T105" fmla="*/ 0 h 147"/>
                  <a:gd name="T106" fmla="*/ 1 w 281"/>
                  <a:gd name="T107" fmla="*/ 0 h 147"/>
                  <a:gd name="T108" fmla="*/ 1 w 281"/>
                  <a:gd name="T109" fmla="*/ 0 h 147"/>
                  <a:gd name="T110" fmla="*/ 1 w 281"/>
                  <a:gd name="T111" fmla="*/ 0 h 147"/>
                  <a:gd name="T112" fmla="*/ 1 w 281"/>
                  <a:gd name="T113" fmla="*/ 0 h 147"/>
                  <a:gd name="T114" fmla="*/ 0 w 281"/>
                  <a:gd name="T115" fmla="*/ 0 h 147"/>
                  <a:gd name="T116" fmla="*/ 0 w 281"/>
                  <a:gd name="T117" fmla="*/ 0 h 1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1"/>
                  <a:gd name="T178" fmla="*/ 0 h 147"/>
                  <a:gd name="T179" fmla="*/ 281 w 281"/>
                  <a:gd name="T180" fmla="*/ 147 h 1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1" h="147">
                    <a:moveTo>
                      <a:pt x="0" y="95"/>
                    </a:moveTo>
                    <a:lnTo>
                      <a:pt x="5" y="114"/>
                    </a:lnTo>
                    <a:lnTo>
                      <a:pt x="11" y="120"/>
                    </a:lnTo>
                    <a:lnTo>
                      <a:pt x="17" y="126"/>
                    </a:lnTo>
                    <a:lnTo>
                      <a:pt x="28" y="133"/>
                    </a:lnTo>
                    <a:lnTo>
                      <a:pt x="34" y="135"/>
                    </a:lnTo>
                    <a:lnTo>
                      <a:pt x="40" y="137"/>
                    </a:lnTo>
                    <a:lnTo>
                      <a:pt x="45" y="139"/>
                    </a:lnTo>
                    <a:lnTo>
                      <a:pt x="55" y="143"/>
                    </a:lnTo>
                    <a:lnTo>
                      <a:pt x="60" y="145"/>
                    </a:lnTo>
                    <a:lnTo>
                      <a:pt x="70" y="145"/>
                    </a:lnTo>
                    <a:lnTo>
                      <a:pt x="79" y="145"/>
                    </a:lnTo>
                    <a:lnTo>
                      <a:pt x="91" y="147"/>
                    </a:lnTo>
                    <a:lnTo>
                      <a:pt x="100" y="145"/>
                    </a:lnTo>
                    <a:lnTo>
                      <a:pt x="110" y="143"/>
                    </a:lnTo>
                    <a:lnTo>
                      <a:pt x="121" y="139"/>
                    </a:lnTo>
                    <a:lnTo>
                      <a:pt x="133" y="135"/>
                    </a:lnTo>
                    <a:lnTo>
                      <a:pt x="142" y="132"/>
                    </a:lnTo>
                    <a:lnTo>
                      <a:pt x="152" y="128"/>
                    </a:lnTo>
                    <a:lnTo>
                      <a:pt x="163" y="122"/>
                    </a:lnTo>
                    <a:lnTo>
                      <a:pt x="175" y="118"/>
                    </a:lnTo>
                    <a:lnTo>
                      <a:pt x="182" y="114"/>
                    </a:lnTo>
                    <a:lnTo>
                      <a:pt x="192" y="109"/>
                    </a:lnTo>
                    <a:lnTo>
                      <a:pt x="199" y="105"/>
                    </a:lnTo>
                    <a:lnTo>
                      <a:pt x="205" y="103"/>
                    </a:lnTo>
                    <a:lnTo>
                      <a:pt x="214" y="95"/>
                    </a:lnTo>
                    <a:lnTo>
                      <a:pt x="218" y="95"/>
                    </a:lnTo>
                    <a:lnTo>
                      <a:pt x="281" y="0"/>
                    </a:lnTo>
                    <a:lnTo>
                      <a:pt x="228" y="38"/>
                    </a:lnTo>
                    <a:lnTo>
                      <a:pt x="226" y="40"/>
                    </a:lnTo>
                    <a:lnTo>
                      <a:pt x="220" y="48"/>
                    </a:lnTo>
                    <a:lnTo>
                      <a:pt x="216" y="50"/>
                    </a:lnTo>
                    <a:lnTo>
                      <a:pt x="213" y="56"/>
                    </a:lnTo>
                    <a:lnTo>
                      <a:pt x="207" y="63"/>
                    </a:lnTo>
                    <a:lnTo>
                      <a:pt x="203" y="71"/>
                    </a:lnTo>
                    <a:lnTo>
                      <a:pt x="195" y="76"/>
                    </a:lnTo>
                    <a:lnTo>
                      <a:pt x="190" y="84"/>
                    </a:lnTo>
                    <a:lnTo>
                      <a:pt x="182" y="90"/>
                    </a:lnTo>
                    <a:lnTo>
                      <a:pt x="176" y="95"/>
                    </a:lnTo>
                    <a:lnTo>
                      <a:pt x="167" y="101"/>
                    </a:lnTo>
                    <a:lnTo>
                      <a:pt x="159" y="105"/>
                    </a:lnTo>
                    <a:lnTo>
                      <a:pt x="150" y="111"/>
                    </a:lnTo>
                    <a:lnTo>
                      <a:pt x="142" y="114"/>
                    </a:lnTo>
                    <a:lnTo>
                      <a:pt x="131" y="116"/>
                    </a:lnTo>
                    <a:lnTo>
                      <a:pt x="121" y="118"/>
                    </a:lnTo>
                    <a:lnTo>
                      <a:pt x="112" y="118"/>
                    </a:lnTo>
                    <a:lnTo>
                      <a:pt x="102" y="118"/>
                    </a:lnTo>
                    <a:lnTo>
                      <a:pt x="91" y="116"/>
                    </a:lnTo>
                    <a:lnTo>
                      <a:pt x="81" y="114"/>
                    </a:lnTo>
                    <a:lnTo>
                      <a:pt x="74" y="114"/>
                    </a:lnTo>
                    <a:lnTo>
                      <a:pt x="66" y="113"/>
                    </a:lnTo>
                    <a:lnTo>
                      <a:pt x="57" y="109"/>
                    </a:lnTo>
                    <a:lnTo>
                      <a:pt x="49" y="107"/>
                    </a:lnTo>
                    <a:lnTo>
                      <a:pt x="41" y="105"/>
                    </a:lnTo>
                    <a:lnTo>
                      <a:pt x="38" y="103"/>
                    </a:lnTo>
                    <a:lnTo>
                      <a:pt x="30" y="99"/>
                    </a:lnTo>
                    <a:lnTo>
                      <a:pt x="28" y="9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3" name="Freeform 94"/>
              <p:cNvSpPr>
                <a:spLocks noChangeAspect="1"/>
              </p:cNvSpPr>
              <p:nvPr/>
            </p:nvSpPr>
            <p:spPr bwMode="auto">
              <a:xfrm>
                <a:off x="1822" y="3326"/>
                <a:ext cx="147" cy="71"/>
              </a:xfrm>
              <a:custGeom>
                <a:avLst/>
                <a:gdLst>
                  <a:gd name="T0" fmla="*/ 1 w 293"/>
                  <a:gd name="T1" fmla="*/ 0 h 143"/>
                  <a:gd name="T2" fmla="*/ 1 w 293"/>
                  <a:gd name="T3" fmla="*/ 0 h 143"/>
                  <a:gd name="T4" fmla="*/ 1 w 293"/>
                  <a:gd name="T5" fmla="*/ 0 h 143"/>
                  <a:gd name="T6" fmla="*/ 1 w 293"/>
                  <a:gd name="T7" fmla="*/ 0 h 143"/>
                  <a:gd name="T8" fmla="*/ 1 w 293"/>
                  <a:gd name="T9" fmla="*/ 0 h 143"/>
                  <a:gd name="T10" fmla="*/ 1 w 293"/>
                  <a:gd name="T11" fmla="*/ 0 h 143"/>
                  <a:gd name="T12" fmla="*/ 1 w 293"/>
                  <a:gd name="T13" fmla="*/ 0 h 143"/>
                  <a:gd name="T14" fmla="*/ 1 w 293"/>
                  <a:gd name="T15" fmla="*/ 0 h 143"/>
                  <a:gd name="T16" fmla="*/ 1 w 293"/>
                  <a:gd name="T17" fmla="*/ 0 h 143"/>
                  <a:gd name="T18" fmla="*/ 1 w 293"/>
                  <a:gd name="T19" fmla="*/ 0 h 143"/>
                  <a:gd name="T20" fmla="*/ 1 w 293"/>
                  <a:gd name="T21" fmla="*/ 0 h 143"/>
                  <a:gd name="T22" fmla="*/ 1 w 293"/>
                  <a:gd name="T23" fmla="*/ 0 h 143"/>
                  <a:gd name="T24" fmla="*/ 1 w 293"/>
                  <a:gd name="T25" fmla="*/ 0 h 143"/>
                  <a:gd name="T26" fmla="*/ 2 w 293"/>
                  <a:gd name="T27" fmla="*/ 0 h 143"/>
                  <a:gd name="T28" fmla="*/ 2 w 293"/>
                  <a:gd name="T29" fmla="*/ 0 h 143"/>
                  <a:gd name="T30" fmla="*/ 2 w 293"/>
                  <a:gd name="T31" fmla="*/ 0 h 143"/>
                  <a:gd name="T32" fmla="*/ 1 w 293"/>
                  <a:gd name="T33" fmla="*/ 0 h 143"/>
                  <a:gd name="T34" fmla="*/ 1 w 293"/>
                  <a:gd name="T35" fmla="*/ 0 h 143"/>
                  <a:gd name="T36" fmla="*/ 1 w 293"/>
                  <a:gd name="T37" fmla="*/ 0 h 143"/>
                  <a:gd name="T38" fmla="*/ 1 w 293"/>
                  <a:gd name="T39" fmla="*/ 0 h 143"/>
                  <a:gd name="T40" fmla="*/ 1 w 293"/>
                  <a:gd name="T41" fmla="*/ 0 h 143"/>
                  <a:gd name="T42" fmla="*/ 1 w 293"/>
                  <a:gd name="T43" fmla="*/ 0 h 143"/>
                  <a:gd name="T44" fmla="*/ 1 w 293"/>
                  <a:gd name="T45" fmla="*/ 0 h 143"/>
                  <a:gd name="T46" fmla="*/ 1 w 293"/>
                  <a:gd name="T47" fmla="*/ 0 h 143"/>
                  <a:gd name="T48" fmla="*/ 1 w 293"/>
                  <a:gd name="T49" fmla="*/ 0 h 143"/>
                  <a:gd name="T50" fmla="*/ 1 w 293"/>
                  <a:gd name="T51" fmla="*/ 0 h 143"/>
                  <a:gd name="T52" fmla="*/ 1 w 293"/>
                  <a:gd name="T53" fmla="*/ 0 h 143"/>
                  <a:gd name="T54" fmla="*/ 1 w 293"/>
                  <a:gd name="T55" fmla="*/ 0 h 143"/>
                  <a:gd name="T56" fmla="*/ 1 w 293"/>
                  <a:gd name="T57" fmla="*/ 0 h 143"/>
                  <a:gd name="T58" fmla="*/ 1 w 293"/>
                  <a:gd name="T59" fmla="*/ 0 h 143"/>
                  <a:gd name="T60" fmla="*/ 1 w 293"/>
                  <a:gd name="T61" fmla="*/ 0 h 143"/>
                  <a:gd name="T62" fmla="*/ 1 w 293"/>
                  <a:gd name="T63" fmla="*/ 0 h 143"/>
                  <a:gd name="T64" fmla="*/ 1 w 293"/>
                  <a:gd name="T65" fmla="*/ 0 h 143"/>
                  <a:gd name="T66" fmla="*/ 0 w 293"/>
                  <a:gd name="T67" fmla="*/ 0 h 1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3"/>
                  <a:gd name="T103" fmla="*/ 0 h 143"/>
                  <a:gd name="T104" fmla="*/ 293 w 293"/>
                  <a:gd name="T105" fmla="*/ 143 h 1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3" h="143">
                    <a:moveTo>
                      <a:pt x="0" y="118"/>
                    </a:moveTo>
                    <a:lnTo>
                      <a:pt x="82" y="86"/>
                    </a:lnTo>
                    <a:lnTo>
                      <a:pt x="84" y="86"/>
                    </a:lnTo>
                    <a:lnTo>
                      <a:pt x="90" y="88"/>
                    </a:lnTo>
                    <a:lnTo>
                      <a:pt x="97" y="88"/>
                    </a:lnTo>
                    <a:lnTo>
                      <a:pt x="109" y="90"/>
                    </a:lnTo>
                    <a:lnTo>
                      <a:pt x="114" y="90"/>
                    </a:lnTo>
                    <a:lnTo>
                      <a:pt x="122" y="90"/>
                    </a:lnTo>
                    <a:lnTo>
                      <a:pt x="130" y="90"/>
                    </a:lnTo>
                    <a:lnTo>
                      <a:pt x="137" y="90"/>
                    </a:lnTo>
                    <a:lnTo>
                      <a:pt x="145" y="88"/>
                    </a:lnTo>
                    <a:lnTo>
                      <a:pt x="152" y="86"/>
                    </a:lnTo>
                    <a:lnTo>
                      <a:pt x="160" y="84"/>
                    </a:lnTo>
                    <a:lnTo>
                      <a:pt x="170" y="80"/>
                    </a:lnTo>
                    <a:lnTo>
                      <a:pt x="177" y="76"/>
                    </a:lnTo>
                    <a:lnTo>
                      <a:pt x="185" y="71"/>
                    </a:lnTo>
                    <a:lnTo>
                      <a:pt x="190" y="67"/>
                    </a:lnTo>
                    <a:lnTo>
                      <a:pt x="200" y="63"/>
                    </a:lnTo>
                    <a:lnTo>
                      <a:pt x="206" y="55"/>
                    </a:lnTo>
                    <a:lnTo>
                      <a:pt x="213" y="50"/>
                    </a:lnTo>
                    <a:lnTo>
                      <a:pt x="219" y="44"/>
                    </a:lnTo>
                    <a:lnTo>
                      <a:pt x="225" y="40"/>
                    </a:lnTo>
                    <a:lnTo>
                      <a:pt x="234" y="29"/>
                    </a:lnTo>
                    <a:lnTo>
                      <a:pt x="244" y="21"/>
                    </a:lnTo>
                    <a:lnTo>
                      <a:pt x="249" y="15"/>
                    </a:lnTo>
                    <a:lnTo>
                      <a:pt x="251" y="13"/>
                    </a:lnTo>
                    <a:lnTo>
                      <a:pt x="293" y="0"/>
                    </a:lnTo>
                    <a:lnTo>
                      <a:pt x="293" y="25"/>
                    </a:lnTo>
                    <a:lnTo>
                      <a:pt x="291" y="27"/>
                    </a:lnTo>
                    <a:lnTo>
                      <a:pt x="287" y="34"/>
                    </a:lnTo>
                    <a:lnTo>
                      <a:pt x="280" y="42"/>
                    </a:lnTo>
                    <a:lnTo>
                      <a:pt x="270" y="55"/>
                    </a:lnTo>
                    <a:lnTo>
                      <a:pt x="263" y="61"/>
                    </a:lnTo>
                    <a:lnTo>
                      <a:pt x="255" y="67"/>
                    </a:lnTo>
                    <a:lnTo>
                      <a:pt x="247" y="74"/>
                    </a:lnTo>
                    <a:lnTo>
                      <a:pt x="240" y="80"/>
                    </a:lnTo>
                    <a:lnTo>
                      <a:pt x="228" y="88"/>
                    </a:lnTo>
                    <a:lnTo>
                      <a:pt x="219" y="93"/>
                    </a:lnTo>
                    <a:lnTo>
                      <a:pt x="206" y="99"/>
                    </a:lnTo>
                    <a:lnTo>
                      <a:pt x="194" y="105"/>
                    </a:lnTo>
                    <a:lnTo>
                      <a:pt x="187" y="107"/>
                    </a:lnTo>
                    <a:lnTo>
                      <a:pt x="179" y="109"/>
                    </a:lnTo>
                    <a:lnTo>
                      <a:pt x="173" y="110"/>
                    </a:lnTo>
                    <a:lnTo>
                      <a:pt x="166" y="114"/>
                    </a:lnTo>
                    <a:lnTo>
                      <a:pt x="158" y="114"/>
                    </a:lnTo>
                    <a:lnTo>
                      <a:pt x="151" y="118"/>
                    </a:lnTo>
                    <a:lnTo>
                      <a:pt x="143" y="120"/>
                    </a:lnTo>
                    <a:lnTo>
                      <a:pt x="135" y="122"/>
                    </a:lnTo>
                    <a:lnTo>
                      <a:pt x="128" y="124"/>
                    </a:lnTo>
                    <a:lnTo>
                      <a:pt x="120" y="124"/>
                    </a:lnTo>
                    <a:lnTo>
                      <a:pt x="112" y="126"/>
                    </a:lnTo>
                    <a:lnTo>
                      <a:pt x="105" y="128"/>
                    </a:lnTo>
                    <a:lnTo>
                      <a:pt x="97" y="129"/>
                    </a:lnTo>
                    <a:lnTo>
                      <a:pt x="90" y="129"/>
                    </a:lnTo>
                    <a:lnTo>
                      <a:pt x="84" y="131"/>
                    </a:lnTo>
                    <a:lnTo>
                      <a:pt x="76" y="133"/>
                    </a:lnTo>
                    <a:lnTo>
                      <a:pt x="69" y="133"/>
                    </a:lnTo>
                    <a:lnTo>
                      <a:pt x="63" y="135"/>
                    </a:lnTo>
                    <a:lnTo>
                      <a:pt x="55" y="135"/>
                    </a:lnTo>
                    <a:lnTo>
                      <a:pt x="50" y="135"/>
                    </a:lnTo>
                    <a:lnTo>
                      <a:pt x="38" y="137"/>
                    </a:lnTo>
                    <a:lnTo>
                      <a:pt x="29" y="139"/>
                    </a:lnTo>
                    <a:lnTo>
                      <a:pt x="21" y="139"/>
                    </a:lnTo>
                    <a:lnTo>
                      <a:pt x="16" y="141"/>
                    </a:lnTo>
                    <a:lnTo>
                      <a:pt x="10" y="141"/>
                    </a:lnTo>
                    <a:lnTo>
                      <a:pt x="10" y="14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4" name="Freeform 95"/>
              <p:cNvSpPr>
                <a:spLocks noChangeAspect="1"/>
              </p:cNvSpPr>
              <p:nvPr/>
            </p:nvSpPr>
            <p:spPr bwMode="auto">
              <a:xfrm>
                <a:off x="1830" y="3323"/>
                <a:ext cx="145" cy="55"/>
              </a:xfrm>
              <a:custGeom>
                <a:avLst/>
                <a:gdLst>
                  <a:gd name="T0" fmla="*/ 0 w 290"/>
                  <a:gd name="T1" fmla="*/ 0 h 111"/>
                  <a:gd name="T2" fmla="*/ 1 w 290"/>
                  <a:gd name="T3" fmla="*/ 0 h 111"/>
                  <a:gd name="T4" fmla="*/ 1 w 290"/>
                  <a:gd name="T5" fmla="*/ 0 h 111"/>
                  <a:gd name="T6" fmla="*/ 1 w 290"/>
                  <a:gd name="T7" fmla="*/ 0 h 111"/>
                  <a:gd name="T8" fmla="*/ 1 w 290"/>
                  <a:gd name="T9" fmla="*/ 0 h 111"/>
                  <a:gd name="T10" fmla="*/ 1 w 290"/>
                  <a:gd name="T11" fmla="*/ 0 h 111"/>
                  <a:gd name="T12" fmla="*/ 1 w 290"/>
                  <a:gd name="T13" fmla="*/ 0 h 111"/>
                  <a:gd name="T14" fmla="*/ 1 w 290"/>
                  <a:gd name="T15" fmla="*/ 0 h 111"/>
                  <a:gd name="T16" fmla="*/ 1 w 290"/>
                  <a:gd name="T17" fmla="*/ 0 h 111"/>
                  <a:gd name="T18" fmla="*/ 1 w 290"/>
                  <a:gd name="T19" fmla="*/ 0 h 111"/>
                  <a:gd name="T20" fmla="*/ 1 w 290"/>
                  <a:gd name="T21" fmla="*/ 0 h 111"/>
                  <a:gd name="T22" fmla="*/ 1 w 290"/>
                  <a:gd name="T23" fmla="*/ 0 h 111"/>
                  <a:gd name="T24" fmla="*/ 1 w 290"/>
                  <a:gd name="T25" fmla="*/ 0 h 111"/>
                  <a:gd name="T26" fmla="*/ 1 w 290"/>
                  <a:gd name="T27" fmla="*/ 0 h 111"/>
                  <a:gd name="T28" fmla="*/ 1 w 290"/>
                  <a:gd name="T29" fmla="*/ 0 h 111"/>
                  <a:gd name="T30" fmla="*/ 1 w 290"/>
                  <a:gd name="T31" fmla="*/ 0 h 111"/>
                  <a:gd name="T32" fmla="*/ 1 w 290"/>
                  <a:gd name="T33" fmla="*/ 0 h 111"/>
                  <a:gd name="T34" fmla="*/ 1 w 290"/>
                  <a:gd name="T35" fmla="*/ 0 h 111"/>
                  <a:gd name="T36" fmla="*/ 1 w 290"/>
                  <a:gd name="T37" fmla="*/ 0 h 111"/>
                  <a:gd name="T38" fmla="*/ 1 w 290"/>
                  <a:gd name="T39" fmla="*/ 0 h 111"/>
                  <a:gd name="T40" fmla="*/ 1 w 290"/>
                  <a:gd name="T41" fmla="*/ 0 h 111"/>
                  <a:gd name="T42" fmla="*/ 1 w 290"/>
                  <a:gd name="T43" fmla="*/ 0 h 111"/>
                  <a:gd name="T44" fmla="*/ 1 w 290"/>
                  <a:gd name="T45" fmla="*/ 0 h 111"/>
                  <a:gd name="T46" fmla="*/ 1 w 290"/>
                  <a:gd name="T47" fmla="*/ 0 h 111"/>
                  <a:gd name="T48" fmla="*/ 1 w 290"/>
                  <a:gd name="T49" fmla="*/ 0 h 111"/>
                  <a:gd name="T50" fmla="*/ 1 w 290"/>
                  <a:gd name="T51" fmla="*/ 0 h 111"/>
                  <a:gd name="T52" fmla="*/ 1 w 290"/>
                  <a:gd name="T53" fmla="*/ 0 h 111"/>
                  <a:gd name="T54" fmla="*/ 1 w 290"/>
                  <a:gd name="T55" fmla="*/ 0 h 111"/>
                  <a:gd name="T56" fmla="*/ 1 w 290"/>
                  <a:gd name="T57" fmla="*/ 0 h 111"/>
                  <a:gd name="T58" fmla="*/ 1 w 290"/>
                  <a:gd name="T59" fmla="*/ 0 h 111"/>
                  <a:gd name="T60" fmla="*/ 1 w 290"/>
                  <a:gd name="T61" fmla="*/ 0 h 111"/>
                  <a:gd name="T62" fmla="*/ 1 w 290"/>
                  <a:gd name="T63" fmla="*/ 0 h 1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0"/>
                  <a:gd name="T97" fmla="*/ 0 h 111"/>
                  <a:gd name="T98" fmla="*/ 290 w 290"/>
                  <a:gd name="T99" fmla="*/ 111 h 1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0" h="111">
                    <a:moveTo>
                      <a:pt x="66" y="86"/>
                    </a:moveTo>
                    <a:lnTo>
                      <a:pt x="0" y="111"/>
                    </a:lnTo>
                    <a:lnTo>
                      <a:pt x="9" y="111"/>
                    </a:lnTo>
                    <a:lnTo>
                      <a:pt x="15" y="111"/>
                    </a:lnTo>
                    <a:lnTo>
                      <a:pt x="22" y="111"/>
                    </a:lnTo>
                    <a:lnTo>
                      <a:pt x="28" y="109"/>
                    </a:lnTo>
                    <a:lnTo>
                      <a:pt x="36" y="109"/>
                    </a:lnTo>
                    <a:lnTo>
                      <a:pt x="43" y="109"/>
                    </a:lnTo>
                    <a:lnTo>
                      <a:pt x="49" y="109"/>
                    </a:lnTo>
                    <a:lnTo>
                      <a:pt x="58" y="107"/>
                    </a:lnTo>
                    <a:lnTo>
                      <a:pt x="68" y="107"/>
                    </a:lnTo>
                    <a:lnTo>
                      <a:pt x="74" y="105"/>
                    </a:lnTo>
                    <a:lnTo>
                      <a:pt x="83" y="105"/>
                    </a:lnTo>
                    <a:lnTo>
                      <a:pt x="93" y="101"/>
                    </a:lnTo>
                    <a:lnTo>
                      <a:pt x="102" y="101"/>
                    </a:lnTo>
                    <a:lnTo>
                      <a:pt x="110" y="99"/>
                    </a:lnTo>
                    <a:lnTo>
                      <a:pt x="119" y="99"/>
                    </a:lnTo>
                    <a:lnTo>
                      <a:pt x="129" y="97"/>
                    </a:lnTo>
                    <a:lnTo>
                      <a:pt x="138" y="96"/>
                    </a:lnTo>
                    <a:lnTo>
                      <a:pt x="146" y="94"/>
                    </a:lnTo>
                    <a:lnTo>
                      <a:pt x="154" y="94"/>
                    </a:lnTo>
                    <a:lnTo>
                      <a:pt x="163" y="90"/>
                    </a:lnTo>
                    <a:lnTo>
                      <a:pt x="173" y="90"/>
                    </a:lnTo>
                    <a:lnTo>
                      <a:pt x="180" y="86"/>
                    </a:lnTo>
                    <a:lnTo>
                      <a:pt x="188" y="84"/>
                    </a:lnTo>
                    <a:lnTo>
                      <a:pt x="195" y="82"/>
                    </a:lnTo>
                    <a:lnTo>
                      <a:pt x="203" y="80"/>
                    </a:lnTo>
                    <a:lnTo>
                      <a:pt x="214" y="75"/>
                    </a:lnTo>
                    <a:lnTo>
                      <a:pt x="228" y="69"/>
                    </a:lnTo>
                    <a:lnTo>
                      <a:pt x="237" y="63"/>
                    </a:lnTo>
                    <a:lnTo>
                      <a:pt x="247" y="58"/>
                    </a:lnTo>
                    <a:lnTo>
                      <a:pt x="254" y="50"/>
                    </a:lnTo>
                    <a:lnTo>
                      <a:pt x="262" y="44"/>
                    </a:lnTo>
                    <a:lnTo>
                      <a:pt x="268" y="37"/>
                    </a:lnTo>
                    <a:lnTo>
                      <a:pt x="273" y="31"/>
                    </a:lnTo>
                    <a:lnTo>
                      <a:pt x="281" y="18"/>
                    </a:lnTo>
                    <a:lnTo>
                      <a:pt x="287" y="8"/>
                    </a:lnTo>
                    <a:lnTo>
                      <a:pt x="289" y="2"/>
                    </a:lnTo>
                    <a:lnTo>
                      <a:pt x="290" y="0"/>
                    </a:lnTo>
                    <a:lnTo>
                      <a:pt x="241" y="12"/>
                    </a:lnTo>
                    <a:lnTo>
                      <a:pt x="239" y="14"/>
                    </a:lnTo>
                    <a:lnTo>
                      <a:pt x="237" y="19"/>
                    </a:lnTo>
                    <a:lnTo>
                      <a:pt x="233" y="25"/>
                    </a:lnTo>
                    <a:lnTo>
                      <a:pt x="230" y="35"/>
                    </a:lnTo>
                    <a:lnTo>
                      <a:pt x="222" y="44"/>
                    </a:lnTo>
                    <a:lnTo>
                      <a:pt x="212" y="54"/>
                    </a:lnTo>
                    <a:lnTo>
                      <a:pt x="205" y="59"/>
                    </a:lnTo>
                    <a:lnTo>
                      <a:pt x="199" y="63"/>
                    </a:lnTo>
                    <a:lnTo>
                      <a:pt x="192" y="67"/>
                    </a:lnTo>
                    <a:lnTo>
                      <a:pt x="184" y="71"/>
                    </a:lnTo>
                    <a:lnTo>
                      <a:pt x="174" y="75"/>
                    </a:lnTo>
                    <a:lnTo>
                      <a:pt x="165" y="77"/>
                    </a:lnTo>
                    <a:lnTo>
                      <a:pt x="155" y="77"/>
                    </a:lnTo>
                    <a:lnTo>
                      <a:pt x="146" y="80"/>
                    </a:lnTo>
                    <a:lnTo>
                      <a:pt x="135" y="80"/>
                    </a:lnTo>
                    <a:lnTo>
                      <a:pt x="127" y="82"/>
                    </a:lnTo>
                    <a:lnTo>
                      <a:pt x="117" y="84"/>
                    </a:lnTo>
                    <a:lnTo>
                      <a:pt x="108" y="86"/>
                    </a:lnTo>
                    <a:lnTo>
                      <a:pt x="98" y="86"/>
                    </a:lnTo>
                    <a:lnTo>
                      <a:pt x="91" y="86"/>
                    </a:lnTo>
                    <a:lnTo>
                      <a:pt x="83" y="86"/>
                    </a:lnTo>
                    <a:lnTo>
                      <a:pt x="77" y="86"/>
                    </a:lnTo>
                    <a:lnTo>
                      <a:pt x="68" y="86"/>
                    </a:lnTo>
                    <a:lnTo>
                      <a:pt x="66" y="86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5" name="Freeform 96"/>
              <p:cNvSpPr>
                <a:spLocks noChangeAspect="1"/>
              </p:cNvSpPr>
              <p:nvPr/>
            </p:nvSpPr>
            <p:spPr bwMode="auto">
              <a:xfrm>
                <a:off x="1259" y="3545"/>
                <a:ext cx="247" cy="119"/>
              </a:xfrm>
              <a:custGeom>
                <a:avLst/>
                <a:gdLst>
                  <a:gd name="T0" fmla="*/ 1 w 492"/>
                  <a:gd name="T1" fmla="*/ 0 h 240"/>
                  <a:gd name="T2" fmla="*/ 1 w 492"/>
                  <a:gd name="T3" fmla="*/ 0 h 240"/>
                  <a:gd name="T4" fmla="*/ 1 w 492"/>
                  <a:gd name="T5" fmla="*/ 0 h 240"/>
                  <a:gd name="T6" fmla="*/ 1 w 492"/>
                  <a:gd name="T7" fmla="*/ 0 h 240"/>
                  <a:gd name="T8" fmla="*/ 1 w 492"/>
                  <a:gd name="T9" fmla="*/ 0 h 240"/>
                  <a:gd name="T10" fmla="*/ 1 w 492"/>
                  <a:gd name="T11" fmla="*/ 0 h 240"/>
                  <a:gd name="T12" fmla="*/ 1 w 492"/>
                  <a:gd name="T13" fmla="*/ 0 h 240"/>
                  <a:gd name="T14" fmla="*/ 1 w 492"/>
                  <a:gd name="T15" fmla="*/ 0 h 240"/>
                  <a:gd name="T16" fmla="*/ 1 w 492"/>
                  <a:gd name="T17" fmla="*/ 0 h 240"/>
                  <a:gd name="T18" fmla="*/ 2 w 492"/>
                  <a:gd name="T19" fmla="*/ 0 h 240"/>
                  <a:gd name="T20" fmla="*/ 2 w 492"/>
                  <a:gd name="T21" fmla="*/ 0 h 240"/>
                  <a:gd name="T22" fmla="*/ 2 w 492"/>
                  <a:gd name="T23" fmla="*/ 0 h 240"/>
                  <a:gd name="T24" fmla="*/ 2 w 492"/>
                  <a:gd name="T25" fmla="*/ 0 h 240"/>
                  <a:gd name="T26" fmla="*/ 2 w 492"/>
                  <a:gd name="T27" fmla="*/ 0 h 240"/>
                  <a:gd name="T28" fmla="*/ 2 w 492"/>
                  <a:gd name="T29" fmla="*/ 0 h 240"/>
                  <a:gd name="T30" fmla="*/ 2 w 492"/>
                  <a:gd name="T31" fmla="*/ 0 h 240"/>
                  <a:gd name="T32" fmla="*/ 2 w 492"/>
                  <a:gd name="T33" fmla="*/ 0 h 240"/>
                  <a:gd name="T34" fmla="*/ 2 w 492"/>
                  <a:gd name="T35" fmla="*/ 0 h 240"/>
                  <a:gd name="T36" fmla="*/ 2 w 492"/>
                  <a:gd name="T37" fmla="*/ 0 h 240"/>
                  <a:gd name="T38" fmla="*/ 2 w 492"/>
                  <a:gd name="T39" fmla="*/ 0 h 240"/>
                  <a:gd name="T40" fmla="*/ 2 w 492"/>
                  <a:gd name="T41" fmla="*/ 0 h 240"/>
                  <a:gd name="T42" fmla="*/ 2 w 492"/>
                  <a:gd name="T43" fmla="*/ 0 h 240"/>
                  <a:gd name="T44" fmla="*/ 2 w 492"/>
                  <a:gd name="T45" fmla="*/ 0 h 240"/>
                  <a:gd name="T46" fmla="*/ 2 w 492"/>
                  <a:gd name="T47" fmla="*/ 0 h 240"/>
                  <a:gd name="T48" fmla="*/ 2 w 492"/>
                  <a:gd name="T49" fmla="*/ 0 h 240"/>
                  <a:gd name="T50" fmla="*/ 2 w 492"/>
                  <a:gd name="T51" fmla="*/ 0 h 240"/>
                  <a:gd name="T52" fmla="*/ 2 w 492"/>
                  <a:gd name="T53" fmla="*/ 0 h 240"/>
                  <a:gd name="T54" fmla="*/ 2 w 492"/>
                  <a:gd name="T55" fmla="*/ 0 h 240"/>
                  <a:gd name="T56" fmla="*/ 2 w 492"/>
                  <a:gd name="T57" fmla="*/ 0 h 240"/>
                  <a:gd name="T58" fmla="*/ 2 w 492"/>
                  <a:gd name="T59" fmla="*/ 0 h 240"/>
                  <a:gd name="T60" fmla="*/ 2 w 492"/>
                  <a:gd name="T61" fmla="*/ 0 h 240"/>
                  <a:gd name="T62" fmla="*/ 2 w 492"/>
                  <a:gd name="T63" fmla="*/ 0 h 240"/>
                  <a:gd name="T64" fmla="*/ 2 w 492"/>
                  <a:gd name="T65" fmla="*/ 0 h 240"/>
                  <a:gd name="T66" fmla="*/ 2 w 492"/>
                  <a:gd name="T67" fmla="*/ 0 h 240"/>
                  <a:gd name="T68" fmla="*/ 2 w 492"/>
                  <a:gd name="T69" fmla="*/ 0 h 240"/>
                  <a:gd name="T70" fmla="*/ 1 w 492"/>
                  <a:gd name="T71" fmla="*/ 0 h 240"/>
                  <a:gd name="T72" fmla="*/ 1 w 492"/>
                  <a:gd name="T73" fmla="*/ 0 h 240"/>
                  <a:gd name="T74" fmla="*/ 1 w 492"/>
                  <a:gd name="T75" fmla="*/ 0 h 240"/>
                  <a:gd name="T76" fmla="*/ 1 w 492"/>
                  <a:gd name="T77" fmla="*/ 0 h 240"/>
                  <a:gd name="T78" fmla="*/ 1 w 492"/>
                  <a:gd name="T79" fmla="*/ 0 h 240"/>
                  <a:gd name="T80" fmla="*/ 1 w 492"/>
                  <a:gd name="T81" fmla="*/ 0 h 240"/>
                  <a:gd name="T82" fmla="*/ 1 w 492"/>
                  <a:gd name="T83" fmla="*/ 0 h 240"/>
                  <a:gd name="T84" fmla="*/ 1 w 492"/>
                  <a:gd name="T85" fmla="*/ 0 h 240"/>
                  <a:gd name="T86" fmla="*/ 1 w 492"/>
                  <a:gd name="T87" fmla="*/ 0 h 240"/>
                  <a:gd name="T88" fmla="*/ 1 w 492"/>
                  <a:gd name="T89" fmla="*/ 0 h 240"/>
                  <a:gd name="T90" fmla="*/ 1 w 492"/>
                  <a:gd name="T91" fmla="*/ 0 h 240"/>
                  <a:gd name="T92" fmla="*/ 1 w 492"/>
                  <a:gd name="T93" fmla="*/ 0 h 240"/>
                  <a:gd name="T94" fmla="*/ 1 w 492"/>
                  <a:gd name="T95" fmla="*/ 0 h 240"/>
                  <a:gd name="T96" fmla="*/ 1 w 492"/>
                  <a:gd name="T97" fmla="*/ 0 h 240"/>
                  <a:gd name="T98" fmla="*/ 1 w 492"/>
                  <a:gd name="T99" fmla="*/ 0 h 240"/>
                  <a:gd name="T100" fmla="*/ 1 w 492"/>
                  <a:gd name="T101" fmla="*/ 0 h 240"/>
                  <a:gd name="T102" fmla="*/ 0 w 492"/>
                  <a:gd name="T103" fmla="*/ 0 h 2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2"/>
                  <a:gd name="T157" fmla="*/ 0 h 240"/>
                  <a:gd name="T158" fmla="*/ 492 w 492"/>
                  <a:gd name="T159" fmla="*/ 240 h 24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2" h="240">
                    <a:moveTo>
                      <a:pt x="0" y="179"/>
                    </a:moveTo>
                    <a:lnTo>
                      <a:pt x="137" y="147"/>
                    </a:lnTo>
                    <a:lnTo>
                      <a:pt x="141" y="147"/>
                    </a:lnTo>
                    <a:lnTo>
                      <a:pt x="146" y="147"/>
                    </a:lnTo>
                    <a:lnTo>
                      <a:pt x="154" y="147"/>
                    </a:lnTo>
                    <a:lnTo>
                      <a:pt x="163" y="145"/>
                    </a:lnTo>
                    <a:lnTo>
                      <a:pt x="175" y="145"/>
                    </a:lnTo>
                    <a:lnTo>
                      <a:pt x="182" y="145"/>
                    </a:lnTo>
                    <a:lnTo>
                      <a:pt x="188" y="145"/>
                    </a:lnTo>
                    <a:lnTo>
                      <a:pt x="196" y="145"/>
                    </a:lnTo>
                    <a:lnTo>
                      <a:pt x="203" y="145"/>
                    </a:lnTo>
                    <a:lnTo>
                      <a:pt x="209" y="145"/>
                    </a:lnTo>
                    <a:lnTo>
                      <a:pt x="217" y="145"/>
                    </a:lnTo>
                    <a:lnTo>
                      <a:pt x="224" y="143"/>
                    </a:lnTo>
                    <a:lnTo>
                      <a:pt x="232" y="143"/>
                    </a:lnTo>
                    <a:lnTo>
                      <a:pt x="239" y="141"/>
                    </a:lnTo>
                    <a:lnTo>
                      <a:pt x="247" y="141"/>
                    </a:lnTo>
                    <a:lnTo>
                      <a:pt x="255" y="139"/>
                    </a:lnTo>
                    <a:lnTo>
                      <a:pt x="264" y="139"/>
                    </a:lnTo>
                    <a:lnTo>
                      <a:pt x="270" y="137"/>
                    </a:lnTo>
                    <a:lnTo>
                      <a:pt x="279" y="135"/>
                    </a:lnTo>
                    <a:lnTo>
                      <a:pt x="287" y="134"/>
                    </a:lnTo>
                    <a:lnTo>
                      <a:pt x="295" y="134"/>
                    </a:lnTo>
                    <a:lnTo>
                      <a:pt x="300" y="130"/>
                    </a:lnTo>
                    <a:lnTo>
                      <a:pt x="310" y="128"/>
                    </a:lnTo>
                    <a:lnTo>
                      <a:pt x="317" y="126"/>
                    </a:lnTo>
                    <a:lnTo>
                      <a:pt x="325" y="124"/>
                    </a:lnTo>
                    <a:lnTo>
                      <a:pt x="336" y="116"/>
                    </a:lnTo>
                    <a:lnTo>
                      <a:pt x="348" y="111"/>
                    </a:lnTo>
                    <a:lnTo>
                      <a:pt x="359" y="101"/>
                    </a:lnTo>
                    <a:lnTo>
                      <a:pt x="369" y="95"/>
                    </a:lnTo>
                    <a:lnTo>
                      <a:pt x="378" y="86"/>
                    </a:lnTo>
                    <a:lnTo>
                      <a:pt x="386" y="78"/>
                    </a:lnTo>
                    <a:lnTo>
                      <a:pt x="391" y="69"/>
                    </a:lnTo>
                    <a:lnTo>
                      <a:pt x="399" y="61"/>
                    </a:lnTo>
                    <a:lnTo>
                      <a:pt x="403" y="54"/>
                    </a:lnTo>
                    <a:lnTo>
                      <a:pt x="409" y="46"/>
                    </a:lnTo>
                    <a:lnTo>
                      <a:pt x="412" y="38"/>
                    </a:lnTo>
                    <a:lnTo>
                      <a:pt x="414" y="35"/>
                    </a:lnTo>
                    <a:lnTo>
                      <a:pt x="418" y="25"/>
                    </a:lnTo>
                    <a:lnTo>
                      <a:pt x="420" y="23"/>
                    </a:lnTo>
                    <a:lnTo>
                      <a:pt x="492" y="0"/>
                    </a:lnTo>
                    <a:lnTo>
                      <a:pt x="492" y="46"/>
                    </a:lnTo>
                    <a:lnTo>
                      <a:pt x="488" y="48"/>
                    </a:lnTo>
                    <a:lnTo>
                      <a:pt x="483" y="59"/>
                    </a:lnTo>
                    <a:lnTo>
                      <a:pt x="475" y="65"/>
                    </a:lnTo>
                    <a:lnTo>
                      <a:pt x="469" y="75"/>
                    </a:lnTo>
                    <a:lnTo>
                      <a:pt x="462" y="84"/>
                    </a:lnTo>
                    <a:lnTo>
                      <a:pt x="454" y="94"/>
                    </a:lnTo>
                    <a:lnTo>
                      <a:pt x="443" y="105"/>
                    </a:lnTo>
                    <a:lnTo>
                      <a:pt x="429" y="114"/>
                    </a:lnTo>
                    <a:lnTo>
                      <a:pt x="424" y="120"/>
                    </a:lnTo>
                    <a:lnTo>
                      <a:pt x="416" y="126"/>
                    </a:lnTo>
                    <a:lnTo>
                      <a:pt x="409" y="132"/>
                    </a:lnTo>
                    <a:lnTo>
                      <a:pt x="403" y="139"/>
                    </a:lnTo>
                    <a:lnTo>
                      <a:pt x="393" y="143"/>
                    </a:lnTo>
                    <a:lnTo>
                      <a:pt x="384" y="149"/>
                    </a:lnTo>
                    <a:lnTo>
                      <a:pt x="374" y="154"/>
                    </a:lnTo>
                    <a:lnTo>
                      <a:pt x="367" y="160"/>
                    </a:lnTo>
                    <a:lnTo>
                      <a:pt x="357" y="164"/>
                    </a:lnTo>
                    <a:lnTo>
                      <a:pt x="348" y="170"/>
                    </a:lnTo>
                    <a:lnTo>
                      <a:pt x="336" y="175"/>
                    </a:lnTo>
                    <a:lnTo>
                      <a:pt x="327" y="181"/>
                    </a:lnTo>
                    <a:lnTo>
                      <a:pt x="314" y="185"/>
                    </a:lnTo>
                    <a:lnTo>
                      <a:pt x="302" y="189"/>
                    </a:lnTo>
                    <a:lnTo>
                      <a:pt x="289" y="191"/>
                    </a:lnTo>
                    <a:lnTo>
                      <a:pt x="277" y="196"/>
                    </a:lnTo>
                    <a:lnTo>
                      <a:pt x="270" y="196"/>
                    </a:lnTo>
                    <a:lnTo>
                      <a:pt x="264" y="200"/>
                    </a:lnTo>
                    <a:lnTo>
                      <a:pt x="256" y="200"/>
                    </a:lnTo>
                    <a:lnTo>
                      <a:pt x="251" y="204"/>
                    </a:lnTo>
                    <a:lnTo>
                      <a:pt x="243" y="204"/>
                    </a:lnTo>
                    <a:lnTo>
                      <a:pt x="237" y="206"/>
                    </a:lnTo>
                    <a:lnTo>
                      <a:pt x="232" y="208"/>
                    </a:lnTo>
                    <a:lnTo>
                      <a:pt x="224" y="210"/>
                    </a:lnTo>
                    <a:lnTo>
                      <a:pt x="218" y="210"/>
                    </a:lnTo>
                    <a:lnTo>
                      <a:pt x="211" y="211"/>
                    </a:lnTo>
                    <a:lnTo>
                      <a:pt x="203" y="213"/>
                    </a:lnTo>
                    <a:lnTo>
                      <a:pt x="198" y="215"/>
                    </a:lnTo>
                    <a:lnTo>
                      <a:pt x="190" y="215"/>
                    </a:lnTo>
                    <a:lnTo>
                      <a:pt x="182" y="215"/>
                    </a:lnTo>
                    <a:lnTo>
                      <a:pt x="175" y="217"/>
                    </a:lnTo>
                    <a:lnTo>
                      <a:pt x="169" y="219"/>
                    </a:lnTo>
                    <a:lnTo>
                      <a:pt x="163" y="219"/>
                    </a:lnTo>
                    <a:lnTo>
                      <a:pt x="156" y="221"/>
                    </a:lnTo>
                    <a:lnTo>
                      <a:pt x="150" y="221"/>
                    </a:lnTo>
                    <a:lnTo>
                      <a:pt x="144" y="223"/>
                    </a:lnTo>
                    <a:lnTo>
                      <a:pt x="131" y="225"/>
                    </a:lnTo>
                    <a:lnTo>
                      <a:pt x="120" y="229"/>
                    </a:lnTo>
                    <a:lnTo>
                      <a:pt x="106" y="229"/>
                    </a:lnTo>
                    <a:lnTo>
                      <a:pt x="95" y="230"/>
                    </a:lnTo>
                    <a:lnTo>
                      <a:pt x="83" y="230"/>
                    </a:lnTo>
                    <a:lnTo>
                      <a:pt x="72" y="232"/>
                    </a:lnTo>
                    <a:lnTo>
                      <a:pt x="63" y="234"/>
                    </a:lnTo>
                    <a:lnTo>
                      <a:pt x="53" y="234"/>
                    </a:lnTo>
                    <a:lnTo>
                      <a:pt x="44" y="236"/>
                    </a:lnTo>
                    <a:lnTo>
                      <a:pt x="36" y="236"/>
                    </a:lnTo>
                    <a:lnTo>
                      <a:pt x="28" y="236"/>
                    </a:lnTo>
                    <a:lnTo>
                      <a:pt x="23" y="236"/>
                    </a:lnTo>
                    <a:lnTo>
                      <a:pt x="15" y="236"/>
                    </a:lnTo>
                    <a:lnTo>
                      <a:pt x="11" y="238"/>
                    </a:lnTo>
                    <a:lnTo>
                      <a:pt x="4" y="238"/>
                    </a:lnTo>
                    <a:lnTo>
                      <a:pt x="4" y="24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6" name="Freeform 97"/>
              <p:cNvSpPr>
                <a:spLocks noChangeAspect="1"/>
              </p:cNvSpPr>
              <p:nvPr/>
            </p:nvSpPr>
            <p:spPr bwMode="auto">
              <a:xfrm>
                <a:off x="1256" y="3540"/>
                <a:ext cx="250" cy="93"/>
              </a:xfrm>
              <a:custGeom>
                <a:avLst/>
                <a:gdLst>
                  <a:gd name="T0" fmla="*/ 0 w 500"/>
                  <a:gd name="T1" fmla="*/ 1 h 186"/>
                  <a:gd name="T2" fmla="*/ 1 w 500"/>
                  <a:gd name="T3" fmla="*/ 1 h 186"/>
                  <a:gd name="T4" fmla="*/ 1 w 500"/>
                  <a:gd name="T5" fmla="*/ 1 h 186"/>
                  <a:gd name="T6" fmla="*/ 1 w 500"/>
                  <a:gd name="T7" fmla="*/ 1 h 186"/>
                  <a:gd name="T8" fmla="*/ 1 w 500"/>
                  <a:gd name="T9" fmla="*/ 1 h 186"/>
                  <a:gd name="T10" fmla="*/ 1 w 500"/>
                  <a:gd name="T11" fmla="*/ 1 h 186"/>
                  <a:gd name="T12" fmla="*/ 1 w 500"/>
                  <a:gd name="T13" fmla="*/ 1 h 186"/>
                  <a:gd name="T14" fmla="*/ 1 w 500"/>
                  <a:gd name="T15" fmla="*/ 1 h 186"/>
                  <a:gd name="T16" fmla="*/ 1 w 500"/>
                  <a:gd name="T17" fmla="*/ 1 h 186"/>
                  <a:gd name="T18" fmla="*/ 1 w 500"/>
                  <a:gd name="T19" fmla="*/ 1 h 186"/>
                  <a:gd name="T20" fmla="*/ 1 w 500"/>
                  <a:gd name="T21" fmla="*/ 1 h 186"/>
                  <a:gd name="T22" fmla="*/ 1 w 500"/>
                  <a:gd name="T23" fmla="*/ 1 h 186"/>
                  <a:gd name="T24" fmla="*/ 1 w 500"/>
                  <a:gd name="T25" fmla="*/ 1 h 186"/>
                  <a:gd name="T26" fmla="*/ 1 w 500"/>
                  <a:gd name="T27" fmla="*/ 1 h 186"/>
                  <a:gd name="T28" fmla="*/ 1 w 500"/>
                  <a:gd name="T29" fmla="*/ 1 h 186"/>
                  <a:gd name="T30" fmla="*/ 1 w 500"/>
                  <a:gd name="T31" fmla="*/ 1 h 186"/>
                  <a:gd name="T32" fmla="*/ 1 w 500"/>
                  <a:gd name="T33" fmla="*/ 1 h 186"/>
                  <a:gd name="T34" fmla="*/ 2 w 500"/>
                  <a:gd name="T35" fmla="*/ 1 h 186"/>
                  <a:gd name="T36" fmla="*/ 2 w 500"/>
                  <a:gd name="T37" fmla="*/ 1 h 186"/>
                  <a:gd name="T38" fmla="*/ 2 w 500"/>
                  <a:gd name="T39" fmla="*/ 1 h 186"/>
                  <a:gd name="T40" fmla="*/ 2 w 500"/>
                  <a:gd name="T41" fmla="*/ 1 h 186"/>
                  <a:gd name="T42" fmla="*/ 2 w 500"/>
                  <a:gd name="T43" fmla="*/ 1 h 186"/>
                  <a:gd name="T44" fmla="*/ 2 w 500"/>
                  <a:gd name="T45" fmla="*/ 1 h 186"/>
                  <a:gd name="T46" fmla="*/ 2 w 500"/>
                  <a:gd name="T47" fmla="*/ 1 h 186"/>
                  <a:gd name="T48" fmla="*/ 2 w 500"/>
                  <a:gd name="T49" fmla="*/ 1 h 186"/>
                  <a:gd name="T50" fmla="*/ 2 w 500"/>
                  <a:gd name="T51" fmla="*/ 1 h 186"/>
                  <a:gd name="T52" fmla="*/ 2 w 500"/>
                  <a:gd name="T53" fmla="*/ 1 h 186"/>
                  <a:gd name="T54" fmla="*/ 2 w 500"/>
                  <a:gd name="T55" fmla="*/ 1 h 186"/>
                  <a:gd name="T56" fmla="*/ 2 w 500"/>
                  <a:gd name="T57" fmla="*/ 1 h 186"/>
                  <a:gd name="T58" fmla="*/ 2 w 500"/>
                  <a:gd name="T59" fmla="*/ 1 h 186"/>
                  <a:gd name="T60" fmla="*/ 2 w 500"/>
                  <a:gd name="T61" fmla="*/ 1 h 186"/>
                  <a:gd name="T62" fmla="*/ 2 w 500"/>
                  <a:gd name="T63" fmla="*/ 1 h 186"/>
                  <a:gd name="T64" fmla="*/ 2 w 500"/>
                  <a:gd name="T65" fmla="*/ 1 h 186"/>
                  <a:gd name="T66" fmla="*/ 2 w 500"/>
                  <a:gd name="T67" fmla="*/ 1 h 186"/>
                  <a:gd name="T68" fmla="*/ 2 w 500"/>
                  <a:gd name="T69" fmla="*/ 1 h 186"/>
                  <a:gd name="T70" fmla="*/ 2 w 500"/>
                  <a:gd name="T71" fmla="*/ 1 h 186"/>
                  <a:gd name="T72" fmla="*/ 2 w 500"/>
                  <a:gd name="T73" fmla="*/ 1 h 186"/>
                  <a:gd name="T74" fmla="*/ 2 w 500"/>
                  <a:gd name="T75" fmla="*/ 1 h 186"/>
                  <a:gd name="T76" fmla="*/ 2 w 500"/>
                  <a:gd name="T77" fmla="*/ 1 h 186"/>
                  <a:gd name="T78" fmla="*/ 2 w 500"/>
                  <a:gd name="T79" fmla="*/ 1 h 186"/>
                  <a:gd name="T80" fmla="*/ 2 w 500"/>
                  <a:gd name="T81" fmla="*/ 1 h 186"/>
                  <a:gd name="T82" fmla="*/ 2 w 500"/>
                  <a:gd name="T83" fmla="*/ 1 h 186"/>
                  <a:gd name="T84" fmla="*/ 2 w 500"/>
                  <a:gd name="T85" fmla="*/ 1 h 186"/>
                  <a:gd name="T86" fmla="*/ 2 w 500"/>
                  <a:gd name="T87" fmla="*/ 1 h 186"/>
                  <a:gd name="T88" fmla="*/ 2 w 500"/>
                  <a:gd name="T89" fmla="*/ 1 h 186"/>
                  <a:gd name="T90" fmla="*/ 2 w 500"/>
                  <a:gd name="T91" fmla="*/ 1 h 186"/>
                  <a:gd name="T92" fmla="*/ 2 w 500"/>
                  <a:gd name="T93" fmla="*/ 1 h 186"/>
                  <a:gd name="T94" fmla="*/ 1 w 500"/>
                  <a:gd name="T95" fmla="*/ 1 h 186"/>
                  <a:gd name="T96" fmla="*/ 1 w 500"/>
                  <a:gd name="T97" fmla="*/ 1 h 186"/>
                  <a:gd name="T98" fmla="*/ 1 w 500"/>
                  <a:gd name="T99" fmla="*/ 1 h 186"/>
                  <a:gd name="T100" fmla="*/ 1 w 500"/>
                  <a:gd name="T101" fmla="*/ 1 h 186"/>
                  <a:gd name="T102" fmla="*/ 1 w 500"/>
                  <a:gd name="T103" fmla="*/ 1 h 186"/>
                  <a:gd name="T104" fmla="*/ 1 w 500"/>
                  <a:gd name="T105" fmla="*/ 1 h 186"/>
                  <a:gd name="T106" fmla="*/ 1 w 500"/>
                  <a:gd name="T107" fmla="*/ 1 h 186"/>
                  <a:gd name="T108" fmla="*/ 1 w 500"/>
                  <a:gd name="T109" fmla="*/ 1 h 186"/>
                  <a:gd name="T110" fmla="*/ 1 w 500"/>
                  <a:gd name="T111" fmla="*/ 1 h 1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00"/>
                  <a:gd name="T169" fmla="*/ 0 h 186"/>
                  <a:gd name="T170" fmla="*/ 500 w 500"/>
                  <a:gd name="T171" fmla="*/ 186 h 1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00" h="186">
                    <a:moveTo>
                      <a:pt x="126" y="143"/>
                    </a:moveTo>
                    <a:lnTo>
                      <a:pt x="0" y="186"/>
                    </a:lnTo>
                    <a:lnTo>
                      <a:pt x="6" y="184"/>
                    </a:lnTo>
                    <a:lnTo>
                      <a:pt x="12" y="184"/>
                    </a:lnTo>
                    <a:lnTo>
                      <a:pt x="19" y="184"/>
                    </a:lnTo>
                    <a:lnTo>
                      <a:pt x="31" y="184"/>
                    </a:lnTo>
                    <a:lnTo>
                      <a:pt x="38" y="182"/>
                    </a:lnTo>
                    <a:lnTo>
                      <a:pt x="48" y="181"/>
                    </a:lnTo>
                    <a:lnTo>
                      <a:pt x="59" y="181"/>
                    </a:lnTo>
                    <a:lnTo>
                      <a:pt x="72" y="181"/>
                    </a:lnTo>
                    <a:lnTo>
                      <a:pt x="76" y="179"/>
                    </a:lnTo>
                    <a:lnTo>
                      <a:pt x="82" y="179"/>
                    </a:lnTo>
                    <a:lnTo>
                      <a:pt x="90" y="179"/>
                    </a:lnTo>
                    <a:lnTo>
                      <a:pt x="97" y="179"/>
                    </a:lnTo>
                    <a:lnTo>
                      <a:pt x="103" y="177"/>
                    </a:lnTo>
                    <a:lnTo>
                      <a:pt x="110" y="175"/>
                    </a:lnTo>
                    <a:lnTo>
                      <a:pt x="118" y="175"/>
                    </a:lnTo>
                    <a:lnTo>
                      <a:pt x="126" y="175"/>
                    </a:lnTo>
                    <a:lnTo>
                      <a:pt x="131" y="173"/>
                    </a:lnTo>
                    <a:lnTo>
                      <a:pt x="139" y="173"/>
                    </a:lnTo>
                    <a:lnTo>
                      <a:pt x="147" y="171"/>
                    </a:lnTo>
                    <a:lnTo>
                      <a:pt x="152" y="171"/>
                    </a:lnTo>
                    <a:lnTo>
                      <a:pt x="160" y="169"/>
                    </a:lnTo>
                    <a:lnTo>
                      <a:pt x="168" y="169"/>
                    </a:lnTo>
                    <a:lnTo>
                      <a:pt x="175" y="167"/>
                    </a:lnTo>
                    <a:lnTo>
                      <a:pt x="183" y="167"/>
                    </a:lnTo>
                    <a:lnTo>
                      <a:pt x="190" y="165"/>
                    </a:lnTo>
                    <a:lnTo>
                      <a:pt x="198" y="163"/>
                    </a:lnTo>
                    <a:lnTo>
                      <a:pt x="206" y="163"/>
                    </a:lnTo>
                    <a:lnTo>
                      <a:pt x="215" y="163"/>
                    </a:lnTo>
                    <a:lnTo>
                      <a:pt x="221" y="160"/>
                    </a:lnTo>
                    <a:lnTo>
                      <a:pt x="228" y="160"/>
                    </a:lnTo>
                    <a:lnTo>
                      <a:pt x="236" y="158"/>
                    </a:lnTo>
                    <a:lnTo>
                      <a:pt x="245" y="158"/>
                    </a:lnTo>
                    <a:lnTo>
                      <a:pt x="251" y="156"/>
                    </a:lnTo>
                    <a:lnTo>
                      <a:pt x="259" y="154"/>
                    </a:lnTo>
                    <a:lnTo>
                      <a:pt x="266" y="152"/>
                    </a:lnTo>
                    <a:lnTo>
                      <a:pt x="272" y="150"/>
                    </a:lnTo>
                    <a:lnTo>
                      <a:pt x="280" y="148"/>
                    </a:lnTo>
                    <a:lnTo>
                      <a:pt x="287" y="148"/>
                    </a:lnTo>
                    <a:lnTo>
                      <a:pt x="295" y="146"/>
                    </a:lnTo>
                    <a:lnTo>
                      <a:pt x="303" y="144"/>
                    </a:lnTo>
                    <a:lnTo>
                      <a:pt x="308" y="143"/>
                    </a:lnTo>
                    <a:lnTo>
                      <a:pt x="316" y="143"/>
                    </a:lnTo>
                    <a:lnTo>
                      <a:pt x="322" y="139"/>
                    </a:lnTo>
                    <a:lnTo>
                      <a:pt x="329" y="139"/>
                    </a:lnTo>
                    <a:lnTo>
                      <a:pt x="335" y="135"/>
                    </a:lnTo>
                    <a:lnTo>
                      <a:pt x="342" y="135"/>
                    </a:lnTo>
                    <a:lnTo>
                      <a:pt x="348" y="133"/>
                    </a:lnTo>
                    <a:lnTo>
                      <a:pt x="356" y="131"/>
                    </a:lnTo>
                    <a:lnTo>
                      <a:pt x="365" y="125"/>
                    </a:lnTo>
                    <a:lnTo>
                      <a:pt x="377" y="122"/>
                    </a:lnTo>
                    <a:lnTo>
                      <a:pt x="386" y="118"/>
                    </a:lnTo>
                    <a:lnTo>
                      <a:pt x="396" y="112"/>
                    </a:lnTo>
                    <a:lnTo>
                      <a:pt x="405" y="106"/>
                    </a:lnTo>
                    <a:lnTo>
                      <a:pt x="413" y="101"/>
                    </a:lnTo>
                    <a:lnTo>
                      <a:pt x="422" y="95"/>
                    </a:lnTo>
                    <a:lnTo>
                      <a:pt x="430" y="91"/>
                    </a:lnTo>
                    <a:lnTo>
                      <a:pt x="436" y="84"/>
                    </a:lnTo>
                    <a:lnTo>
                      <a:pt x="443" y="78"/>
                    </a:lnTo>
                    <a:lnTo>
                      <a:pt x="449" y="72"/>
                    </a:lnTo>
                    <a:lnTo>
                      <a:pt x="457" y="68"/>
                    </a:lnTo>
                    <a:lnTo>
                      <a:pt x="466" y="55"/>
                    </a:lnTo>
                    <a:lnTo>
                      <a:pt x="477" y="46"/>
                    </a:lnTo>
                    <a:lnTo>
                      <a:pt x="483" y="34"/>
                    </a:lnTo>
                    <a:lnTo>
                      <a:pt x="491" y="25"/>
                    </a:lnTo>
                    <a:lnTo>
                      <a:pt x="493" y="15"/>
                    </a:lnTo>
                    <a:lnTo>
                      <a:pt x="498" y="8"/>
                    </a:lnTo>
                    <a:lnTo>
                      <a:pt x="500" y="0"/>
                    </a:lnTo>
                    <a:lnTo>
                      <a:pt x="422" y="15"/>
                    </a:lnTo>
                    <a:lnTo>
                      <a:pt x="420" y="17"/>
                    </a:lnTo>
                    <a:lnTo>
                      <a:pt x="417" y="25"/>
                    </a:lnTo>
                    <a:lnTo>
                      <a:pt x="413" y="30"/>
                    </a:lnTo>
                    <a:lnTo>
                      <a:pt x="411" y="38"/>
                    </a:lnTo>
                    <a:lnTo>
                      <a:pt x="405" y="44"/>
                    </a:lnTo>
                    <a:lnTo>
                      <a:pt x="401" y="51"/>
                    </a:lnTo>
                    <a:lnTo>
                      <a:pt x="396" y="59"/>
                    </a:lnTo>
                    <a:lnTo>
                      <a:pt x="390" y="68"/>
                    </a:lnTo>
                    <a:lnTo>
                      <a:pt x="380" y="76"/>
                    </a:lnTo>
                    <a:lnTo>
                      <a:pt x="373" y="85"/>
                    </a:lnTo>
                    <a:lnTo>
                      <a:pt x="361" y="93"/>
                    </a:lnTo>
                    <a:lnTo>
                      <a:pt x="350" y="101"/>
                    </a:lnTo>
                    <a:lnTo>
                      <a:pt x="344" y="104"/>
                    </a:lnTo>
                    <a:lnTo>
                      <a:pt x="339" y="108"/>
                    </a:lnTo>
                    <a:lnTo>
                      <a:pt x="331" y="110"/>
                    </a:lnTo>
                    <a:lnTo>
                      <a:pt x="325" y="116"/>
                    </a:lnTo>
                    <a:lnTo>
                      <a:pt x="318" y="118"/>
                    </a:lnTo>
                    <a:lnTo>
                      <a:pt x="310" y="120"/>
                    </a:lnTo>
                    <a:lnTo>
                      <a:pt x="303" y="122"/>
                    </a:lnTo>
                    <a:lnTo>
                      <a:pt x="295" y="125"/>
                    </a:lnTo>
                    <a:lnTo>
                      <a:pt x="285" y="125"/>
                    </a:lnTo>
                    <a:lnTo>
                      <a:pt x="278" y="129"/>
                    </a:lnTo>
                    <a:lnTo>
                      <a:pt x="270" y="129"/>
                    </a:lnTo>
                    <a:lnTo>
                      <a:pt x="263" y="133"/>
                    </a:lnTo>
                    <a:lnTo>
                      <a:pt x="253" y="133"/>
                    </a:lnTo>
                    <a:lnTo>
                      <a:pt x="245" y="135"/>
                    </a:lnTo>
                    <a:lnTo>
                      <a:pt x="236" y="135"/>
                    </a:lnTo>
                    <a:lnTo>
                      <a:pt x="228" y="137"/>
                    </a:lnTo>
                    <a:lnTo>
                      <a:pt x="221" y="137"/>
                    </a:lnTo>
                    <a:lnTo>
                      <a:pt x="211" y="139"/>
                    </a:lnTo>
                    <a:lnTo>
                      <a:pt x="206" y="139"/>
                    </a:lnTo>
                    <a:lnTo>
                      <a:pt x="198" y="141"/>
                    </a:lnTo>
                    <a:lnTo>
                      <a:pt x="190" y="141"/>
                    </a:lnTo>
                    <a:lnTo>
                      <a:pt x="181" y="141"/>
                    </a:lnTo>
                    <a:lnTo>
                      <a:pt x="175" y="141"/>
                    </a:lnTo>
                    <a:lnTo>
                      <a:pt x="168" y="143"/>
                    </a:lnTo>
                    <a:lnTo>
                      <a:pt x="156" y="143"/>
                    </a:lnTo>
                    <a:lnTo>
                      <a:pt x="147" y="143"/>
                    </a:lnTo>
                    <a:lnTo>
                      <a:pt x="137" y="143"/>
                    </a:lnTo>
                    <a:lnTo>
                      <a:pt x="131" y="143"/>
                    </a:lnTo>
                    <a:lnTo>
                      <a:pt x="126" y="143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7" name="Freeform 98"/>
              <p:cNvSpPr>
                <a:spLocks noChangeAspect="1"/>
              </p:cNvSpPr>
              <p:nvPr/>
            </p:nvSpPr>
            <p:spPr bwMode="auto">
              <a:xfrm>
                <a:off x="1264" y="3603"/>
                <a:ext cx="182" cy="34"/>
              </a:xfrm>
              <a:custGeom>
                <a:avLst/>
                <a:gdLst>
                  <a:gd name="T0" fmla="*/ 1 w 363"/>
                  <a:gd name="T1" fmla="*/ 0 h 69"/>
                  <a:gd name="T2" fmla="*/ 1 w 363"/>
                  <a:gd name="T3" fmla="*/ 0 h 69"/>
                  <a:gd name="T4" fmla="*/ 1 w 363"/>
                  <a:gd name="T5" fmla="*/ 0 h 69"/>
                  <a:gd name="T6" fmla="*/ 1 w 363"/>
                  <a:gd name="T7" fmla="*/ 0 h 69"/>
                  <a:gd name="T8" fmla="*/ 1 w 363"/>
                  <a:gd name="T9" fmla="*/ 0 h 69"/>
                  <a:gd name="T10" fmla="*/ 1 w 363"/>
                  <a:gd name="T11" fmla="*/ 0 h 69"/>
                  <a:gd name="T12" fmla="*/ 1 w 363"/>
                  <a:gd name="T13" fmla="*/ 0 h 69"/>
                  <a:gd name="T14" fmla="*/ 1 w 363"/>
                  <a:gd name="T15" fmla="*/ 0 h 69"/>
                  <a:gd name="T16" fmla="*/ 1 w 363"/>
                  <a:gd name="T17" fmla="*/ 0 h 69"/>
                  <a:gd name="T18" fmla="*/ 1 w 363"/>
                  <a:gd name="T19" fmla="*/ 0 h 69"/>
                  <a:gd name="T20" fmla="*/ 1 w 363"/>
                  <a:gd name="T21" fmla="*/ 0 h 69"/>
                  <a:gd name="T22" fmla="*/ 1 w 363"/>
                  <a:gd name="T23" fmla="*/ 0 h 69"/>
                  <a:gd name="T24" fmla="*/ 1 w 363"/>
                  <a:gd name="T25" fmla="*/ 0 h 69"/>
                  <a:gd name="T26" fmla="*/ 1 w 363"/>
                  <a:gd name="T27" fmla="*/ 0 h 69"/>
                  <a:gd name="T28" fmla="*/ 2 w 363"/>
                  <a:gd name="T29" fmla="*/ 0 h 69"/>
                  <a:gd name="T30" fmla="*/ 2 w 363"/>
                  <a:gd name="T31" fmla="*/ 0 h 69"/>
                  <a:gd name="T32" fmla="*/ 2 w 363"/>
                  <a:gd name="T33" fmla="*/ 0 h 69"/>
                  <a:gd name="T34" fmla="*/ 2 w 363"/>
                  <a:gd name="T35" fmla="*/ 0 h 69"/>
                  <a:gd name="T36" fmla="*/ 2 w 363"/>
                  <a:gd name="T37" fmla="*/ 0 h 69"/>
                  <a:gd name="T38" fmla="*/ 2 w 363"/>
                  <a:gd name="T39" fmla="*/ 0 h 69"/>
                  <a:gd name="T40" fmla="*/ 2 w 363"/>
                  <a:gd name="T41" fmla="*/ 0 h 69"/>
                  <a:gd name="T42" fmla="*/ 2 w 363"/>
                  <a:gd name="T43" fmla="*/ 0 h 69"/>
                  <a:gd name="T44" fmla="*/ 2 w 363"/>
                  <a:gd name="T45" fmla="*/ 0 h 69"/>
                  <a:gd name="T46" fmla="*/ 2 w 363"/>
                  <a:gd name="T47" fmla="*/ 0 h 69"/>
                  <a:gd name="T48" fmla="*/ 2 w 363"/>
                  <a:gd name="T49" fmla="*/ 0 h 69"/>
                  <a:gd name="T50" fmla="*/ 2 w 363"/>
                  <a:gd name="T51" fmla="*/ 0 h 69"/>
                  <a:gd name="T52" fmla="*/ 2 w 363"/>
                  <a:gd name="T53" fmla="*/ 0 h 69"/>
                  <a:gd name="T54" fmla="*/ 2 w 363"/>
                  <a:gd name="T55" fmla="*/ 0 h 69"/>
                  <a:gd name="T56" fmla="*/ 2 w 363"/>
                  <a:gd name="T57" fmla="*/ 0 h 69"/>
                  <a:gd name="T58" fmla="*/ 1 w 363"/>
                  <a:gd name="T59" fmla="*/ 0 h 69"/>
                  <a:gd name="T60" fmla="*/ 1 w 363"/>
                  <a:gd name="T61" fmla="*/ 0 h 69"/>
                  <a:gd name="T62" fmla="*/ 1 w 363"/>
                  <a:gd name="T63" fmla="*/ 0 h 69"/>
                  <a:gd name="T64" fmla="*/ 1 w 363"/>
                  <a:gd name="T65" fmla="*/ 0 h 69"/>
                  <a:gd name="T66" fmla="*/ 1 w 363"/>
                  <a:gd name="T67" fmla="*/ 0 h 69"/>
                  <a:gd name="T68" fmla="*/ 1 w 363"/>
                  <a:gd name="T69" fmla="*/ 0 h 69"/>
                  <a:gd name="T70" fmla="*/ 1 w 363"/>
                  <a:gd name="T71" fmla="*/ 0 h 69"/>
                  <a:gd name="T72" fmla="*/ 1 w 363"/>
                  <a:gd name="T73" fmla="*/ 0 h 69"/>
                  <a:gd name="T74" fmla="*/ 1 w 363"/>
                  <a:gd name="T75" fmla="*/ 0 h 69"/>
                  <a:gd name="T76" fmla="*/ 1 w 363"/>
                  <a:gd name="T77" fmla="*/ 0 h 69"/>
                  <a:gd name="T78" fmla="*/ 1 w 363"/>
                  <a:gd name="T79" fmla="*/ 0 h 69"/>
                  <a:gd name="T80" fmla="*/ 1 w 363"/>
                  <a:gd name="T81" fmla="*/ 0 h 69"/>
                  <a:gd name="T82" fmla="*/ 1 w 363"/>
                  <a:gd name="T83" fmla="*/ 0 h 69"/>
                  <a:gd name="T84" fmla="*/ 1 w 363"/>
                  <a:gd name="T85" fmla="*/ 0 h 69"/>
                  <a:gd name="T86" fmla="*/ 1 w 363"/>
                  <a:gd name="T87" fmla="*/ 0 h 69"/>
                  <a:gd name="T88" fmla="*/ 1 w 363"/>
                  <a:gd name="T89" fmla="*/ 0 h 69"/>
                  <a:gd name="T90" fmla="*/ 1 w 363"/>
                  <a:gd name="T91" fmla="*/ 0 h 69"/>
                  <a:gd name="T92" fmla="*/ 0 w 363"/>
                  <a:gd name="T93" fmla="*/ 0 h 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63"/>
                  <a:gd name="T142" fmla="*/ 0 h 69"/>
                  <a:gd name="T143" fmla="*/ 363 w 363"/>
                  <a:gd name="T144" fmla="*/ 69 h 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63" h="69">
                    <a:moveTo>
                      <a:pt x="0" y="63"/>
                    </a:moveTo>
                    <a:lnTo>
                      <a:pt x="40" y="44"/>
                    </a:lnTo>
                    <a:lnTo>
                      <a:pt x="42" y="44"/>
                    </a:lnTo>
                    <a:lnTo>
                      <a:pt x="50" y="44"/>
                    </a:lnTo>
                    <a:lnTo>
                      <a:pt x="55" y="44"/>
                    </a:lnTo>
                    <a:lnTo>
                      <a:pt x="63" y="44"/>
                    </a:lnTo>
                    <a:lnTo>
                      <a:pt x="71" y="44"/>
                    </a:lnTo>
                    <a:lnTo>
                      <a:pt x="80" y="44"/>
                    </a:lnTo>
                    <a:lnTo>
                      <a:pt x="90" y="44"/>
                    </a:lnTo>
                    <a:lnTo>
                      <a:pt x="101" y="44"/>
                    </a:lnTo>
                    <a:lnTo>
                      <a:pt x="113" y="42"/>
                    </a:lnTo>
                    <a:lnTo>
                      <a:pt x="126" y="42"/>
                    </a:lnTo>
                    <a:lnTo>
                      <a:pt x="132" y="40"/>
                    </a:lnTo>
                    <a:lnTo>
                      <a:pt x="139" y="40"/>
                    </a:lnTo>
                    <a:lnTo>
                      <a:pt x="145" y="40"/>
                    </a:lnTo>
                    <a:lnTo>
                      <a:pt x="152" y="40"/>
                    </a:lnTo>
                    <a:lnTo>
                      <a:pt x="160" y="38"/>
                    </a:lnTo>
                    <a:lnTo>
                      <a:pt x="166" y="38"/>
                    </a:lnTo>
                    <a:lnTo>
                      <a:pt x="175" y="38"/>
                    </a:lnTo>
                    <a:lnTo>
                      <a:pt x="183" y="38"/>
                    </a:lnTo>
                    <a:lnTo>
                      <a:pt x="190" y="35"/>
                    </a:lnTo>
                    <a:lnTo>
                      <a:pt x="198" y="35"/>
                    </a:lnTo>
                    <a:lnTo>
                      <a:pt x="206" y="33"/>
                    </a:lnTo>
                    <a:lnTo>
                      <a:pt x="213" y="31"/>
                    </a:lnTo>
                    <a:lnTo>
                      <a:pt x="221" y="29"/>
                    </a:lnTo>
                    <a:lnTo>
                      <a:pt x="228" y="29"/>
                    </a:lnTo>
                    <a:lnTo>
                      <a:pt x="236" y="27"/>
                    </a:lnTo>
                    <a:lnTo>
                      <a:pt x="244" y="25"/>
                    </a:lnTo>
                    <a:lnTo>
                      <a:pt x="251" y="23"/>
                    </a:lnTo>
                    <a:lnTo>
                      <a:pt x="259" y="23"/>
                    </a:lnTo>
                    <a:lnTo>
                      <a:pt x="267" y="19"/>
                    </a:lnTo>
                    <a:lnTo>
                      <a:pt x="274" y="19"/>
                    </a:lnTo>
                    <a:lnTo>
                      <a:pt x="282" y="18"/>
                    </a:lnTo>
                    <a:lnTo>
                      <a:pt x="289" y="18"/>
                    </a:lnTo>
                    <a:lnTo>
                      <a:pt x="295" y="14"/>
                    </a:lnTo>
                    <a:lnTo>
                      <a:pt x="303" y="14"/>
                    </a:lnTo>
                    <a:lnTo>
                      <a:pt x="314" y="10"/>
                    </a:lnTo>
                    <a:lnTo>
                      <a:pt x="325" y="8"/>
                    </a:lnTo>
                    <a:lnTo>
                      <a:pt x="335" y="4"/>
                    </a:lnTo>
                    <a:lnTo>
                      <a:pt x="344" y="4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0" y="0"/>
                    </a:lnTo>
                    <a:lnTo>
                      <a:pt x="363" y="0"/>
                    </a:lnTo>
                    <a:lnTo>
                      <a:pt x="360" y="0"/>
                    </a:lnTo>
                    <a:lnTo>
                      <a:pt x="358" y="0"/>
                    </a:lnTo>
                    <a:lnTo>
                      <a:pt x="354" y="2"/>
                    </a:lnTo>
                    <a:lnTo>
                      <a:pt x="348" y="6"/>
                    </a:lnTo>
                    <a:lnTo>
                      <a:pt x="339" y="10"/>
                    </a:lnTo>
                    <a:lnTo>
                      <a:pt x="329" y="14"/>
                    </a:lnTo>
                    <a:lnTo>
                      <a:pt x="318" y="18"/>
                    </a:lnTo>
                    <a:lnTo>
                      <a:pt x="308" y="23"/>
                    </a:lnTo>
                    <a:lnTo>
                      <a:pt x="301" y="25"/>
                    </a:lnTo>
                    <a:lnTo>
                      <a:pt x="293" y="29"/>
                    </a:lnTo>
                    <a:lnTo>
                      <a:pt x="286" y="31"/>
                    </a:lnTo>
                    <a:lnTo>
                      <a:pt x="280" y="35"/>
                    </a:lnTo>
                    <a:lnTo>
                      <a:pt x="272" y="37"/>
                    </a:lnTo>
                    <a:lnTo>
                      <a:pt x="265" y="38"/>
                    </a:lnTo>
                    <a:lnTo>
                      <a:pt x="259" y="40"/>
                    </a:lnTo>
                    <a:lnTo>
                      <a:pt x="251" y="44"/>
                    </a:lnTo>
                    <a:lnTo>
                      <a:pt x="242" y="46"/>
                    </a:lnTo>
                    <a:lnTo>
                      <a:pt x="234" y="48"/>
                    </a:lnTo>
                    <a:lnTo>
                      <a:pt x="225" y="50"/>
                    </a:lnTo>
                    <a:lnTo>
                      <a:pt x="219" y="54"/>
                    </a:lnTo>
                    <a:lnTo>
                      <a:pt x="209" y="56"/>
                    </a:lnTo>
                    <a:lnTo>
                      <a:pt x="202" y="57"/>
                    </a:lnTo>
                    <a:lnTo>
                      <a:pt x="192" y="59"/>
                    </a:lnTo>
                    <a:lnTo>
                      <a:pt x="185" y="63"/>
                    </a:lnTo>
                    <a:lnTo>
                      <a:pt x="175" y="63"/>
                    </a:lnTo>
                    <a:lnTo>
                      <a:pt x="168" y="65"/>
                    </a:lnTo>
                    <a:lnTo>
                      <a:pt x="158" y="65"/>
                    </a:lnTo>
                    <a:lnTo>
                      <a:pt x="151" y="67"/>
                    </a:lnTo>
                    <a:lnTo>
                      <a:pt x="141" y="67"/>
                    </a:lnTo>
                    <a:lnTo>
                      <a:pt x="133" y="69"/>
                    </a:lnTo>
                    <a:lnTo>
                      <a:pt x="124" y="69"/>
                    </a:lnTo>
                    <a:lnTo>
                      <a:pt x="118" y="69"/>
                    </a:lnTo>
                    <a:lnTo>
                      <a:pt x="109" y="69"/>
                    </a:lnTo>
                    <a:lnTo>
                      <a:pt x="101" y="69"/>
                    </a:lnTo>
                    <a:lnTo>
                      <a:pt x="93" y="69"/>
                    </a:lnTo>
                    <a:lnTo>
                      <a:pt x="86" y="69"/>
                    </a:lnTo>
                    <a:lnTo>
                      <a:pt x="78" y="69"/>
                    </a:lnTo>
                    <a:lnTo>
                      <a:pt x="73" y="69"/>
                    </a:lnTo>
                    <a:lnTo>
                      <a:pt x="65" y="69"/>
                    </a:lnTo>
                    <a:lnTo>
                      <a:pt x="59" y="69"/>
                    </a:lnTo>
                    <a:lnTo>
                      <a:pt x="52" y="69"/>
                    </a:lnTo>
                    <a:lnTo>
                      <a:pt x="44" y="67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23" y="65"/>
                    </a:lnTo>
                    <a:lnTo>
                      <a:pt x="16" y="65"/>
                    </a:lnTo>
                    <a:lnTo>
                      <a:pt x="10" y="63"/>
                    </a:lnTo>
                    <a:lnTo>
                      <a:pt x="4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8" name="Freeform 99"/>
              <p:cNvSpPr>
                <a:spLocks noChangeAspect="1"/>
              </p:cNvSpPr>
              <p:nvPr/>
            </p:nvSpPr>
            <p:spPr bwMode="auto">
              <a:xfrm>
                <a:off x="1476" y="3536"/>
                <a:ext cx="30" cy="51"/>
              </a:xfrm>
              <a:custGeom>
                <a:avLst/>
                <a:gdLst>
                  <a:gd name="T0" fmla="*/ 1 w 59"/>
                  <a:gd name="T1" fmla="*/ 0 h 101"/>
                  <a:gd name="T2" fmla="*/ 1 w 59"/>
                  <a:gd name="T3" fmla="*/ 1 h 101"/>
                  <a:gd name="T4" fmla="*/ 0 w 59"/>
                  <a:gd name="T5" fmla="*/ 1 h 101"/>
                  <a:gd name="T6" fmla="*/ 1 w 59"/>
                  <a:gd name="T7" fmla="*/ 1 h 101"/>
                  <a:gd name="T8" fmla="*/ 1 w 59"/>
                  <a:gd name="T9" fmla="*/ 0 h 101"/>
                  <a:gd name="T10" fmla="*/ 1 w 59"/>
                  <a:gd name="T11" fmla="*/ 0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101"/>
                  <a:gd name="T20" fmla="*/ 59 w 59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101">
                    <a:moveTo>
                      <a:pt x="59" y="0"/>
                    </a:moveTo>
                    <a:lnTo>
                      <a:pt x="31" y="12"/>
                    </a:lnTo>
                    <a:lnTo>
                      <a:pt x="0" y="101"/>
                    </a:lnTo>
                    <a:lnTo>
                      <a:pt x="46" y="4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  <p:sp>
            <p:nvSpPr>
              <p:cNvPr id="107619" name="Freeform 100"/>
              <p:cNvSpPr>
                <a:spLocks noChangeAspect="1"/>
              </p:cNvSpPr>
              <p:nvPr/>
            </p:nvSpPr>
            <p:spPr bwMode="auto">
              <a:xfrm>
                <a:off x="1898" y="3353"/>
                <a:ext cx="57" cy="21"/>
              </a:xfrm>
              <a:custGeom>
                <a:avLst/>
                <a:gdLst>
                  <a:gd name="T0" fmla="*/ 1 w 114"/>
                  <a:gd name="T1" fmla="*/ 1 h 42"/>
                  <a:gd name="T2" fmla="*/ 1 w 114"/>
                  <a:gd name="T3" fmla="*/ 0 h 42"/>
                  <a:gd name="T4" fmla="*/ 1 w 114"/>
                  <a:gd name="T5" fmla="*/ 1 h 42"/>
                  <a:gd name="T6" fmla="*/ 1 w 114"/>
                  <a:gd name="T7" fmla="*/ 1 h 42"/>
                  <a:gd name="T8" fmla="*/ 1 w 114"/>
                  <a:gd name="T9" fmla="*/ 1 h 42"/>
                  <a:gd name="T10" fmla="*/ 1 w 114"/>
                  <a:gd name="T11" fmla="*/ 1 h 42"/>
                  <a:gd name="T12" fmla="*/ 1 w 114"/>
                  <a:gd name="T13" fmla="*/ 1 h 42"/>
                  <a:gd name="T14" fmla="*/ 1 w 114"/>
                  <a:gd name="T15" fmla="*/ 1 h 42"/>
                  <a:gd name="T16" fmla="*/ 1 w 114"/>
                  <a:gd name="T17" fmla="*/ 1 h 42"/>
                  <a:gd name="T18" fmla="*/ 1 w 114"/>
                  <a:gd name="T19" fmla="*/ 1 h 42"/>
                  <a:gd name="T20" fmla="*/ 1 w 114"/>
                  <a:gd name="T21" fmla="*/ 1 h 42"/>
                  <a:gd name="T22" fmla="*/ 1 w 114"/>
                  <a:gd name="T23" fmla="*/ 1 h 42"/>
                  <a:gd name="T24" fmla="*/ 1 w 114"/>
                  <a:gd name="T25" fmla="*/ 1 h 42"/>
                  <a:gd name="T26" fmla="*/ 0 w 114"/>
                  <a:gd name="T27" fmla="*/ 1 h 42"/>
                  <a:gd name="T28" fmla="*/ 1 w 114"/>
                  <a:gd name="T29" fmla="*/ 1 h 42"/>
                  <a:gd name="T30" fmla="*/ 1 w 114"/>
                  <a:gd name="T31" fmla="*/ 1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4"/>
                  <a:gd name="T49" fmla="*/ 0 h 42"/>
                  <a:gd name="T50" fmla="*/ 114 w 11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4" h="42">
                    <a:moveTo>
                      <a:pt x="56" y="10"/>
                    </a:moveTo>
                    <a:lnTo>
                      <a:pt x="114" y="0"/>
                    </a:lnTo>
                    <a:lnTo>
                      <a:pt x="111" y="2"/>
                    </a:lnTo>
                    <a:lnTo>
                      <a:pt x="101" y="10"/>
                    </a:lnTo>
                    <a:lnTo>
                      <a:pt x="92" y="14"/>
                    </a:lnTo>
                    <a:lnTo>
                      <a:pt x="86" y="18"/>
                    </a:lnTo>
                    <a:lnTo>
                      <a:pt x="76" y="23"/>
                    </a:lnTo>
                    <a:lnTo>
                      <a:pt x="67" y="27"/>
                    </a:lnTo>
                    <a:lnTo>
                      <a:pt x="54" y="31"/>
                    </a:lnTo>
                    <a:lnTo>
                      <a:pt x="42" y="35"/>
                    </a:lnTo>
                    <a:lnTo>
                      <a:pt x="29" y="37"/>
                    </a:lnTo>
                    <a:lnTo>
                      <a:pt x="19" y="40"/>
                    </a:lnTo>
                    <a:lnTo>
                      <a:pt x="8" y="40"/>
                    </a:lnTo>
                    <a:lnTo>
                      <a:pt x="0" y="42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latin typeface="Verdana" pitchFamily="34" charset="0"/>
                </a:endParaRPr>
              </a:p>
            </p:txBody>
          </p:sp>
        </p:grpSp>
        <p:sp>
          <p:nvSpPr>
            <p:cNvPr id="107620" name="Freeform 101"/>
            <p:cNvSpPr>
              <a:spLocks noChangeAspect="1"/>
            </p:cNvSpPr>
            <p:nvPr/>
          </p:nvSpPr>
          <p:spPr bwMode="auto">
            <a:xfrm>
              <a:off x="1956" y="1900"/>
              <a:ext cx="207" cy="308"/>
            </a:xfrm>
            <a:custGeom>
              <a:avLst/>
              <a:gdLst>
                <a:gd name="T0" fmla="*/ 0 w 544"/>
                <a:gd name="T1" fmla="*/ 0 h 806"/>
                <a:gd name="T2" fmla="*/ 0 w 544"/>
                <a:gd name="T3" fmla="*/ 0 h 806"/>
                <a:gd name="T4" fmla="*/ 0 w 544"/>
                <a:gd name="T5" fmla="*/ 0 h 806"/>
                <a:gd name="T6" fmla="*/ 0 w 544"/>
                <a:gd name="T7" fmla="*/ 0 h 806"/>
                <a:gd name="T8" fmla="*/ 0 w 544"/>
                <a:gd name="T9" fmla="*/ 0 h 806"/>
                <a:gd name="T10" fmla="*/ 0 w 544"/>
                <a:gd name="T11" fmla="*/ 0 h 806"/>
                <a:gd name="T12" fmla="*/ 0 w 544"/>
                <a:gd name="T13" fmla="*/ 0 h 806"/>
                <a:gd name="T14" fmla="*/ 0 w 544"/>
                <a:gd name="T15" fmla="*/ 0 h 806"/>
                <a:gd name="T16" fmla="*/ 0 w 544"/>
                <a:gd name="T17" fmla="*/ 0 h 806"/>
                <a:gd name="T18" fmla="*/ 0 w 544"/>
                <a:gd name="T19" fmla="*/ 0 h 806"/>
                <a:gd name="T20" fmla="*/ 0 w 544"/>
                <a:gd name="T21" fmla="*/ 0 h 806"/>
                <a:gd name="T22" fmla="*/ 0 w 544"/>
                <a:gd name="T23" fmla="*/ 0 h 806"/>
                <a:gd name="T24" fmla="*/ 0 w 544"/>
                <a:gd name="T25" fmla="*/ 0 h 806"/>
                <a:gd name="T26" fmla="*/ 0 w 544"/>
                <a:gd name="T27" fmla="*/ 0 h 806"/>
                <a:gd name="T28" fmla="*/ 0 w 544"/>
                <a:gd name="T29" fmla="*/ 0 h 806"/>
                <a:gd name="T30" fmla="*/ 0 w 544"/>
                <a:gd name="T31" fmla="*/ 0 h 806"/>
                <a:gd name="T32" fmla="*/ 0 w 544"/>
                <a:gd name="T33" fmla="*/ 0 h 806"/>
                <a:gd name="T34" fmla="*/ 0 w 544"/>
                <a:gd name="T35" fmla="*/ 0 h 806"/>
                <a:gd name="T36" fmla="*/ 0 w 544"/>
                <a:gd name="T37" fmla="*/ 0 h 806"/>
                <a:gd name="T38" fmla="*/ 0 w 544"/>
                <a:gd name="T39" fmla="*/ 0 h 806"/>
                <a:gd name="T40" fmla="*/ 0 w 544"/>
                <a:gd name="T41" fmla="*/ 0 h 806"/>
                <a:gd name="T42" fmla="*/ 0 w 544"/>
                <a:gd name="T43" fmla="*/ 0 h 806"/>
                <a:gd name="T44" fmla="*/ 0 w 544"/>
                <a:gd name="T45" fmla="*/ 0 h 806"/>
                <a:gd name="T46" fmla="*/ 0 w 544"/>
                <a:gd name="T47" fmla="*/ 0 h 806"/>
                <a:gd name="T48" fmla="*/ 0 w 544"/>
                <a:gd name="T49" fmla="*/ 0 h 806"/>
                <a:gd name="T50" fmla="*/ 0 w 544"/>
                <a:gd name="T51" fmla="*/ 0 h 806"/>
                <a:gd name="T52" fmla="*/ 0 w 544"/>
                <a:gd name="T53" fmla="*/ 0 h 806"/>
                <a:gd name="T54" fmla="*/ 0 w 544"/>
                <a:gd name="T55" fmla="*/ 0 h 806"/>
                <a:gd name="T56" fmla="*/ 0 w 544"/>
                <a:gd name="T57" fmla="*/ 0 h 806"/>
                <a:gd name="T58" fmla="*/ 0 w 544"/>
                <a:gd name="T59" fmla="*/ 0 h 806"/>
                <a:gd name="T60" fmla="*/ 0 w 544"/>
                <a:gd name="T61" fmla="*/ 0 h 806"/>
                <a:gd name="T62" fmla="*/ 0 w 544"/>
                <a:gd name="T63" fmla="*/ 0 h 806"/>
                <a:gd name="T64" fmla="*/ 0 w 544"/>
                <a:gd name="T65" fmla="*/ 0 h 806"/>
                <a:gd name="T66" fmla="*/ 0 w 544"/>
                <a:gd name="T67" fmla="*/ 0 h 806"/>
                <a:gd name="T68" fmla="*/ 0 w 544"/>
                <a:gd name="T69" fmla="*/ 0 h 806"/>
                <a:gd name="T70" fmla="*/ 0 w 544"/>
                <a:gd name="T71" fmla="*/ 0 h 806"/>
                <a:gd name="T72" fmla="*/ 0 w 544"/>
                <a:gd name="T73" fmla="*/ 0 h 806"/>
                <a:gd name="T74" fmla="*/ 0 w 544"/>
                <a:gd name="T75" fmla="*/ 0 h 806"/>
                <a:gd name="T76" fmla="*/ 0 w 544"/>
                <a:gd name="T77" fmla="*/ 0 h 806"/>
                <a:gd name="T78" fmla="*/ 0 w 544"/>
                <a:gd name="T79" fmla="*/ 0 h 806"/>
                <a:gd name="T80" fmla="*/ 0 w 544"/>
                <a:gd name="T81" fmla="*/ 0 h 806"/>
                <a:gd name="T82" fmla="*/ 0 w 544"/>
                <a:gd name="T83" fmla="*/ 0 h 806"/>
                <a:gd name="T84" fmla="*/ 0 w 544"/>
                <a:gd name="T85" fmla="*/ 0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4"/>
                <a:gd name="T130" fmla="*/ 0 h 806"/>
                <a:gd name="T131" fmla="*/ 544 w 544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4" h="806">
                  <a:moveTo>
                    <a:pt x="10" y="120"/>
                  </a:moveTo>
                  <a:lnTo>
                    <a:pt x="8" y="120"/>
                  </a:lnTo>
                  <a:lnTo>
                    <a:pt x="8" y="124"/>
                  </a:lnTo>
                  <a:lnTo>
                    <a:pt x="8" y="129"/>
                  </a:lnTo>
                  <a:lnTo>
                    <a:pt x="6" y="135"/>
                  </a:lnTo>
                  <a:lnTo>
                    <a:pt x="6" y="143"/>
                  </a:lnTo>
                  <a:lnTo>
                    <a:pt x="4" y="154"/>
                  </a:lnTo>
                  <a:lnTo>
                    <a:pt x="4" y="164"/>
                  </a:lnTo>
                  <a:lnTo>
                    <a:pt x="4" y="175"/>
                  </a:lnTo>
                  <a:lnTo>
                    <a:pt x="2" y="186"/>
                  </a:lnTo>
                  <a:lnTo>
                    <a:pt x="0" y="200"/>
                  </a:lnTo>
                  <a:lnTo>
                    <a:pt x="0" y="211"/>
                  </a:lnTo>
                  <a:lnTo>
                    <a:pt x="0" y="225"/>
                  </a:lnTo>
                  <a:lnTo>
                    <a:pt x="0" y="238"/>
                  </a:lnTo>
                  <a:lnTo>
                    <a:pt x="0" y="251"/>
                  </a:lnTo>
                  <a:lnTo>
                    <a:pt x="0" y="263"/>
                  </a:lnTo>
                  <a:lnTo>
                    <a:pt x="0" y="274"/>
                  </a:lnTo>
                  <a:lnTo>
                    <a:pt x="0" y="283"/>
                  </a:lnTo>
                  <a:lnTo>
                    <a:pt x="2" y="293"/>
                  </a:lnTo>
                  <a:lnTo>
                    <a:pt x="6" y="301"/>
                  </a:lnTo>
                  <a:lnTo>
                    <a:pt x="8" y="308"/>
                  </a:lnTo>
                  <a:lnTo>
                    <a:pt x="10" y="314"/>
                  </a:lnTo>
                  <a:lnTo>
                    <a:pt x="14" y="321"/>
                  </a:lnTo>
                  <a:lnTo>
                    <a:pt x="17" y="325"/>
                  </a:lnTo>
                  <a:lnTo>
                    <a:pt x="19" y="331"/>
                  </a:lnTo>
                  <a:lnTo>
                    <a:pt x="25" y="337"/>
                  </a:lnTo>
                  <a:lnTo>
                    <a:pt x="29" y="344"/>
                  </a:lnTo>
                  <a:lnTo>
                    <a:pt x="33" y="346"/>
                  </a:lnTo>
                  <a:lnTo>
                    <a:pt x="35" y="348"/>
                  </a:lnTo>
                  <a:lnTo>
                    <a:pt x="35" y="352"/>
                  </a:lnTo>
                  <a:lnTo>
                    <a:pt x="35" y="356"/>
                  </a:lnTo>
                  <a:lnTo>
                    <a:pt x="36" y="363"/>
                  </a:lnTo>
                  <a:lnTo>
                    <a:pt x="36" y="371"/>
                  </a:lnTo>
                  <a:lnTo>
                    <a:pt x="40" y="382"/>
                  </a:lnTo>
                  <a:lnTo>
                    <a:pt x="40" y="386"/>
                  </a:lnTo>
                  <a:lnTo>
                    <a:pt x="42" y="392"/>
                  </a:lnTo>
                  <a:lnTo>
                    <a:pt x="44" y="398"/>
                  </a:lnTo>
                  <a:lnTo>
                    <a:pt x="46" y="405"/>
                  </a:lnTo>
                  <a:lnTo>
                    <a:pt x="48" y="411"/>
                  </a:lnTo>
                  <a:lnTo>
                    <a:pt x="50" y="417"/>
                  </a:lnTo>
                  <a:lnTo>
                    <a:pt x="52" y="422"/>
                  </a:lnTo>
                  <a:lnTo>
                    <a:pt x="55" y="428"/>
                  </a:lnTo>
                  <a:lnTo>
                    <a:pt x="57" y="434"/>
                  </a:lnTo>
                  <a:lnTo>
                    <a:pt x="61" y="441"/>
                  </a:lnTo>
                  <a:lnTo>
                    <a:pt x="63" y="447"/>
                  </a:lnTo>
                  <a:lnTo>
                    <a:pt x="67" y="453"/>
                  </a:lnTo>
                  <a:lnTo>
                    <a:pt x="71" y="460"/>
                  </a:lnTo>
                  <a:lnTo>
                    <a:pt x="76" y="468"/>
                  </a:lnTo>
                  <a:lnTo>
                    <a:pt x="78" y="474"/>
                  </a:lnTo>
                  <a:lnTo>
                    <a:pt x="80" y="475"/>
                  </a:lnTo>
                  <a:lnTo>
                    <a:pt x="80" y="479"/>
                  </a:lnTo>
                  <a:lnTo>
                    <a:pt x="84" y="483"/>
                  </a:lnTo>
                  <a:lnTo>
                    <a:pt x="88" y="489"/>
                  </a:lnTo>
                  <a:lnTo>
                    <a:pt x="93" y="496"/>
                  </a:lnTo>
                  <a:lnTo>
                    <a:pt x="99" y="506"/>
                  </a:lnTo>
                  <a:lnTo>
                    <a:pt x="103" y="510"/>
                  </a:lnTo>
                  <a:lnTo>
                    <a:pt x="107" y="513"/>
                  </a:lnTo>
                  <a:lnTo>
                    <a:pt x="113" y="519"/>
                  </a:lnTo>
                  <a:lnTo>
                    <a:pt x="118" y="525"/>
                  </a:lnTo>
                  <a:lnTo>
                    <a:pt x="122" y="531"/>
                  </a:lnTo>
                  <a:lnTo>
                    <a:pt x="130" y="536"/>
                  </a:lnTo>
                  <a:lnTo>
                    <a:pt x="135" y="542"/>
                  </a:lnTo>
                  <a:lnTo>
                    <a:pt x="141" y="548"/>
                  </a:lnTo>
                  <a:lnTo>
                    <a:pt x="147" y="552"/>
                  </a:lnTo>
                  <a:lnTo>
                    <a:pt x="152" y="557"/>
                  </a:lnTo>
                  <a:lnTo>
                    <a:pt x="158" y="563"/>
                  </a:lnTo>
                  <a:lnTo>
                    <a:pt x="164" y="569"/>
                  </a:lnTo>
                  <a:lnTo>
                    <a:pt x="170" y="572"/>
                  </a:lnTo>
                  <a:lnTo>
                    <a:pt x="175" y="576"/>
                  </a:lnTo>
                  <a:lnTo>
                    <a:pt x="181" y="580"/>
                  </a:lnTo>
                  <a:lnTo>
                    <a:pt x="187" y="586"/>
                  </a:lnTo>
                  <a:lnTo>
                    <a:pt x="196" y="591"/>
                  </a:lnTo>
                  <a:lnTo>
                    <a:pt x="206" y="597"/>
                  </a:lnTo>
                  <a:lnTo>
                    <a:pt x="211" y="601"/>
                  </a:lnTo>
                  <a:lnTo>
                    <a:pt x="215" y="605"/>
                  </a:lnTo>
                  <a:lnTo>
                    <a:pt x="219" y="607"/>
                  </a:lnTo>
                  <a:lnTo>
                    <a:pt x="221" y="610"/>
                  </a:lnTo>
                  <a:lnTo>
                    <a:pt x="223" y="612"/>
                  </a:lnTo>
                  <a:lnTo>
                    <a:pt x="225" y="612"/>
                  </a:lnTo>
                  <a:lnTo>
                    <a:pt x="225" y="614"/>
                  </a:lnTo>
                  <a:lnTo>
                    <a:pt x="225" y="618"/>
                  </a:lnTo>
                  <a:lnTo>
                    <a:pt x="225" y="622"/>
                  </a:lnTo>
                  <a:lnTo>
                    <a:pt x="225" y="628"/>
                  </a:lnTo>
                  <a:lnTo>
                    <a:pt x="225" y="635"/>
                  </a:lnTo>
                  <a:lnTo>
                    <a:pt x="225" y="643"/>
                  </a:lnTo>
                  <a:lnTo>
                    <a:pt x="223" y="652"/>
                  </a:lnTo>
                  <a:lnTo>
                    <a:pt x="223" y="662"/>
                  </a:lnTo>
                  <a:lnTo>
                    <a:pt x="221" y="667"/>
                  </a:lnTo>
                  <a:lnTo>
                    <a:pt x="221" y="673"/>
                  </a:lnTo>
                  <a:lnTo>
                    <a:pt x="221" y="677"/>
                  </a:lnTo>
                  <a:lnTo>
                    <a:pt x="221" y="683"/>
                  </a:lnTo>
                  <a:lnTo>
                    <a:pt x="219" y="690"/>
                  </a:lnTo>
                  <a:lnTo>
                    <a:pt x="219" y="696"/>
                  </a:lnTo>
                  <a:lnTo>
                    <a:pt x="219" y="700"/>
                  </a:lnTo>
                  <a:lnTo>
                    <a:pt x="219" y="702"/>
                  </a:lnTo>
                  <a:lnTo>
                    <a:pt x="230" y="787"/>
                  </a:lnTo>
                  <a:lnTo>
                    <a:pt x="440" y="806"/>
                  </a:lnTo>
                  <a:lnTo>
                    <a:pt x="544" y="555"/>
                  </a:lnTo>
                  <a:lnTo>
                    <a:pt x="540" y="553"/>
                  </a:lnTo>
                  <a:lnTo>
                    <a:pt x="535" y="550"/>
                  </a:lnTo>
                  <a:lnTo>
                    <a:pt x="529" y="546"/>
                  </a:lnTo>
                  <a:lnTo>
                    <a:pt x="523" y="542"/>
                  </a:lnTo>
                  <a:lnTo>
                    <a:pt x="518" y="538"/>
                  </a:lnTo>
                  <a:lnTo>
                    <a:pt x="512" y="533"/>
                  </a:lnTo>
                  <a:lnTo>
                    <a:pt x="504" y="527"/>
                  </a:lnTo>
                  <a:lnTo>
                    <a:pt x="499" y="521"/>
                  </a:lnTo>
                  <a:lnTo>
                    <a:pt x="491" y="515"/>
                  </a:lnTo>
                  <a:lnTo>
                    <a:pt x="485" y="508"/>
                  </a:lnTo>
                  <a:lnTo>
                    <a:pt x="478" y="500"/>
                  </a:lnTo>
                  <a:lnTo>
                    <a:pt x="472" y="493"/>
                  </a:lnTo>
                  <a:lnTo>
                    <a:pt x="466" y="485"/>
                  </a:lnTo>
                  <a:lnTo>
                    <a:pt x="461" y="477"/>
                  </a:lnTo>
                  <a:lnTo>
                    <a:pt x="455" y="468"/>
                  </a:lnTo>
                  <a:lnTo>
                    <a:pt x="451" y="458"/>
                  </a:lnTo>
                  <a:lnTo>
                    <a:pt x="447" y="451"/>
                  </a:lnTo>
                  <a:lnTo>
                    <a:pt x="445" y="441"/>
                  </a:lnTo>
                  <a:lnTo>
                    <a:pt x="441" y="432"/>
                  </a:lnTo>
                  <a:lnTo>
                    <a:pt x="440" y="424"/>
                  </a:lnTo>
                  <a:lnTo>
                    <a:pt x="438" y="415"/>
                  </a:lnTo>
                  <a:lnTo>
                    <a:pt x="438" y="409"/>
                  </a:lnTo>
                  <a:lnTo>
                    <a:pt x="436" y="399"/>
                  </a:lnTo>
                  <a:lnTo>
                    <a:pt x="436" y="394"/>
                  </a:lnTo>
                  <a:lnTo>
                    <a:pt x="436" y="388"/>
                  </a:lnTo>
                  <a:lnTo>
                    <a:pt x="436" y="384"/>
                  </a:lnTo>
                  <a:lnTo>
                    <a:pt x="436" y="377"/>
                  </a:lnTo>
                  <a:lnTo>
                    <a:pt x="436" y="375"/>
                  </a:lnTo>
                  <a:lnTo>
                    <a:pt x="468" y="247"/>
                  </a:lnTo>
                  <a:lnTo>
                    <a:pt x="430" y="103"/>
                  </a:lnTo>
                  <a:lnTo>
                    <a:pt x="158" y="0"/>
                  </a:lnTo>
                  <a:lnTo>
                    <a:pt x="10" y="12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1" name="Freeform 102"/>
            <p:cNvSpPr>
              <a:spLocks noChangeAspect="1"/>
            </p:cNvSpPr>
            <p:nvPr/>
          </p:nvSpPr>
          <p:spPr bwMode="auto">
            <a:xfrm>
              <a:off x="2042" y="1945"/>
              <a:ext cx="128" cy="271"/>
            </a:xfrm>
            <a:custGeom>
              <a:avLst/>
              <a:gdLst>
                <a:gd name="T0" fmla="*/ 0 w 336"/>
                <a:gd name="T1" fmla="*/ 0 h 709"/>
                <a:gd name="T2" fmla="*/ 0 w 336"/>
                <a:gd name="T3" fmla="*/ 0 h 709"/>
                <a:gd name="T4" fmla="*/ 0 w 336"/>
                <a:gd name="T5" fmla="*/ 0 h 709"/>
                <a:gd name="T6" fmla="*/ 0 w 336"/>
                <a:gd name="T7" fmla="*/ 0 h 709"/>
                <a:gd name="T8" fmla="*/ 0 w 336"/>
                <a:gd name="T9" fmla="*/ 0 h 709"/>
                <a:gd name="T10" fmla="*/ 0 w 336"/>
                <a:gd name="T11" fmla="*/ 0 h 709"/>
                <a:gd name="T12" fmla="*/ 0 w 336"/>
                <a:gd name="T13" fmla="*/ 0 h 709"/>
                <a:gd name="T14" fmla="*/ 0 w 336"/>
                <a:gd name="T15" fmla="*/ 0 h 709"/>
                <a:gd name="T16" fmla="*/ 0 w 336"/>
                <a:gd name="T17" fmla="*/ 0 h 709"/>
                <a:gd name="T18" fmla="*/ 0 w 336"/>
                <a:gd name="T19" fmla="*/ 0 h 709"/>
                <a:gd name="T20" fmla="*/ 0 w 336"/>
                <a:gd name="T21" fmla="*/ 0 h 709"/>
                <a:gd name="T22" fmla="*/ 0 w 336"/>
                <a:gd name="T23" fmla="*/ 0 h 709"/>
                <a:gd name="T24" fmla="*/ 0 w 336"/>
                <a:gd name="T25" fmla="*/ 0 h 709"/>
                <a:gd name="T26" fmla="*/ 0 w 336"/>
                <a:gd name="T27" fmla="*/ 0 h 709"/>
                <a:gd name="T28" fmla="*/ 0 w 336"/>
                <a:gd name="T29" fmla="*/ 0 h 709"/>
                <a:gd name="T30" fmla="*/ 0 w 336"/>
                <a:gd name="T31" fmla="*/ 0 h 709"/>
                <a:gd name="T32" fmla="*/ 0 w 336"/>
                <a:gd name="T33" fmla="*/ 0 h 709"/>
                <a:gd name="T34" fmla="*/ 0 w 336"/>
                <a:gd name="T35" fmla="*/ 0 h 709"/>
                <a:gd name="T36" fmla="*/ 0 w 336"/>
                <a:gd name="T37" fmla="*/ 0 h 709"/>
                <a:gd name="T38" fmla="*/ 0 w 336"/>
                <a:gd name="T39" fmla="*/ 0 h 709"/>
                <a:gd name="T40" fmla="*/ 0 w 336"/>
                <a:gd name="T41" fmla="*/ 0 h 709"/>
                <a:gd name="T42" fmla="*/ 0 w 336"/>
                <a:gd name="T43" fmla="*/ 0 h 709"/>
                <a:gd name="T44" fmla="*/ 0 w 336"/>
                <a:gd name="T45" fmla="*/ 0 h 709"/>
                <a:gd name="T46" fmla="*/ 0 w 336"/>
                <a:gd name="T47" fmla="*/ 0 h 709"/>
                <a:gd name="T48" fmla="*/ 0 w 336"/>
                <a:gd name="T49" fmla="*/ 0 h 709"/>
                <a:gd name="T50" fmla="*/ 0 w 336"/>
                <a:gd name="T51" fmla="*/ 0 h 709"/>
                <a:gd name="T52" fmla="*/ 0 w 336"/>
                <a:gd name="T53" fmla="*/ 0 h 709"/>
                <a:gd name="T54" fmla="*/ 0 w 336"/>
                <a:gd name="T55" fmla="*/ 0 h 709"/>
                <a:gd name="T56" fmla="*/ 0 w 336"/>
                <a:gd name="T57" fmla="*/ 0 h 709"/>
                <a:gd name="T58" fmla="*/ 0 w 336"/>
                <a:gd name="T59" fmla="*/ 0 h 709"/>
                <a:gd name="T60" fmla="*/ 0 w 336"/>
                <a:gd name="T61" fmla="*/ 0 h 709"/>
                <a:gd name="T62" fmla="*/ 0 w 336"/>
                <a:gd name="T63" fmla="*/ 0 h 709"/>
                <a:gd name="T64" fmla="*/ 0 w 336"/>
                <a:gd name="T65" fmla="*/ 0 h 709"/>
                <a:gd name="T66" fmla="*/ 0 w 336"/>
                <a:gd name="T67" fmla="*/ 0 h 709"/>
                <a:gd name="T68" fmla="*/ 0 w 336"/>
                <a:gd name="T69" fmla="*/ 0 h 709"/>
                <a:gd name="T70" fmla="*/ 0 w 336"/>
                <a:gd name="T71" fmla="*/ 0 h 709"/>
                <a:gd name="T72" fmla="*/ 0 w 336"/>
                <a:gd name="T73" fmla="*/ 0 h 709"/>
                <a:gd name="T74" fmla="*/ 0 w 336"/>
                <a:gd name="T75" fmla="*/ 0 h 709"/>
                <a:gd name="T76" fmla="*/ 0 w 336"/>
                <a:gd name="T77" fmla="*/ 0 h 709"/>
                <a:gd name="T78" fmla="*/ 0 w 336"/>
                <a:gd name="T79" fmla="*/ 0 h 709"/>
                <a:gd name="T80" fmla="*/ 0 w 336"/>
                <a:gd name="T81" fmla="*/ 0 h 709"/>
                <a:gd name="T82" fmla="*/ 0 w 336"/>
                <a:gd name="T83" fmla="*/ 0 h 709"/>
                <a:gd name="T84" fmla="*/ 0 w 336"/>
                <a:gd name="T85" fmla="*/ 0 h 709"/>
                <a:gd name="T86" fmla="*/ 0 w 336"/>
                <a:gd name="T87" fmla="*/ 0 h 709"/>
                <a:gd name="T88" fmla="*/ 0 w 336"/>
                <a:gd name="T89" fmla="*/ 0 h 709"/>
                <a:gd name="T90" fmla="*/ 0 w 336"/>
                <a:gd name="T91" fmla="*/ 0 h 709"/>
                <a:gd name="T92" fmla="*/ 0 w 336"/>
                <a:gd name="T93" fmla="*/ 0 h 709"/>
                <a:gd name="T94" fmla="*/ 0 w 336"/>
                <a:gd name="T95" fmla="*/ 0 h 709"/>
                <a:gd name="T96" fmla="*/ 0 w 336"/>
                <a:gd name="T97" fmla="*/ 0 h 709"/>
                <a:gd name="T98" fmla="*/ 0 w 336"/>
                <a:gd name="T99" fmla="*/ 0 h 709"/>
                <a:gd name="T100" fmla="*/ 0 w 336"/>
                <a:gd name="T101" fmla="*/ 0 h 7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6"/>
                <a:gd name="T154" fmla="*/ 0 h 709"/>
                <a:gd name="T155" fmla="*/ 336 w 336"/>
                <a:gd name="T156" fmla="*/ 709 h 7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6" h="709">
                  <a:moveTo>
                    <a:pt x="85" y="0"/>
                  </a:moveTo>
                  <a:lnTo>
                    <a:pt x="72" y="99"/>
                  </a:lnTo>
                  <a:lnTo>
                    <a:pt x="76" y="133"/>
                  </a:lnTo>
                  <a:lnTo>
                    <a:pt x="123" y="173"/>
                  </a:lnTo>
                  <a:lnTo>
                    <a:pt x="118" y="175"/>
                  </a:lnTo>
                  <a:lnTo>
                    <a:pt x="110" y="184"/>
                  </a:lnTo>
                  <a:lnTo>
                    <a:pt x="106" y="190"/>
                  </a:lnTo>
                  <a:lnTo>
                    <a:pt x="102" y="198"/>
                  </a:lnTo>
                  <a:lnTo>
                    <a:pt x="100" y="202"/>
                  </a:lnTo>
                  <a:lnTo>
                    <a:pt x="99" y="207"/>
                  </a:lnTo>
                  <a:lnTo>
                    <a:pt x="99" y="213"/>
                  </a:lnTo>
                  <a:lnTo>
                    <a:pt x="99" y="219"/>
                  </a:lnTo>
                  <a:lnTo>
                    <a:pt x="99" y="222"/>
                  </a:lnTo>
                  <a:lnTo>
                    <a:pt x="99" y="230"/>
                  </a:lnTo>
                  <a:lnTo>
                    <a:pt x="100" y="236"/>
                  </a:lnTo>
                  <a:lnTo>
                    <a:pt x="102" y="241"/>
                  </a:lnTo>
                  <a:lnTo>
                    <a:pt x="104" y="247"/>
                  </a:lnTo>
                  <a:lnTo>
                    <a:pt x="106" y="255"/>
                  </a:lnTo>
                  <a:lnTo>
                    <a:pt x="108" y="261"/>
                  </a:lnTo>
                  <a:lnTo>
                    <a:pt x="112" y="266"/>
                  </a:lnTo>
                  <a:lnTo>
                    <a:pt x="116" y="276"/>
                  </a:lnTo>
                  <a:lnTo>
                    <a:pt x="120" y="285"/>
                  </a:lnTo>
                  <a:lnTo>
                    <a:pt x="123" y="289"/>
                  </a:lnTo>
                  <a:lnTo>
                    <a:pt x="125" y="293"/>
                  </a:lnTo>
                  <a:lnTo>
                    <a:pt x="125" y="295"/>
                  </a:lnTo>
                  <a:lnTo>
                    <a:pt x="127" y="300"/>
                  </a:lnTo>
                  <a:lnTo>
                    <a:pt x="127" y="302"/>
                  </a:lnTo>
                  <a:lnTo>
                    <a:pt x="127" y="308"/>
                  </a:lnTo>
                  <a:lnTo>
                    <a:pt x="127" y="314"/>
                  </a:lnTo>
                  <a:lnTo>
                    <a:pt x="129" y="323"/>
                  </a:lnTo>
                  <a:lnTo>
                    <a:pt x="127" y="329"/>
                  </a:lnTo>
                  <a:lnTo>
                    <a:pt x="127" y="337"/>
                  </a:lnTo>
                  <a:lnTo>
                    <a:pt x="127" y="346"/>
                  </a:lnTo>
                  <a:lnTo>
                    <a:pt x="127" y="354"/>
                  </a:lnTo>
                  <a:lnTo>
                    <a:pt x="125" y="363"/>
                  </a:lnTo>
                  <a:lnTo>
                    <a:pt x="125" y="371"/>
                  </a:lnTo>
                  <a:lnTo>
                    <a:pt x="123" y="380"/>
                  </a:lnTo>
                  <a:lnTo>
                    <a:pt x="121" y="390"/>
                  </a:lnTo>
                  <a:lnTo>
                    <a:pt x="118" y="399"/>
                  </a:lnTo>
                  <a:lnTo>
                    <a:pt x="114" y="407"/>
                  </a:lnTo>
                  <a:lnTo>
                    <a:pt x="110" y="416"/>
                  </a:lnTo>
                  <a:lnTo>
                    <a:pt x="106" y="426"/>
                  </a:lnTo>
                  <a:lnTo>
                    <a:pt x="100" y="434"/>
                  </a:lnTo>
                  <a:lnTo>
                    <a:pt x="97" y="441"/>
                  </a:lnTo>
                  <a:lnTo>
                    <a:pt x="93" y="449"/>
                  </a:lnTo>
                  <a:lnTo>
                    <a:pt x="89" y="456"/>
                  </a:lnTo>
                  <a:lnTo>
                    <a:pt x="85" y="462"/>
                  </a:lnTo>
                  <a:lnTo>
                    <a:pt x="81" y="468"/>
                  </a:lnTo>
                  <a:lnTo>
                    <a:pt x="78" y="473"/>
                  </a:lnTo>
                  <a:lnTo>
                    <a:pt x="76" y="477"/>
                  </a:lnTo>
                  <a:lnTo>
                    <a:pt x="70" y="483"/>
                  </a:lnTo>
                  <a:lnTo>
                    <a:pt x="70" y="487"/>
                  </a:lnTo>
                  <a:lnTo>
                    <a:pt x="38" y="494"/>
                  </a:lnTo>
                  <a:lnTo>
                    <a:pt x="17" y="477"/>
                  </a:lnTo>
                  <a:lnTo>
                    <a:pt x="17" y="494"/>
                  </a:lnTo>
                  <a:lnTo>
                    <a:pt x="0" y="494"/>
                  </a:lnTo>
                  <a:lnTo>
                    <a:pt x="2" y="511"/>
                  </a:lnTo>
                  <a:lnTo>
                    <a:pt x="4" y="511"/>
                  </a:lnTo>
                  <a:lnTo>
                    <a:pt x="7" y="511"/>
                  </a:lnTo>
                  <a:lnTo>
                    <a:pt x="13" y="510"/>
                  </a:lnTo>
                  <a:lnTo>
                    <a:pt x="23" y="511"/>
                  </a:lnTo>
                  <a:lnTo>
                    <a:pt x="26" y="511"/>
                  </a:lnTo>
                  <a:lnTo>
                    <a:pt x="32" y="511"/>
                  </a:lnTo>
                  <a:lnTo>
                    <a:pt x="38" y="511"/>
                  </a:lnTo>
                  <a:lnTo>
                    <a:pt x="43" y="515"/>
                  </a:lnTo>
                  <a:lnTo>
                    <a:pt x="49" y="517"/>
                  </a:lnTo>
                  <a:lnTo>
                    <a:pt x="57" y="519"/>
                  </a:lnTo>
                  <a:lnTo>
                    <a:pt x="62" y="521"/>
                  </a:lnTo>
                  <a:lnTo>
                    <a:pt x="70" y="525"/>
                  </a:lnTo>
                  <a:lnTo>
                    <a:pt x="76" y="529"/>
                  </a:lnTo>
                  <a:lnTo>
                    <a:pt x="81" y="532"/>
                  </a:lnTo>
                  <a:lnTo>
                    <a:pt x="87" y="536"/>
                  </a:lnTo>
                  <a:lnTo>
                    <a:pt x="93" y="542"/>
                  </a:lnTo>
                  <a:lnTo>
                    <a:pt x="97" y="546"/>
                  </a:lnTo>
                  <a:lnTo>
                    <a:pt x="102" y="551"/>
                  </a:lnTo>
                  <a:lnTo>
                    <a:pt x="108" y="559"/>
                  </a:lnTo>
                  <a:lnTo>
                    <a:pt x="114" y="565"/>
                  </a:lnTo>
                  <a:lnTo>
                    <a:pt x="118" y="570"/>
                  </a:lnTo>
                  <a:lnTo>
                    <a:pt x="123" y="578"/>
                  </a:lnTo>
                  <a:lnTo>
                    <a:pt x="127" y="584"/>
                  </a:lnTo>
                  <a:lnTo>
                    <a:pt x="131" y="591"/>
                  </a:lnTo>
                  <a:lnTo>
                    <a:pt x="135" y="599"/>
                  </a:lnTo>
                  <a:lnTo>
                    <a:pt x="139" y="607"/>
                  </a:lnTo>
                  <a:lnTo>
                    <a:pt x="142" y="614"/>
                  </a:lnTo>
                  <a:lnTo>
                    <a:pt x="146" y="624"/>
                  </a:lnTo>
                  <a:lnTo>
                    <a:pt x="148" y="631"/>
                  </a:lnTo>
                  <a:lnTo>
                    <a:pt x="152" y="639"/>
                  </a:lnTo>
                  <a:lnTo>
                    <a:pt x="154" y="646"/>
                  </a:lnTo>
                  <a:lnTo>
                    <a:pt x="156" y="654"/>
                  </a:lnTo>
                  <a:lnTo>
                    <a:pt x="158" y="660"/>
                  </a:lnTo>
                  <a:lnTo>
                    <a:pt x="159" y="667"/>
                  </a:lnTo>
                  <a:lnTo>
                    <a:pt x="161" y="673"/>
                  </a:lnTo>
                  <a:lnTo>
                    <a:pt x="163" y="681"/>
                  </a:lnTo>
                  <a:lnTo>
                    <a:pt x="163" y="686"/>
                  </a:lnTo>
                  <a:lnTo>
                    <a:pt x="165" y="692"/>
                  </a:lnTo>
                  <a:lnTo>
                    <a:pt x="165" y="696"/>
                  </a:lnTo>
                  <a:lnTo>
                    <a:pt x="167" y="700"/>
                  </a:lnTo>
                  <a:lnTo>
                    <a:pt x="167" y="705"/>
                  </a:lnTo>
                  <a:lnTo>
                    <a:pt x="167" y="709"/>
                  </a:lnTo>
                  <a:lnTo>
                    <a:pt x="218" y="709"/>
                  </a:lnTo>
                  <a:lnTo>
                    <a:pt x="336" y="472"/>
                  </a:lnTo>
                  <a:lnTo>
                    <a:pt x="334" y="472"/>
                  </a:lnTo>
                  <a:lnTo>
                    <a:pt x="331" y="470"/>
                  </a:lnTo>
                  <a:lnTo>
                    <a:pt x="327" y="468"/>
                  </a:lnTo>
                  <a:lnTo>
                    <a:pt x="321" y="466"/>
                  </a:lnTo>
                  <a:lnTo>
                    <a:pt x="315" y="462"/>
                  </a:lnTo>
                  <a:lnTo>
                    <a:pt x="308" y="458"/>
                  </a:lnTo>
                  <a:lnTo>
                    <a:pt x="298" y="453"/>
                  </a:lnTo>
                  <a:lnTo>
                    <a:pt x="291" y="447"/>
                  </a:lnTo>
                  <a:lnTo>
                    <a:pt x="281" y="439"/>
                  </a:lnTo>
                  <a:lnTo>
                    <a:pt x="272" y="434"/>
                  </a:lnTo>
                  <a:lnTo>
                    <a:pt x="262" y="424"/>
                  </a:lnTo>
                  <a:lnTo>
                    <a:pt x="253" y="416"/>
                  </a:lnTo>
                  <a:lnTo>
                    <a:pt x="243" y="407"/>
                  </a:lnTo>
                  <a:lnTo>
                    <a:pt x="236" y="397"/>
                  </a:lnTo>
                  <a:lnTo>
                    <a:pt x="228" y="386"/>
                  </a:lnTo>
                  <a:lnTo>
                    <a:pt x="220" y="376"/>
                  </a:lnTo>
                  <a:lnTo>
                    <a:pt x="215" y="363"/>
                  </a:lnTo>
                  <a:lnTo>
                    <a:pt x="209" y="350"/>
                  </a:lnTo>
                  <a:lnTo>
                    <a:pt x="205" y="338"/>
                  </a:lnTo>
                  <a:lnTo>
                    <a:pt x="203" y="325"/>
                  </a:lnTo>
                  <a:lnTo>
                    <a:pt x="199" y="312"/>
                  </a:lnTo>
                  <a:lnTo>
                    <a:pt x="197" y="299"/>
                  </a:lnTo>
                  <a:lnTo>
                    <a:pt x="197" y="287"/>
                  </a:lnTo>
                  <a:lnTo>
                    <a:pt x="197" y="276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7" y="245"/>
                  </a:lnTo>
                  <a:lnTo>
                    <a:pt x="197" y="240"/>
                  </a:lnTo>
                  <a:lnTo>
                    <a:pt x="197" y="232"/>
                  </a:lnTo>
                  <a:lnTo>
                    <a:pt x="199" y="228"/>
                  </a:lnTo>
                  <a:lnTo>
                    <a:pt x="199" y="224"/>
                  </a:lnTo>
                  <a:lnTo>
                    <a:pt x="228" y="137"/>
                  </a:lnTo>
                  <a:lnTo>
                    <a:pt x="226" y="135"/>
                  </a:lnTo>
                  <a:lnTo>
                    <a:pt x="224" y="129"/>
                  </a:lnTo>
                  <a:lnTo>
                    <a:pt x="220" y="120"/>
                  </a:lnTo>
                  <a:lnTo>
                    <a:pt x="216" y="110"/>
                  </a:lnTo>
                  <a:lnTo>
                    <a:pt x="215" y="105"/>
                  </a:lnTo>
                  <a:lnTo>
                    <a:pt x="213" y="99"/>
                  </a:lnTo>
                  <a:lnTo>
                    <a:pt x="209" y="93"/>
                  </a:lnTo>
                  <a:lnTo>
                    <a:pt x="207" y="89"/>
                  </a:lnTo>
                  <a:lnTo>
                    <a:pt x="203" y="80"/>
                  </a:lnTo>
                  <a:lnTo>
                    <a:pt x="199" y="76"/>
                  </a:lnTo>
                  <a:lnTo>
                    <a:pt x="194" y="72"/>
                  </a:lnTo>
                  <a:lnTo>
                    <a:pt x="190" y="78"/>
                  </a:lnTo>
                  <a:lnTo>
                    <a:pt x="186" y="86"/>
                  </a:lnTo>
                  <a:lnTo>
                    <a:pt x="186" y="89"/>
                  </a:lnTo>
                  <a:lnTo>
                    <a:pt x="175" y="101"/>
                  </a:lnTo>
                  <a:lnTo>
                    <a:pt x="156" y="86"/>
                  </a:lnTo>
                  <a:lnTo>
                    <a:pt x="156" y="4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2" name="Freeform 103"/>
            <p:cNvSpPr>
              <a:spLocks noChangeAspect="1"/>
            </p:cNvSpPr>
            <p:nvPr/>
          </p:nvSpPr>
          <p:spPr bwMode="auto">
            <a:xfrm>
              <a:off x="1869" y="2141"/>
              <a:ext cx="370" cy="843"/>
            </a:xfrm>
            <a:custGeom>
              <a:avLst/>
              <a:gdLst>
                <a:gd name="T0" fmla="*/ 0 w 968"/>
                <a:gd name="T1" fmla="*/ 0 h 2210"/>
                <a:gd name="T2" fmla="*/ 0 w 968"/>
                <a:gd name="T3" fmla="*/ 0 h 2210"/>
                <a:gd name="T4" fmla="*/ 0 w 968"/>
                <a:gd name="T5" fmla="*/ 0 h 2210"/>
                <a:gd name="T6" fmla="*/ 0 w 968"/>
                <a:gd name="T7" fmla="*/ 0 h 2210"/>
                <a:gd name="T8" fmla="*/ 0 w 968"/>
                <a:gd name="T9" fmla="*/ 0 h 2210"/>
                <a:gd name="T10" fmla="*/ 0 w 968"/>
                <a:gd name="T11" fmla="*/ 0 h 2210"/>
                <a:gd name="T12" fmla="*/ 0 w 968"/>
                <a:gd name="T13" fmla="*/ 0 h 2210"/>
                <a:gd name="T14" fmla="*/ 0 w 968"/>
                <a:gd name="T15" fmla="*/ 0 h 2210"/>
                <a:gd name="T16" fmla="*/ 0 w 968"/>
                <a:gd name="T17" fmla="*/ 0 h 2210"/>
                <a:gd name="T18" fmla="*/ 0 w 968"/>
                <a:gd name="T19" fmla="*/ 0 h 2210"/>
                <a:gd name="T20" fmla="*/ 0 w 968"/>
                <a:gd name="T21" fmla="*/ 0 h 2210"/>
                <a:gd name="T22" fmla="*/ 0 w 968"/>
                <a:gd name="T23" fmla="*/ 0 h 2210"/>
                <a:gd name="T24" fmla="*/ 0 w 968"/>
                <a:gd name="T25" fmla="*/ 0 h 2210"/>
                <a:gd name="T26" fmla="*/ 0 w 968"/>
                <a:gd name="T27" fmla="*/ 0 h 2210"/>
                <a:gd name="T28" fmla="*/ 0 w 968"/>
                <a:gd name="T29" fmla="*/ 0 h 2210"/>
                <a:gd name="T30" fmla="*/ 0 w 968"/>
                <a:gd name="T31" fmla="*/ 1 h 2210"/>
                <a:gd name="T32" fmla="*/ 0 w 968"/>
                <a:gd name="T33" fmla="*/ 1 h 2210"/>
                <a:gd name="T34" fmla="*/ 0 w 968"/>
                <a:gd name="T35" fmla="*/ 1 h 2210"/>
                <a:gd name="T36" fmla="*/ 0 w 968"/>
                <a:gd name="T37" fmla="*/ 1 h 2210"/>
                <a:gd name="T38" fmla="*/ 0 w 968"/>
                <a:gd name="T39" fmla="*/ 1 h 2210"/>
                <a:gd name="T40" fmla="*/ 0 w 968"/>
                <a:gd name="T41" fmla="*/ 1 h 2210"/>
                <a:gd name="T42" fmla="*/ 0 w 968"/>
                <a:gd name="T43" fmla="*/ 1 h 2210"/>
                <a:gd name="T44" fmla="*/ 0 w 968"/>
                <a:gd name="T45" fmla="*/ 1 h 2210"/>
                <a:gd name="T46" fmla="*/ 0 w 968"/>
                <a:gd name="T47" fmla="*/ 1 h 2210"/>
                <a:gd name="T48" fmla="*/ 0 w 968"/>
                <a:gd name="T49" fmla="*/ 1 h 2210"/>
                <a:gd name="T50" fmla="*/ 0 w 968"/>
                <a:gd name="T51" fmla="*/ 1 h 2210"/>
                <a:gd name="T52" fmla="*/ 0 w 968"/>
                <a:gd name="T53" fmla="*/ 1 h 2210"/>
                <a:gd name="T54" fmla="*/ 0 w 968"/>
                <a:gd name="T55" fmla="*/ 1 h 2210"/>
                <a:gd name="T56" fmla="*/ 0 w 968"/>
                <a:gd name="T57" fmla="*/ 1 h 2210"/>
                <a:gd name="T58" fmla="*/ 0 w 968"/>
                <a:gd name="T59" fmla="*/ 1 h 2210"/>
                <a:gd name="T60" fmla="*/ 0 w 968"/>
                <a:gd name="T61" fmla="*/ 1 h 2210"/>
                <a:gd name="T62" fmla="*/ 0 w 968"/>
                <a:gd name="T63" fmla="*/ 1 h 2210"/>
                <a:gd name="T64" fmla="*/ 0 w 968"/>
                <a:gd name="T65" fmla="*/ 1 h 2210"/>
                <a:gd name="T66" fmla="*/ 0 w 968"/>
                <a:gd name="T67" fmla="*/ 1 h 2210"/>
                <a:gd name="T68" fmla="*/ 0 w 968"/>
                <a:gd name="T69" fmla="*/ 1 h 2210"/>
                <a:gd name="T70" fmla="*/ 0 w 968"/>
                <a:gd name="T71" fmla="*/ 1 h 2210"/>
                <a:gd name="T72" fmla="*/ 0 w 968"/>
                <a:gd name="T73" fmla="*/ 1 h 2210"/>
                <a:gd name="T74" fmla="*/ 0 w 968"/>
                <a:gd name="T75" fmla="*/ 1 h 2210"/>
                <a:gd name="T76" fmla="*/ 0 w 968"/>
                <a:gd name="T77" fmla="*/ 1 h 2210"/>
                <a:gd name="T78" fmla="*/ 0 w 968"/>
                <a:gd name="T79" fmla="*/ 1 h 2210"/>
                <a:gd name="T80" fmla="*/ 0 w 968"/>
                <a:gd name="T81" fmla="*/ 1 h 2210"/>
                <a:gd name="T82" fmla="*/ 0 w 968"/>
                <a:gd name="T83" fmla="*/ 0 h 2210"/>
                <a:gd name="T84" fmla="*/ 0 w 968"/>
                <a:gd name="T85" fmla="*/ 0 h 2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8"/>
                <a:gd name="T130" fmla="*/ 0 h 2210"/>
                <a:gd name="T131" fmla="*/ 968 w 968"/>
                <a:gd name="T132" fmla="*/ 2210 h 2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8" h="2210">
                  <a:moveTo>
                    <a:pt x="451" y="0"/>
                  </a:moveTo>
                  <a:lnTo>
                    <a:pt x="468" y="116"/>
                  </a:lnTo>
                  <a:lnTo>
                    <a:pt x="470" y="120"/>
                  </a:lnTo>
                  <a:lnTo>
                    <a:pt x="474" y="124"/>
                  </a:lnTo>
                  <a:lnTo>
                    <a:pt x="481" y="130"/>
                  </a:lnTo>
                  <a:lnTo>
                    <a:pt x="483" y="134"/>
                  </a:lnTo>
                  <a:lnTo>
                    <a:pt x="489" y="135"/>
                  </a:lnTo>
                  <a:lnTo>
                    <a:pt x="493" y="139"/>
                  </a:lnTo>
                  <a:lnTo>
                    <a:pt x="498" y="141"/>
                  </a:lnTo>
                  <a:lnTo>
                    <a:pt x="504" y="143"/>
                  </a:lnTo>
                  <a:lnTo>
                    <a:pt x="512" y="147"/>
                  </a:lnTo>
                  <a:lnTo>
                    <a:pt x="519" y="149"/>
                  </a:lnTo>
                  <a:lnTo>
                    <a:pt x="529" y="153"/>
                  </a:lnTo>
                  <a:lnTo>
                    <a:pt x="538" y="153"/>
                  </a:lnTo>
                  <a:lnTo>
                    <a:pt x="548" y="153"/>
                  </a:lnTo>
                  <a:lnTo>
                    <a:pt x="559" y="153"/>
                  </a:lnTo>
                  <a:lnTo>
                    <a:pt x="571" y="153"/>
                  </a:lnTo>
                  <a:lnTo>
                    <a:pt x="582" y="153"/>
                  </a:lnTo>
                  <a:lnTo>
                    <a:pt x="593" y="151"/>
                  </a:lnTo>
                  <a:lnTo>
                    <a:pt x="605" y="151"/>
                  </a:lnTo>
                  <a:lnTo>
                    <a:pt x="616" y="149"/>
                  </a:lnTo>
                  <a:lnTo>
                    <a:pt x="626" y="147"/>
                  </a:lnTo>
                  <a:lnTo>
                    <a:pt x="637" y="147"/>
                  </a:lnTo>
                  <a:lnTo>
                    <a:pt x="645" y="145"/>
                  </a:lnTo>
                  <a:lnTo>
                    <a:pt x="654" y="143"/>
                  </a:lnTo>
                  <a:lnTo>
                    <a:pt x="660" y="143"/>
                  </a:lnTo>
                  <a:lnTo>
                    <a:pt x="666" y="141"/>
                  </a:lnTo>
                  <a:lnTo>
                    <a:pt x="668" y="141"/>
                  </a:lnTo>
                  <a:lnTo>
                    <a:pt x="669" y="141"/>
                  </a:lnTo>
                  <a:lnTo>
                    <a:pt x="631" y="464"/>
                  </a:lnTo>
                  <a:lnTo>
                    <a:pt x="780" y="1388"/>
                  </a:lnTo>
                  <a:lnTo>
                    <a:pt x="706" y="1995"/>
                  </a:lnTo>
                  <a:lnTo>
                    <a:pt x="968" y="2025"/>
                  </a:lnTo>
                  <a:lnTo>
                    <a:pt x="915" y="2206"/>
                  </a:lnTo>
                  <a:lnTo>
                    <a:pt x="913" y="2206"/>
                  </a:lnTo>
                  <a:lnTo>
                    <a:pt x="911" y="2206"/>
                  </a:lnTo>
                  <a:lnTo>
                    <a:pt x="907" y="2206"/>
                  </a:lnTo>
                  <a:lnTo>
                    <a:pt x="903" y="2206"/>
                  </a:lnTo>
                  <a:lnTo>
                    <a:pt x="894" y="2206"/>
                  </a:lnTo>
                  <a:lnTo>
                    <a:pt x="886" y="2208"/>
                  </a:lnTo>
                  <a:lnTo>
                    <a:pt x="875" y="2208"/>
                  </a:lnTo>
                  <a:lnTo>
                    <a:pt x="865" y="2210"/>
                  </a:lnTo>
                  <a:lnTo>
                    <a:pt x="850" y="2210"/>
                  </a:lnTo>
                  <a:lnTo>
                    <a:pt x="835" y="2210"/>
                  </a:lnTo>
                  <a:lnTo>
                    <a:pt x="818" y="2210"/>
                  </a:lnTo>
                  <a:lnTo>
                    <a:pt x="801" y="2210"/>
                  </a:lnTo>
                  <a:lnTo>
                    <a:pt x="780" y="2208"/>
                  </a:lnTo>
                  <a:lnTo>
                    <a:pt x="759" y="2208"/>
                  </a:lnTo>
                  <a:lnTo>
                    <a:pt x="736" y="2206"/>
                  </a:lnTo>
                  <a:lnTo>
                    <a:pt x="711" y="2206"/>
                  </a:lnTo>
                  <a:lnTo>
                    <a:pt x="683" y="2202"/>
                  </a:lnTo>
                  <a:lnTo>
                    <a:pt x="654" y="2200"/>
                  </a:lnTo>
                  <a:lnTo>
                    <a:pt x="624" y="2196"/>
                  </a:lnTo>
                  <a:lnTo>
                    <a:pt x="595" y="2193"/>
                  </a:lnTo>
                  <a:lnTo>
                    <a:pt x="561" y="2189"/>
                  </a:lnTo>
                  <a:lnTo>
                    <a:pt x="531" y="2185"/>
                  </a:lnTo>
                  <a:lnTo>
                    <a:pt x="498" y="2179"/>
                  </a:lnTo>
                  <a:lnTo>
                    <a:pt x="466" y="2175"/>
                  </a:lnTo>
                  <a:lnTo>
                    <a:pt x="432" y="2170"/>
                  </a:lnTo>
                  <a:lnTo>
                    <a:pt x="399" y="2164"/>
                  </a:lnTo>
                  <a:lnTo>
                    <a:pt x="367" y="2158"/>
                  </a:lnTo>
                  <a:lnTo>
                    <a:pt x="335" y="2153"/>
                  </a:lnTo>
                  <a:lnTo>
                    <a:pt x="302" y="2145"/>
                  </a:lnTo>
                  <a:lnTo>
                    <a:pt x="272" y="2137"/>
                  </a:lnTo>
                  <a:lnTo>
                    <a:pt x="244" y="2130"/>
                  </a:lnTo>
                  <a:lnTo>
                    <a:pt x="217" y="2122"/>
                  </a:lnTo>
                  <a:lnTo>
                    <a:pt x="190" y="2113"/>
                  </a:lnTo>
                  <a:lnTo>
                    <a:pt x="166" y="2105"/>
                  </a:lnTo>
                  <a:lnTo>
                    <a:pt x="143" y="2096"/>
                  </a:lnTo>
                  <a:lnTo>
                    <a:pt x="120" y="2086"/>
                  </a:lnTo>
                  <a:lnTo>
                    <a:pt x="101" y="2078"/>
                  </a:lnTo>
                  <a:lnTo>
                    <a:pt x="84" y="2069"/>
                  </a:lnTo>
                  <a:lnTo>
                    <a:pt x="67" y="2061"/>
                  </a:lnTo>
                  <a:lnTo>
                    <a:pt x="53" y="2054"/>
                  </a:lnTo>
                  <a:lnTo>
                    <a:pt x="40" y="2046"/>
                  </a:lnTo>
                  <a:lnTo>
                    <a:pt x="31" y="2040"/>
                  </a:lnTo>
                  <a:lnTo>
                    <a:pt x="19" y="2035"/>
                  </a:lnTo>
                  <a:lnTo>
                    <a:pt x="12" y="2031"/>
                  </a:lnTo>
                  <a:lnTo>
                    <a:pt x="6" y="2025"/>
                  </a:lnTo>
                  <a:lnTo>
                    <a:pt x="2" y="2021"/>
                  </a:lnTo>
                  <a:lnTo>
                    <a:pt x="0" y="2021"/>
                  </a:lnTo>
                  <a:lnTo>
                    <a:pt x="40" y="1871"/>
                  </a:lnTo>
                  <a:lnTo>
                    <a:pt x="257" y="1238"/>
                  </a:lnTo>
                  <a:lnTo>
                    <a:pt x="283" y="413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3" name="Freeform 104"/>
            <p:cNvSpPr>
              <a:spLocks noChangeAspect="1"/>
            </p:cNvSpPr>
            <p:nvPr/>
          </p:nvSpPr>
          <p:spPr bwMode="auto">
            <a:xfrm>
              <a:off x="1877" y="2144"/>
              <a:ext cx="181" cy="782"/>
            </a:xfrm>
            <a:custGeom>
              <a:avLst/>
              <a:gdLst>
                <a:gd name="T0" fmla="*/ 0 w 473"/>
                <a:gd name="T1" fmla="*/ 0 h 2048"/>
                <a:gd name="T2" fmla="*/ 0 w 473"/>
                <a:gd name="T3" fmla="*/ 0 h 2048"/>
                <a:gd name="T4" fmla="*/ 0 w 473"/>
                <a:gd name="T5" fmla="*/ 0 h 2048"/>
                <a:gd name="T6" fmla="*/ 0 w 473"/>
                <a:gd name="T7" fmla="*/ 0 h 2048"/>
                <a:gd name="T8" fmla="*/ 0 w 473"/>
                <a:gd name="T9" fmla="*/ 0 h 2048"/>
                <a:gd name="T10" fmla="*/ 0 w 473"/>
                <a:gd name="T11" fmla="*/ 0 h 2048"/>
                <a:gd name="T12" fmla="*/ 0 w 473"/>
                <a:gd name="T13" fmla="*/ 0 h 2048"/>
                <a:gd name="T14" fmla="*/ 0 w 473"/>
                <a:gd name="T15" fmla="*/ 0 h 2048"/>
                <a:gd name="T16" fmla="*/ 0 w 473"/>
                <a:gd name="T17" fmla="*/ 0 h 2048"/>
                <a:gd name="T18" fmla="*/ 0 w 473"/>
                <a:gd name="T19" fmla="*/ 0 h 2048"/>
                <a:gd name="T20" fmla="*/ 0 w 473"/>
                <a:gd name="T21" fmla="*/ 0 h 2048"/>
                <a:gd name="T22" fmla="*/ 0 w 473"/>
                <a:gd name="T23" fmla="*/ 0 h 2048"/>
                <a:gd name="T24" fmla="*/ 0 w 473"/>
                <a:gd name="T25" fmla="*/ 0 h 2048"/>
                <a:gd name="T26" fmla="*/ 0 w 473"/>
                <a:gd name="T27" fmla="*/ 0 h 2048"/>
                <a:gd name="T28" fmla="*/ 0 w 473"/>
                <a:gd name="T29" fmla="*/ 0 h 2048"/>
                <a:gd name="T30" fmla="*/ 0 w 473"/>
                <a:gd name="T31" fmla="*/ 0 h 2048"/>
                <a:gd name="T32" fmla="*/ 0 w 473"/>
                <a:gd name="T33" fmla="*/ 0 h 2048"/>
                <a:gd name="T34" fmla="*/ 0 w 473"/>
                <a:gd name="T35" fmla="*/ 0 h 2048"/>
                <a:gd name="T36" fmla="*/ 0 w 473"/>
                <a:gd name="T37" fmla="*/ 0 h 2048"/>
                <a:gd name="T38" fmla="*/ 0 w 473"/>
                <a:gd name="T39" fmla="*/ 0 h 2048"/>
                <a:gd name="T40" fmla="*/ 0 w 473"/>
                <a:gd name="T41" fmla="*/ 0 h 2048"/>
                <a:gd name="T42" fmla="*/ 0 w 473"/>
                <a:gd name="T43" fmla="*/ 0 h 2048"/>
                <a:gd name="T44" fmla="*/ 0 w 473"/>
                <a:gd name="T45" fmla="*/ 0 h 2048"/>
                <a:gd name="T46" fmla="*/ 0 w 473"/>
                <a:gd name="T47" fmla="*/ 0 h 2048"/>
                <a:gd name="T48" fmla="*/ 0 w 473"/>
                <a:gd name="T49" fmla="*/ 0 h 2048"/>
                <a:gd name="T50" fmla="*/ 0 w 473"/>
                <a:gd name="T51" fmla="*/ 1 h 2048"/>
                <a:gd name="T52" fmla="*/ 0 w 473"/>
                <a:gd name="T53" fmla="*/ 1 h 2048"/>
                <a:gd name="T54" fmla="*/ 0 w 473"/>
                <a:gd name="T55" fmla="*/ 1 h 2048"/>
                <a:gd name="T56" fmla="*/ 0 w 473"/>
                <a:gd name="T57" fmla="*/ 1 h 2048"/>
                <a:gd name="T58" fmla="*/ 0 w 473"/>
                <a:gd name="T59" fmla="*/ 1 h 2048"/>
                <a:gd name="T60" fmla="*/ 0 w 473"/>
                <a:gd name="T61" fmla="*/ 1 h 2048"/>
                <a:gd name="T62" fmla="*/ 0 w 473"/>
                <a:gd name="T63" fmla="*/ 1 h 2048"/>
                <a:gd name="T64" fmla="*/ 0 w 473"/>
                <a:gd name="T65" fmla="*/ 1 h 2048"/>
                <a:gd name="T66" fmla="*/ 0 w 473"/>
                <a:gd name="T67" fmla="*/ 1 h 2048"/>
                <a:gd name="T68" fmla="*/ 0 w 473"/>
                <a:gd name="T69" fmla="*/ 1 h 2048"/>
                <a:gd name="T70" fmla="*/ 0 w 473"/>
                <a:gd name="T71" fmla="*/ 1 h 2048"/>
                <a:gd name="T72" fmla="*/ 0 w 473"/>
                <a:gd name="T73" fmla="*/ 1 h 2048"/>
                <a:gd name="T74" fmla="*/ 0 w 473"/>
                <a:gd name="T75" fmla="*/ 1 h 2048"/>
                <a:gd name="T76" fmla="*/ 0 w 473"/>
                <a:gd name="T77" fmla="*/ 1 h 2048"/>
                <a:gd name="T78" fmla="*/ 0 w 473"/>
                <a:gd name="T79" fmla="*/ 1 h 2048"/>
                <a:gd name="T80" fmla="*/ 0 w 473"/>
                <a:gd name="T81" fmla="*/ 1 h 2048"/>
                <a:gd name="T82" fmla="*/ 0 w 473"/>
                <a:gd name="T83" fmla="*/ 1 h 2048"/>
                <a:gd name="T84" fmla="*/ 0 w 473"/>
                <a:gd name="T85" fmla="*/ 1 h 2048"/>
                <a:gd name="T86" fmla="*/ 0 w 473"/>
                <a:gd name="T87" fmla="*/ 1 h 2048"/>
                <a:gd name="T88" fmla="*/ 0 w 473"/>
                <a:gd name="T89" fmla="*/ 1 h 2048"/>
                <a:gd name="T90" fmla="*/ 0 w 473"/>
                <a:gd name="T91" fmla="*/ 1 h 2048"/>
                <a:gd name="T92" fmla="*/ 0 w 473"/>
                <a:gd name="T93" fmla="*/ 1 h 2048"/>
                <a:gd name="T94" fmla="*/ 0 w 473"/>
                <a:gd name="T95" fmla="*/ 1 h 2048"/>
                <a:gd name="T96" fmla="*/ 0 w 473"/>
                <a:gd name="T97" fmla="*/ 1 h 2048"/>
                <a:gd name="T98" fmla="*/ 0 w 473"/>
                <a:gd name="T99" fmla="*/ 1 h 2048"/>
                <a:gd name="T100" fmla="*/ 0 w 473"/>
                <a:gd name="T101" fmla="*/ 1 h 2048"/>
                <a:gd name="T102" fmla="*/ 0 w 473"/>
                <a:gd name="T103" fmla="*/ 0 h 20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3"/>
                <a:gd name="T157" fmla="*/ 0 h 2048"/>
                <a:gd name="T158" fmla="*/ 473 w 473"/>
                <a:gd name="T159" fmla="*/ 2048 h 20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3" h="2048">
                  <a:moveTo>
                    <a:pt x="435" y="80"/>
                  </a:moveTo>
                  <a:lnTo>
                    <a:pt x="435" y="84"/>
                  </a:lnTo>
                  <a:lnTo>
                    <a:pt x="435" y="87"/>
                  </a:lnTo>
                  <a:lnTo>
                    <a:pt x="437" y="95"/>
                  </a:lnTo>
                  <a:lnTo>
                    <a:pt x="437" y="101"/>
                  </a:lnTo>
                  <a:lnTo>
                    <a:pt x="437" y="110"/>
                  </a:lnTo>
                  <a:lnTo>
                    <a:pt x="437" y="120"/>
                  </a:lnTo>
                  <a:lnTo>
                    <a:pt x="439" y="131"/>
                  </a:lnTo>
                  <a:lnTo>
                    <a:pt x="437" y="143"/>
                  </a:lnTo>
                  <a:lnTo>
                    <a:pt x="437" y="156"/>
                  </a:lnTo>
                  <a:lnTo>
                    <a:pt x="435" y="169"/>
                  </a:lnTo>
                  <a:lnTo>
                    <a:pt x="435" y="184"/>
                  </a:lnTo>
                  <a:lnTo>
                    <a:pt x="434" y="200"/>
                  </a:lnTo>
                  <a:lnTo>
                    <a:pt x="430" y="217"/>
                  </a:lnTo>
                  <a:lnTo>
                    <a:pt x="426" y="232"/>
                  </a:lnTo>
                  <a:lnTo>
                    <a:pt x="424" y="251"/>
                  </a:lnTo>
                  <a:lnTo>
                    <a:pt x="416" y="268"/>
                  </a:lnTo>
                  <a:lnTo>
                    <a:pt x="411" y="287"/>
                  </a:lnTo>
                  <a:lnTo>
                    <a:pt x="405" y="304"/>
                  </a:lnTo>
                  <a:lnTo>
                    <a:pt x="397" y="323"/>
                  </a:lnTo>
                  <a:lnTo>
                    <a:pt x="390" y="340"/>
                  </a:lnTo>
                  <a:lnTo>
                    <a:pt x="382" y="357"/>
                  </a:lnTo>
                  <a:lnTo>
                    <a:pt x="375" y="373"/>
                  </a:lnTo>
                  <a:lnTo>
                    <a:pt x="369" y="390"/>
                  </a:lnTo>
                  <a:lnTo>
                    <a:pt x="361" y="403"/>
                  </a:lnTo>
                  <a:lnTo>
                    <a:pt x="354" y="414"/>
                  </a:lnTo>
                  <a:lnTo>
                    <a:pt x="348" y="426"/>
                  </a:lnTo>
                  <a:lnTo>
                    <a:pt x="344" y="435"/>
                  </a:lnTo>
                  <a:lnTo>
                    <a:pt x="338" y="443"/>
                  </a:lnTo>
                  <a:lnTo>
                    <a:pt x="337" y="449"/>
                  </a:lnTo>
                  <a:lnTo>
                    <a:pt x="335" y="452"/>
                  </a:lnTo>
                  <a:lnTo>
                    <a:pt x="335" y="454"/>
                  </a:lnTo>
                  <a:lnTo>
                    <a:pt x="335" y="456"/>
                  </a:lnTo>
                  <a:lnTo>
                    <a:pt x="337" y="458"/>
                  </a:lnTo>
                  <a:lnTo>
                    <a:pt x="342" y="466"/>
                  </a:lnTo>
                  <a:lnTo>
                    <a:pt x="344" y="470"/>
                  </a:lnTo>
                  <a:lnTo>
                    <a:pt x="346" y="477"/>
                  </a:lnTo>
                  <a:lnTo>
                    <a:pt x="350" y="485"/>
                  </a:lnTo>
                  <a:lnTo>
                    <a:pt x="354" y="494"/>
                  </a:lnTo>
                  <a:lnTo>
                    <a:pt x="357" y="504"/>
                  </a:lnTo>
                  <a:lnTo>
                    <a:pt x="363" y="517"/>
                  </a:lnTo>
                  <a:lnTo>
                    <a:pt x="369" y="532"/>
                  </a:lnTo>
                  <a:lnTo>
                    <a:pt x="375" y="551"/>
                  </a:lnTo>
                  <a:lnTo>
                    <a:pt x="380" y="570"/>
                  </a:lnTo>
                  <a:lnTo>
                    <a:pt x="388" y="593"/>
                  </a:lnTo>
                  <a:lnTo>
                    <a:pt x="394" y="616"/>
                  </a:lnTo>
                  <a:lnTo>
                    <a:pt x="403" y="643"/>
                  </a:lnTo>
                  <a:lnTo>
                    <a:pt x="411" y="667"/>
                  </a:lnTo>
                  <a:lnTo>
                    <a:pt x="418" y="694"/>
                  </a:lnTo>
                  <a:lnTo>
                    <a:pt x="426" y="719"/>
                  </a:lnTo>
                  <a:lnTo>
                    <a:pt x="434" y="745"/>
                  </a:lnTo>
                  <a:lnTo>
                    <a:pt x="439" y="768"/>
                  </a:lnTo>
                  <a:lnTo>
                    <a:pt x="447" y="791"/>
                  </a:lnTo>
                  <a:lnTo>
                    <a:pt x="453" y="810"/>
                  </a:lnTo>
                  <a:lnTo>
                    <a:pt x="458" y="827"/>
                  </a:lnTo>
                  <a:lnTo>
                    <a:pt x="462" y="840"/>
                  </a:lnTo>
                  <a:lnTo>
                    <a:pt x="466" y="854"/>
                  </a:lnTo>
                  <a:lnTo>
                    <a:pt x="468" y="859"/>
                  </a:lnTo>
                  <a:lnTo>
                    <a:pt x="468" y="863"/>
                  </a:lnTo>
                  <a:lnTo>
                    <a:pt x="468" y="869"/>
                  </a:lnTo>
                  <a:lnTo>
                    <a:pt x="470" y="878"/>
                  </a:lnTo>
                  <a:lnTo>
                    <a:pt x="470" y="890"/>
                  </a:lnTo>
                  <a:lnTo>
                    <a:pt x="470" y="905"/>
                  </a:lnTo>
                  <a:lnTo>
                    <a:pt x="472" y="922"/>
                  </a:lnTo>
                  <a:lnTo>
                    <a:pt x="472" y="941"/>
                  </a:lnTo>
                  <a:lnTo>
                    <a:pt x="473" y="966"/>
                  </a:lnTo>
                  <a:lnTo>
                    <a:pt x="473" y="987"/>
                  </a:lnTo>
                  <a:lnTo>
                    <a:pt x="473" y="1013"/>
                  </a:lnTo>
                  <a:lnTo>
                    <a:pt x="472" y="1038"/>
                  </a:lnTo>
                  <a:lnTo>
                    <a:pt x="472" y="1067"/>
                  </a:lnTo>
                  <a:lnTo>
                    <a:pt x="470" y="1093"/>
                  </a:lnTo>
                  <a:lnTo>
                    <a:pt x="468" y="1122"/>
                  </a:lnTo>
                  <a:lnTo>
                    <a:pt x="464" y="1152"/>
                  </a:lnTo>
                  <a:lnTo>
                    <a:pt x="462" y="1181"/>
                  </a:lnTo>
                  <a:lnTo>
                    <a:pt x="456" y="1207"/>
                  </a:lnTo>
                  <a:lnTo>
                    <a:pt x="451" y="1234"/>
                  </a:lnTo>
                  <a:lnTo>
                    <a:pt x="445" y="1260"/>
                  </a:lnTo>
                  <a:lnTo>
                    <a:pt x="437" y="1287"/>
                  </a:lnTo>
                  <a:lnTo>
                    <a:pt x="430" y="1314"/>
                  </a:lnTo>
                  <a:lnTo>
                    <a:pt x="420" y="1338"/>
                  </a:lnTo>
                  <a:lnTo>
                    <a:pt x="413" y="1365"/>
                  </a:lnTo>
                  <a:lnTo>
                    <a:pt x="403" y="1390"/>
                  </a:lnTo>
                  <a:lnTo>
                    <a:pt x="394" y="1414"/>
                  </a:lnTo>
                  <a:lnTo>
                    <a:pt x="382" y="1439"/>
                  </a:lnTo>
                  <a:lnTo>
                    <a:pt x="373" y="1464"/>
                  </a:lnTo>
                  <a:lnTo>
                    <a:pt x="361" y="1487"/>
                  </a:lnTo>
                  <a:lnTo>
                    <a:pt x="350" y="1510"/>
                  </a:lnTo>
                  <a:lnTo>
                    <a:pt x="340" y="1532"/>
                  </a:lnTo>
                  <a:lnTo>
                    <a:pt x="327" y="1555"/>
                  </a:lnTo>
                  <a:lnTo>
                    <a:pt x="318" y="1578"/>
                  </a:lnTo>
                  <a:lnTo>
                    <a:pt x="306" y="1599"/>
                  </a:lnTo>
                  <a:lnTo>
                    <a:pt x="295" y="1620"/>
                  </a:lnTo>
                  <a:lnTo>
                    <a:pt x="283" y="1643"/>
                  </a:lnTo>
                  <a:lnTo>
                    <a:pt x="272" y="1664"/>
                  </a:lnTo>
                  <a:lnTo>
                    <a:pt x="262" y="1683"/>
                  </a:lnTo>
                  <a:lnTo>
                    <a:pt x="253" y="1703"/>
                  </a:lnTo>
                  <a:lnTo>
                    <a:pt x="241" y="1722"/>
                  </a:lnTo>
                  <a:lnTo>
                    <a:pt x="234" y="1743"/>
                  </a:lnTo>
                  <a:lnTo>
                    <a:pt x="222" y="1762"/>
                  </a:lnTo>
                  <a:lnTo>
                    <a:pt x="215" y="1779"/>
                  </a:lnTo>
                  <a:lnTo>
                    <a:pt x="207" y="1798"/>
                  </a:lnTo>
                  <a:lnTo>
                    <a:pt x="202" y="1818"/>
                  </a:lnTo>
                  <a:lnTo>
                    <a:pt x="194" y="1835"/>
                  </a:lnTo>
                  <a:lnTo>
                    <a:pt x="190" y="1852"/>
                  </a:lnTo>
                  <a:lnTo>
                    <a:pt x="184" y="1869"/>
                  </a:lnTo>
                  <a:lnTo>
                    <a:pt x="181" y="1886"/>
                  </a:lnTo>
                  <a:lnTo>
                    <a:pt x="177" y="1901"/>
                  </a:lnTo>
                  <a:lnTo>
                    <a:pt x="175" y="1916"/>
                  </a:lnTo>
                  <a:lnTo>
                    <a:pt x="173" y="1933"/>
                  </a:lnTo>
                  <a:lnTo>
                    <a:pt x="173" y="1949"/>
                  </a:lnTo>
                  <a:lnTo>
                    <a:pt x="171" y="1962"/>
                  </a:lnTo>
                  <a:lnTo>
                    <a:pt x="171" y="1975"/>
                  </a:lnTo>
                  <a:lnTo>
                    <a:pt x="173" y="1987"/>
                  </a:lnTo>
                  <a:lnTo>
                    <a:pt x="173" y="1998"/>
                  </a:lnTo>
                  <a:lnTo>
                    <a:pt x="173" y="2008"/>
                  </a:lnTo>
                  <a:lnTo>
                    <a:pt x="175" y="2017"/>
                  </a:lnTo>
                  <a:lnTo>
                    <a:pt x="177" y="2027"/>
                  </a:lnTo>
                  <a:lnTo>
                    <a:pt x="179" y="2034"/>
                  </a:lnTo>
                  <a:lnTo>
                    <a:pt x="179" y="2038"/>
                  </a:lnTo>
                  <a:lnTo>
                    <a:pt x="179" y="2044"/>
                  </a:lnTo>
                  <a:lnTo>
                    <a:pt x="181" y="2046"/>
                  </a:lnTo>
                  <a:lnTo>
                    <a:pt x="181" y="2048"/>
                  </a:lnTo>
                  <a:lnTo>
                    <a:pt x="179" y="2046"/>
                  </a:lnTo>
                  <a:lnTo>
                    <a:pt x="171" y="2044"/>
                  </a:lnTo>
                  <a:lnTo>
                    <a:pt x="165" y="2042"/>
                  </a:lnTo>
                  <a:lnTo>
                    <a:pt x="160" y="2042"/>
                  </a:lnTo>
                  <a:lnTo>
                    <a:pt x="154" y="2040"/>
                  </a:lnTo>
                  <a:lnTo>
                    <a:pt x="146" y="2038"/>
                  </a:lnTo>
                  <a:lnTo>
                    <a:pt x="139" y="2036"/>
                  </a:lnTo>
                  <a:lnTo>
                    <a:pt x="129" y="2032"/>
                  </a:lnTo>
                  <a:lnTo>
                    <a:pt x="122" y="2030"/>
                  </a:lnTo>
                  <a:lnTo>
                    <a:pt x="112" y="2027"/>
                  </a:lnTo>
                  <a:lnTo>
                    <a:pt x="103" y="2023"/>
                  </a:lnTo>
                  <a:lnTo>
                    <a:pt x="95" y="2017"/>
                  </a:lnTo>
                  <a:lnTo>
                    <a:pt x="86" y="2013"/>
                  </a:lnTo>
                  <a:lnTo>
                    <a:pt x="78" y="2011"/>
                  </a:lnTo>
                  <a:lnTo>
                    <a:pt x="70" y="2004"/>
                  </a:lnTo>
                  <a:lnTo>
                    <a:pt x="61" y="1998"/>
                  </a:lnTo>
                  <a:lnTo>
                    <a:pt x="53" y="1992"/>
                  </a:lnTo>
                  <a:lnTo>
                    <a:pt x="47" y="1989"/>
                  </a:lnTo>
                  <a:lnTo>
                    <a:pt x="40" y="1981"/>
                  </a:lnTo>
                  <a:lnTo>
                    <a:pt x="32" y="1975"/>
                  </a:lnTo>
                  <a:lnTo>
                    <a:pt x="27" y="1970"/>
                  </a:lnTo>
                  <a:lnTo>
                    <a:pt x="23" y="1966"/>
                  </a:lnTo>
                  <a:lnTo>
                    <a:pt x="17" y="1960"/>
                  </a:lnTo>
                  <a:lnTo>
                    <a:pt x="13" y="1954"/>
                  </a:lnTo>
                  <a:lnTo>
                    <a:pt x="9" y="1951"/>
                  </a:lnTo>
                  <a:lnTo>
                    <a:pt x="6" y="1947"/>
                  </a:lnTo>
                  <a:lnTo>
                    <a:pt x="0" y="1941"/>
                  </a:lnTo>
                  <a:lnTo>
                    <a:pt x="34" y="1812"/>
                  </a:lnTo>
                  <a:lnTo>
                    <a:pt x="300" y="981"/>
                  </a:lnTo>
                  <a:lnTo>
                    <a:pt x="264" y="344"/>
                  </a:lnTo>
                  <a:lnTo>
                    <a:pt x="432" y="0"/>
                  </a:lnTo>
                  <a:lnTo>
                    <a:pt x="435" y="80"/>
                  </a:lnTo>
                  <a:close/>
                </a:path>
              </a:pathLst>
            </a:custGeom>
            <a:solidFill>
              <a:srgbClr val="EB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4" name="Freeform 105"/>
            <p:cNvSpPr>
              <a:spLocks noChangeAspect="1"/>
            </p:cNvSpPr>
            <p:nvPr/>
          </p:nvSpPr>
          <p:spPr bwMode="auto">
            <a:xfrm>
              <a:off x="1819" y="2119"/>
              <a:ext cx="224" cy="777"/>
            </a:xfrm>
            <a:custGeom>
              <a:avLst/>
              <a:gdLst>
                <a:gd name="T0" fmla="*/ 0 w 586"/>
                <a:gd name="T1" fmla="*/ 0 h 2035"/>
                <a:gd name="T2" fmla="*/ 0 w 586"/>
                <a:gd name="T3" fmla="*/ 0 h 2035"/>
                <a:gd name="T4" fmla="*/ 0 w 586"/>
                <a:gd name="T5" fmla="*/ 0 h 2035"/>
                <a:gd name="T6" fmla="*/ 0 w 586"/>
                <a:gd name="T7" fmla="*/ 0 h 2035"/>
                <a:gd name="T8" fmla="*/ 0 w 586"/>
                <a:gd name="T9" fmla="*/ 0 h 2035"/>
                <a:gd name="T10" fmla="*/ 0 w 586"/>
                <a:gd name="T11" fmla="*/ 0 h 2035"/>
                <a:gd name="T12" fmla="*/ 0 w 586"/>
                <a:gd name="T13" fmla="*/ 0 h 2035"/>
                <a:gd name="T14" fmla="*/ 0 w 586"/>
                <a:gd name="T15" fmla="*/ 0 h 2035"/>
                <a:gd name="T16" fmla="*/ 0 w 586"/>
                <a:gd name="T17" fmla="*/ 0 h 2035"/>
                <a:gd name="T18" fmla="*/ 0 w 586"/>
                <a:gd name="T19" fmla="*/ 0 h 2035"/>
                <a:gd name="T20" fmla="*/ 0 w 586"/>
                <a:gd name="T21" fmla="*/ 0 h 2035"/>
                <a:gd name="T22" fmla="*/ 0 w 586"/>
                <a:gd name="T23" fmla="*/ 0 h 2035"/>
                <a:gd name="T24" fmla="*/ 0 w 586"/>
                <a:gd name="T25" fmla="*/ 0 h 2035"/>
                <a:gd name="T26" fmla="*/ 0 w 586"/>
                <a:gd name="T27" fmla="*/ 0 h 2035"/>
                <a:gd name="T28" fmla="*/ 0 w 586"/>
                <a:gd name="T29" fmla="*/ 0 h 2035"/>
                <a:gd name="T30" fmla="*/ 0 w 586"/>
                <a:gd name="T31" fmla="*/ 0 h 2035"/>
                <a:gd name="T32" fmla="*/ 0 w 586"/>
                <a:gd name="T33" fmla="*/ 0 h 2035"/>
                <a:gd name="T34" fmla="*/ 0 w 586"/>
                <a:gd name="T35" fmla="*/ 0 h 2035"/>
                <a:gd name="T36" fmla="*/ 0 w 586"/>
                <a:gd name="T37" fmla="*/ 0 h 2035"/>
                <a:gd name="T38" fmla="*/ 0 w 586"/>
                <a:gd name="T39" fmla="*/ 0 h 2035"/>
                <a:gd name="T40" fmla="*/ 0 w 586"/>
                <a:gd name="T41" fmla="*/ 0 h 2035"/>
                <a:gd name="T42" fmla="*/ 0 w 586"/>
                <a:gd name="T43" fmla="*/ 0 h 2035"/>
                <a:gd name="T44" fmla="*/ 0 w 586"/>
                <a:gd name="T45" fmla="*/ 1 h 2035"/>
                <a:gd name="T46" fmla="*/ 0 w 586"/>
                <a:gd name="T47" fmla="*/ 1 h 2035"/>
                <a:gd name="T48" fmla="*/ 0 w 586"/>
                <a:gd name="T49" fmla="*/ 1 h 2035"/>
                <a:gd name="T50" fmla="*/ 0 w 586"/>
                <a:gd name="T51" fmla="*/ 1 h 2035"/>
                <a:gd name="T52" fmla="*/ 0 w 586"/>
                <a:gd name="T53" fmla="*/ 1 h 2035"/>
                <a:gd name="T54" fmla="*/ 0 w 586"/>
                <a:gd name="T55" fmla="*/ 1 h 2035"/>
                <a:gd name="T56" fmla="*/ 0 w 586"/>
                <a:gd name="T57" fmla="*/ 1 h 2035"/>
                <a:gd name="T58" fmla="*/ 0 w 586"/>
                <a:gd name="T59" fmla="*/ 1 h 2035"/>
                <a:gd name="T60" fmla="*/ 0 w 586"/>
                <a:gd name="T61" fmla="*/ 1 h 2035"/>
                <a:gd name="T62" fmla="*/ 0 w 586"/>
                <a:gd name="T63" fmla="*/ 1 h 2035"/>
                <a:gd name="T64" fmla="*/ 0 w 586"/>
                <a:gd name="T65" fmla="*/ 1 h 2035"/>
                <a:gd name="T66" fmla="*/ 0 w 586"/>
                <a:gd name="T67" fmla="*/ 1 h 2035"/>
                <a:gd name="T68" fmla="*/ 0 w 586"/>
                <a:gd name="T69" fmla="*/ 1 h 2035"/>
                <a:gd name="T70" fmla="*/ 0 w 586"/>
                <a:gd name="T71" fmla="*/ 1 h 2035"/>
                <a:gd name="T72" fmla="*/ 0 w 586"/>
                <a:gd name="T73" fmla="*/ 1 h 2035"/>
                <a:gd name="T74" fmla="*/ 0 w 586"/>
                <a:gd name="T75" fmla="*/ 1 h 2035"/>
                <a:gd name="T76" fmla="*/ 0 w 586"/>
                <a:gd name="T77" fmla="*/ 1 h 2035"/>
                <a:gd name="T78" fmla="*/ 0 w 586"/>
                <a:gd name="T79" fmla="*/ 1 h 2035"/>
                <a:gd name="T80" fmla="*/ 0 w 586"/>
                <a:gd name="T81" fmla="*/ 1 h 2035"/>
                <a:gd name="T82" fmla="*/ 0 w 586"/>
                <a:gd name="T83" fmla="*/ 1 h 2035"/>
                <a:gd name="T84" fmla="*/ 0 w 586"/>
                <a:gd name="T85" fmla="*/ 1 h 2035"/>
                <a:gd name="T86" fmla="*/ 0 w 586"/>
                <a:gd name="T87" fmla="*/ 1 h 2035"/>
                <a:gd name="T88" fmla="*/ 0 w 586"/>
                <a:gd name="T89" fmla="*/ 1 h 2035"/>
                <a:gd name="T90" fmla="*/ 0 w 586"/>
                <a:gd name="T91" fmla="*/ 1 h 2035"/>
                <a:gd name="T92" fmla="*/ 0 w 586"/>
                <a:gd name="T93" fmla="*/ 1 h 2035"/>
                <a:gd name="T94" fmla="*/ 0 w 586"/>
                <a:gd name="T95" fmla="*/ 1 h 2035"/>
                <a:gd name="T96" fmla="*/ 0 w 586"/>
                <a:gd name="T97" fmla="*/ 1 h 2035"/>
                <a:gd name="T98" fmla="*/ 0 w 586"/>
                <a:gd name="T99" fmla="*/ 0 h 2035"/>
                <a:gd name="T100" fmla="*/ 0 w 586"/>
                <a:gd name="T101" fmla="*/ 0 h 2035"/>
                <a:gd name="T102" fmla="*/ 0 w 586"/>
                <a:gd name="T103" fmla="*/ 0 h 2035"/>
                <a:gd name="T104" fmla="*/ 0 w 586"/>
                <a:gd name="T105" fmla="*/ 0 h 2035"/>
                <a:gd name="T106" fmla="*/ 0 w 586"/>
                <a:gd name="T107" fmla="*/ 0 h 2035"/>
                <a:gd name="T108" fmla="*/ 0 w 586"/>
                <a:gd name="T109" fmla="*/ 0 h 20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6"/>
                <a:gd name="T166" fmla="*/ 0 h 2035"/>
                <a:gd name="T167" fmla="*/ 586 w 586"/>
                <a:gd name="T168" fmla="*/ 2035 h 20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6" h="2035">
                  <a:moveTo>
                    <a:pt x="530" y="0"/>
                  </a:moveTo>
                  <a:lnTo>
                    <a:pt x="506" y="16"/>
                  </a:lnTo>
                  <a:lnTo>
                    <a:pt x="268" y="135"/>
                  </a:lnTo>
                  <a:lnTo>
                    <a:pt x="247" y="192"/>
                  </a:lnTo>
                  <a:lnTo>
                    <a:pt x="247" y="194"/>
                  </a:lnTo>
                  <a:lnTo>
                    <a:pt x="245" y="202"/>
                  </a:lnTo>
                  <a:lnTo>
                    <a:pt x="243" y="208"/>
                  </a:lnTo>
                  <a:lnTo>
                    <a:pt x="241" y="213"/>
                  </a:lnTo>
                  <a:lnTo>
                    <a:pt x="239" y="223"/>
                  </a:lnTo>
                  <a:lnTo>
                    <a:pt x="236" y="232"/>
                  </a:lnTo>
                  <a:lnTo>
                    <a:pt x="232" y="242"/>
                  </a:lnTo>
                  <a:lnTo>
                    <a:pt x="228" y="255"/>
                  </a:lnTo>
                  <a:lnTo>
                    <a:pt x="222" y="266"/>
                  </a:lnTo>
                  <a:lnTo>
                    <a:pt x="217" y="282"/>
                  </a:lnTo>
                  <a:lnTo>
                    <a:pt x="209" y="295"/>
                  </a:lnTo>
                  <a:lnTo>
                    <a:pt x="201" y="312"/>
                  </a:lnTo>
                  <a:lnTo>
                    <a:pt x="192" y="329"/>
                  </a:lnTo>
                  <a:lnTo>
                    <a:pt x="182" y="348"/>
                  </a:lnTo>
                  <a:lnTo>
                    <a:pt x="169" y="367"/>
                  </a:lnTo>
                  <a:lnTo>
                    <a:pt x="158" y="386"/>
                  </a:lnTo>
                  <a:lnTo>
                    <a:pt x="142" y="407"/>
                  </a:lnTo>
                  <a:lnTo>
                    <a:pt x="129" y="428"/>
                  </a:lnTo>
                  <a:lnTo>
                    <a:pt x="114" y="449"/>
                  </a:lnTo>
                  <a:lnTo>
                    <a:pt x="101" y="468"/>
                  </a:lnTo>
                  <a:lnTo>
                    <a:pt x="85" y="487"/>
                  </a:lnTo>
                  <a:lnTo>
                    <a:pt x="72" y="506"/>
                  </a:lnTo>
                  <a:lnTo>
                    <a:pt x="59" y="523"/>
                  </a:lnTo>
                  <a:lnTo>
                    <a:pt x="47" y="538"/>
                  </a:lnTo>
                  <a:lnTo>
                    <a:pt x="36" y="554"/>
                  </a:lnTo>
                  <a:lnTo>
                    <a:pt x="26" y="567"/>
                  </a:lnTo>
                  <a:lnTo>
                    <a:pt x="19" y="576"/>
                  </a:lnTo>
                  <a:lnTo>
                    <a:pt x="13" y="584"/>
                  </a:lnTo>
                  <a:lnTo>
                    <a:pt x="9" y="590"/>
                  </a:lnTo>
                  <a:lnTo>
                    <a:pt x="9" y="592"/>
                  </a:lnTo>
                  <a:lnTo>
                    <a:pt x="0" y="656"/>
                  </a:lnTo>
                  <a:lnTo>
                    <a:pt x="2" y="658"/>
                  </a:lnTo>
                  <a:lnTo>
                    <a:pt x="4" y="660"/>
                  </a:lnTo>
                  <a:lnTo>
                    <a:pt x="9" y="666"/>
                  </a:lnTo>
                  <a:lnTo>
                    <a:pt x="11" y="670"/>
                  </a:lnTo>
                  <a:lnTo>
                    <a:pt x="13" y="673"/>
                  </a:lnTo>
                  <a:lnTo>
                    <a:pt x="17" y="677"/>
                  </a:lnTo>
                  <a:lnTo>
                    <a:pt x="23" y="683"/>
                  </a:lnTo>
                  <a:lnTo>
                    <a:pt x="26" y="689"/>
                  </a:lnTo>
                  <a:lnTo>
                    <a:pt x="32" y="696"/>
                  </a:lnTo>
                  <a:lnTo>
                    <a:pt x="38" y="704"/>
                  </a:lnTo>
                  <a:lnTo>
                    <a:pt x="45" y="713"/>
                  </a:lnTo>
                  <a:lnTo>
                    <a:pt x="51" y="723"/>
                  </a:lnTo>
                  <a:lnTo>
                    <a:pt x="61" y="734"/>
                  </a:lnTo>
                  <a:lnTo>
                    <a:pt x="68" y="746"/>
                  </a:lnTo>
                  <a:lnTo>
                    <a:pt x="78" y="757"/>
                  </a:lnTo>
                  <a:lnTo>
                    <a:pt x="85" y="768"/>
                  </a:lnTo>
                  <a:lnTo>
                    <a:pt x="95" y="782"/>
                  </a:lnTo>
                  <a:lnTo>
                    <a:pt x="104" y="795"/>
                  </a:lnTo>
                  <a:lnTo>
                    <a:pt x="114" y="808"/>
                  </a:lnTo>
                  <a:lnTo>
                    <a:pt x="123" y="822"/>
                  </a:lnTo>
                  <a:lnTo>
                    <a:pt x="135" y="833"/>
                  </a:lnTo>
                  <a:lnTo>
                    <a:pt x="144" y="846"/>
                  </a:lnTo>
                  <a:lnTo>
                    <a:pt x="156" y="858"/>
                  </a:lnTo>
                  <a:lnTo>
                    <a:pt x="165" y="869"/>
                  </a:lnTo>
                  <a:lnTo>
                    <a:pt x="175" y="881"/>
                  </a:lnTo>
                  <a:lnTo>
                    <a:pt x="184" y="890"/>
                  </a:lnTo>
                  <a:lnTo>
                    <a:pt x="194" y="900"/>
                  </a:lnTo>
                  <a:lnTo>
                    <a:pt x="203" y="907"/>
                  </a:lnTo>
                  <a:lnTo>
                    <a:pt x="213" y="913"/>
                  </a:lnTo>
                  <a:lnTo>
                    <a:pt x="220" y="919"/>
                  </a:lnTo>
                  <a:lnTo>
                    <a:pt x="230" y="924"/>
                  </a:lnTo>
                  <a:lnTo>
                    <a:pt x="236" y="930"/>
                  </a:lnTo>
                  <a:lnTo>
                    <a:pt x="243" y="934"/>
                  </a:lnTo>
                  <a:lnTo>
                    <a:pt x="251" y="936"/>
                  </a:lnTo>
                  <a:lnTo>
                    <a:pt x="258" y="940"/>
                  </a:lnTo>
                  <a:lnTo>
                    <a:pt x="262" y="940"/>
                  </a:lnTo>
                  <a:lnTo>
                    <a:pt x="270" y="941"/>
                  </a:lnTo>
                  <a:lnTo>
                    <a:pt x="274" y="943"/>
                  </a:lnTo>
                  <a:lnTo>
                    <a:pt x="277" y="943"/>
                  </a:lnTo>
                  <a:lnTo>
                    <a:pt x="281" y="943"/>
                  </a:lnTo>
                  <a:lnTo>
                    <a:pt x="285" y="945"/>
                  </a:lnTo>
                  <a:lnTo>
                    <a:pt x="346" y="896"/>
                  </a:lnTo>
                  <a:lnTo>
                    <a:pt x="344" y="898"/>
                  </a:lnTo>
                  <a:lnTo>
                    <a:pt x="344" y="903"/>
                  </a:lnTo>
                  <a:lnTo>
                    <a:pt x="344" y="913"/>
                  </a:lnTo>
                  <a:lnTo>
                    <a:pt x="342" y="928"/>
                  </a:lnTo>
                  <a:lnTo>
                    <a:pt x="340" y="945"/>
                  </a:lnTo>
                  <a:lnTo>
                    <a:pt x="340" y="964"/>
                  </a:lnTo>
                  <a:lnTo>
                    <a:pt x="338" y="987"/>
                  </a:lnTo>
                  <a:lnTo>
                    <a:pt x="336" y="1012"/>
                  </a:lnTo>
                  <a:lnTo>
                    <a:pt x="334" y="1038"/>
                  </a:lnTo>
                  <a:lnTo>
                    <a:pt x="333" y="1067"/>
                  </a:lnTo>
                  <a:lnTo>
                    <a:pt x="329" y="1095"/>
                  </a:lnTo>
                  <a:lnTo>
                    <a:pt x="327" y="1126"/>
                  </a:lnTo>
                  <a:lnTo>
                    <a:pt x="323" y="1156"/>
                  </a:lnTo>
                  <a:lnTo>
                    <a:pt x="321" y="1185"/>
                  </a:lnTo>
                  <a:lnTo>
                    <a:pt x="317" y="1215"/>
                  </a:lnTo>
                  <a:lnTo>
                    <a:pt x="314" y="1246"/>
                  </a:lnTo>
                  <a:lnTo>
                    <a:pt x="310" y="1272"/>
                  </a:lnTo>
                  <a:lnTo>
                    <a:pt x="304" y="1299"/>
                  </a:lnTo>
                  <a:lnTo>
                    <a:pt x="300" y="1324"/>
                  </a:lnTo>
                  <a:lnTo>
                    <a:pt x="295" y="1350"/>
                  </a:lnTo>
                  <a:lnTo>
                    <a:pt x="289" y="1373"/>
                  </a:lnTo>
                  <a:lnTo>
                    <a:pt x="285" y="1398"/>
                  </a:lnTo>
                  <a:lnTo>
                    <a:pt x="279" y="1421"/>
                  </a:lnTo>
                  <a:lnTo>
                    <a:pt x="274" y="1445"/>
                  </a:lnTo>
                  <a:lnTo>
                    <a:pt x="268" y="1466"/>
                  </a:lnTo>
                  <a:lnTo>
                    <a:pt x="260" y="1489"/>
                  </a:lnTo>
                  <a:lnTo>
                    <a:pt x="255" y="1514"/>
                  </a:lnTo>
                  <a:lnTo>
                    <a:pt x="249" y="1536"/>
                  </a:lnTo>
                  <a:lnTo>
                    <a:pt x="241" y="1559"/>
                  </a:lnTo>
                  <a:lnTo>
                    <a:pt x="236" y="1584"/>
                  </a:lnTo>
                  <a:lnTo>
                    <a:pt x="228" y="1609"/>
                  </a:lnTo>
                  <a:lnTo>
                    <a:pt x="222" y="1635"/>
                  </a:lnTo>
                  <a:lnTo>
                    <a:pt x="215" y="1660"/>
                  </a:lnTo>
                  <a:lnTo>
                    <a:pt x="207" y="1685"/>
                  </a:lnTo>
                  <a:lnTo>
                    <a:pt x="199" y="1711"/>
                  </a:lnTo>
                  <a:lnTo>
                    <a:pt x="192" y="1738"/>
                  </a:lnTo>
                  <a:lnTo>
                    <a:pt x="184" y="1763"/>
                  </a:lnTo>
                  <a:lnTo>
                    <a:pt x="177" y="1787"/>
                  </a:lnTo>
                  <a:lnTo>
                    <a:pt x="171" y="1812"/>
                  </a:lnTo>
                  <a:lnTo>
                    <a:pt x="165" y="1835"/>
                  </a:lnTo>
                  <a:lnTo>
                    <a:pt x="158" y="1856"/>
                  </a:lnTo>
                  <a:lnTo>
                    <a:pt x="152" y="1875"/>
                  </a:lnTo>
                  <a:lnTo>
                    <a:pt x="146" y="1892"/>
                  </a:lnTo>
                  <a:lnTo>
                    <a:pt x="144" y="1907"/>
                  </a:lnTo>
                  <a:lnTo>
                    <a:pt x="141" y="1919"/>
                  </a:lnTo>
                  <a:lnTo>
                    <a:pt x="139" y="1928"/>
                  </a:lnTo>
                  <a:lnTo>
                    <a:pt x="137" y="1932"/>
                  </a:lnTo>
                  <a:lnTo>
                    <a:pt x="137" y="1936"/>
                  </a:lnTo>
                  <a:lnTo>
                    <a:pt x="137" y="1960"/>
                  </a:lnTo>
                  <a:lnTo>
                    <a:pt x="139" y="1964"/>
                  </a:lnTo>
                  <a:lnTo>
                    <a:pt x="144" y="1970"/>
                  </a:lnTo>
                  <a:lnTo>
                    <a:pt x="152" y="1979"/>
                  </a:lnTo>
                  <a:lnTo>
                    <a:pt x="160" y="1989"/>
                  </a:lnTo>
                  <a:lnTo>
                    <a:pt x="169" y="1997"/>
                  </a:lnTo>
                  <a:lnTo>
                    <a:pt x="175" y="2000"/>
                  </a:lnTo>
                  <a:lnTo>
                    <a:pt x="180" y="2006"/>
                  </a:lnTo>
                  <a:lnTo>
                    <a:pt x="186" y="2010"/>
                  </a:lnTo>
                  <a:lnTo>
                    <a:pt x="194" y="2014"/>
                  </a:lnTo>
                  <a:lnTo>
                    <a:pt x="201" y="2017"/>
                  </a:lnTo>
                  <a:lnTo>
                    <a:pt x="209" y="2019"/>
                  </a:lnTo>
                  <a:lnTo>
                    <a:pt x="215" y="2021"/>
                  </a:lnTo>
                  <a:lnTo>
                    <a:pt x="224" y="2025"/>
                  </a:lnTo>
                  <a:lnTo>
                    <a:pt x="230" y="2025"/>
                  </a:lnTo>
                  <a:lnTo>
                    <a:pt x="238" y="2027"/>
                  </a:lnTo>
                  <a:lnTo>
                    <a:pt x="245" y="2029"/>
                  </a:lnTo>
                  <a:lnTo>
                    <a:pt x="253" y="2031"/>
                  </a:lnTo>
                  <a:lnTo>
                    <a:pt x="260" y="2031"/>
                  </a:lnTo>
                  <a:lnTo>
                    <a:pt x="264" y="2033"/>
                  </a:lnTo>
                  <a:lnTo>
                    <a:pt x="270" y="2033"/>
                  </a:lnTo>
                  <a:lnTo>
                    <a:pt x="276" y="2035"/>
                  </a:lnTo>
                  <a:lnTo>
                    <a:pt x="281" y="2035"/>
                  </a:lnTo>
                  <a:lnTo>
                    <a:pt x="285" y="2035"/>
                  </a:lnTo>
                  <a:lnTo>
                    <a:pt x="283" y="2033"/>
                  </a:lnTo>
                  <a:lnTo>
                    <a:pt x="283" y="2031"/>
                  </a:lnTo>
                  <a:lnTo>
                    <a:pt x="281" y="2025"/>
                  </a:lnTo>
                  <a:lnTo>
                    <a:pt x="281" y="2019"/>
                  </a:lnTo>
                  <a:lnTo>
                    <a:pt x="277" y="2012"/>
                  </a:lnTo>
                  <a:lnTo>
                    <a:pt x="277" y="2004"/>
                  </a:lnTo>
                  <a:lnTo>
                    <a:pt x="276" y="1995"/>
                  </a:lnTo>
                  <a:lnTo>
                    <a:pt x="274" y="1983"/>
                  </a:lnTo>
                  <a:lnTo>
                    <a:pt x="272" y="1972"/>
                  </a:lnTo>
                  <a:lnTo>
                    <a:pt x="272" y="1960"/>
                  </a:lnTo>
                  <a:lnTo>
                    <a:pt x="270" y="1949"/>
                  </a:lnTo>
                  <a:lnTo>
                    <a:pt x="270" y="1938"/>
                  </a:lnTo>
                  <a:lnTo>
                    <a:pt x="270" y="1924"/>
                  </a:lnTo>
                  <a:lnTo>
                    <a:pt x="272" y="1913"/>
                  </a:lnTo>
                  <a:lnTo>
                    <a:pt x="274" y="1902"/>
                  </a:lnTo>
                  <a:lnTo>
                    <a:pt x="276" y="1890"/>
                  </a:lnTo>
                  <a:lnTo>
                    <a:pt x="277" y="1879"/>
                  </a:lnTo>
                  <a:lnTo>
                    <a:pt x="281" y="1867"/>
                  </a:lnTo>
                  <a:lnTo>
                    <a:pt x="285" y="1858"/>
                  </a:lnTo>
                  <a:lnTo>
                    <a:pt x="291" y="1848"/>
                  </a:lnTo>
                  <a:lnTo>
                    <a:pt x="296" y="1837"/>
                  </a:lnTo>
                  <a:lnTo>
                    <a:pt x="304" y="1827"/>
                  </a:lnTo>
                  <a:lnTo>
                    <a:pt x="310" y="1816"/>
                  </a:lnTo>
                  <a:lnTo>
                    <a:pt x="319" y="1805"/>
                  </a:lnTo>
                  <a:lnTo>
                    <a:pt x="327" y="1789"/>
                  </a:lnTo>
                  <a:lnTo>
                    <a:pt x="334" y="1774"/>
                  </a:lnTo>
                  <a:lnTo>
                    <a:pt x="344" y="1757"/>
                  </a:lnTo>
                  <a:lnTo>
                    <a:pt x="355" y="1740"/>
                  </a:lnTo>
                  <a:lnTo>
                    <a:pt x="365" y="1719"/>
                  </a:lnTo>
                  <a:lnTo>
                    <a:pt x="374" y="1696"/>
                  </a:lnTo>
                  <a:lnTo>
                    <a:pt x="388" y="1671"/>
                  </a:lnTo>
                  <a:lnTo>
                    <a:pt x="399" y="1643"/>
                  </a:lnTo>
                  <a:lnTo>
                    <a:pt x="409" y="1613"/>
                  </a:lnTo>
                  <a:lnTo>
                    <a:pt x="420" y="1576"/>
                  </a:lnTo>
                  <a:lnTo>
                    <a:pt x="430" y="1542"/>
                  </a:lnTo>
                  <a:lnTo>
                    <a:pt x="441" y="1506"/>
                  </a:lnTo>
                  <a:lnTo>
                    <a:pt x="450" y="1468"/>
                  </a:lnTo>
                  <a:lnTo>
                    <a:pt x="462" y="1430"/>
                  </a:lnTo>
                  <a:lnTo>
                    <a:pt x="471" y="1394"/>
                  </a:lnTo>
                  <a:lnTo>
                    <a:pt x="483" y="1360"/>
                  </a:lnTo>
                  <a:lnTo>
                    <a:pt x="489" y="1325"/>
                  </a:lnTo>
                  <a:lnTo>
                    <a:pt x="498" y="1293"/>
                  </a:lnTo>
                  <a:lnTo>
                    <a:pt x="504" y="1267"/>
                  </a:lnTo>
                  <a:lnTo>
                    <a:pt x="511" y="1244"/>
                  </a:lnTo>
                  <a:lnTo>
                    <a:pt x="515" y="1223"/>
                  </a:lnTo>
                  <a:lnTo>
                    <a:pt x="519" y="1208"/>
                  </a:lnTo>
                  <a:lnTo>
                    <a:pt x="521" y="1198"/>
                  </a:lnTo>
                  <a:lnTo>
                    <a:pt x="523" y="1196"/>
                  </a:lnTo>
                  <a:lnTo>
                    <a:pt x="534" y="985"/>
                  </a:lnTo>
                  <a:lnTo>
                    <a:pt x="509" y="709"/>
                  </a:lnTo>
                  <a:lnTo>
                    <a:pt x="454" y="479"/>
                  </a:lnTo>
                  <a:lnTo>
                    <a:pt x="454" y="476"/>
                  </a:lnTo>
                  <a:lnTo>
                    <a:pt x="458" y="466"/>
                  </a:lnTo>
                  <a:lnTo>
                    <a:pt x="462" y="453"/>
                  </a:lnTo>
                  <a:lnTo>
                    <a:pt x="470" y="434"/>
                  </a:lnTo>
                  <a:lnTo>
                    <a:pt x="477" y="411"/>
                  </a:lnTo>
                  <a:lnTo>
                    <a:pt x="487" y="384"/>
                  </a:lnTo>
                  <a:lnTo>
                    <a:pt x="498" y="358"/>
                  </a:lnTo>
                  <a:lnTo>
                    <a:pt x="509" y="327"/>
                  </a:lnTo>
                  <a:lnTo>
                    <a:pt x="519" y="295"/>
                  </a:lnTo>
                  <a:lnTo>
                    <a:pt x="530" y="263"/>
                  </a:lnTo>
                  <a:lnTo>
                    <a:pt x="542" y="230"/>
                  </a:lnTo>
                  <a:lnTo>
                    <a:pt x="553" y="200"/>
                  </a:lnTo>
                  <a:lnTo>
                    <a:pt x="561" y="170"/>
                  </a:lnTo>
                  <a:lnTo>
                    <a:pt x="570" y="141"/>
                  </a:lnTo>
                  <a:lnTo>
                    <a:pt x="578" y="116"/>
                  </a:lnTo>
                  <a:lnTo>
                    <a:pt x="586" y="95"/>
                  </a:lnTo>
                  <a:lnTo>
                    <a:pt x="582" y="38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8AC2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5" name="Freeform 106"/>
            <p:cNvSpPr>
              <a:spLocks noChangeAspect="1"/>
            </p:cNvSpPr>
            <p:nvPr/>
          </p:nvSpPr>
          <p:spPr bwMode="auto">
            <a:xfrm>
              <a:off x="2016" y="2514"/>
              <a:ext cx="233" cy="470"/>
            </a:xfrm>
            <a:custGeom>
              <a:avLst/>
              <a:gdLst>
                <a:gd name="T0" fmla="*/ 0 w 613"/>
                <a:gd name="T1" fmla="*/ 0 h 1232"/>
                <a:gd name="T2" fmla="*/ 0 w 613"/>
                <a:gd name="T3" fmla="*/ 0 h 1232"/>
                <a:gd name="T4" fmla="*/ 0 w 613"/>
                <a:gd name="T5" fmla="*/ 0 h 1232"/>
                <a:gd name="T6" fmla="*/ 0 w 613"/>
                <a:gd name="T7" fmla="*/ 0 h 1232"/>
                <a:gd name="T8" fmla="*/ 0 w 613"/>
                <a:gd name="T9" fmla="*/ 0 h 1232"/>
                <a:gd name="T10" fmla="*/ 0 w 613"/>
                <a:gd name="T11" fmla="*/ 0 h 1232"/>
                <a:gd name="T12" fmla="*/ 0 w 613"/>
                <a:gd name="T13" fmla="*/ 0 h 1232"/>
                <a:gd name="T14" fmla="*/ 0 w 613"/>
                <a:gd name="T15" fmla="*/ 0 h 1232"/>
                <a:gd name="T16" fmla="*/ 0 w 613"/>
                <a:gd name="T17" fmla="*/ 0 h 1232"/>
                <a:gd name="T18" fmla="*/ 0 w 613"/>
                <a:gd name="T19" fmla="*/ 0 h 1232"/>
                <a:gd name="T20" fmla="*/ 0 w 613"/>
                <a:gd name="T21" fmla="*/ 0 h 1232"/>
                <a:gd name="T22" fmla="*/ 0 w 613"/>
                <a:gd name="T23" fmla="*/ 0 h 1232"/>
                <a:gd name="T24" fmla="*/ 0 w 613"/>
                <a:gd name="T25" fmla="*/ 0 h 1232"/>
                <a:gd name="T26" fmla="*/ 0 w 613"/>
                <a:gd name="T27" fmla="*/ 0 h 1232"/>
                <a:gd name="T28" fmla="*/ 0 w 613"/>
                <a:gd name="T29" fmla="*/ 0 h 1232"/>
                <a:gd name="T30" fmla="*/ 0 w 613"/>
                <a:gd name="T31" fmla="*/ 0 h 1232"/>
                <a:gd name="T32" fmla="*/ 0 w 613"/>
                <a:gd name="T33" fmla="*/ 0 h 1232"/>
                <a:gd name="T34" fmla="*/ 0 w 613"/>
                <a:gd name="T35" fmla="*/ 0 h 1232"/>
                <a:gd name="T36" fmla="*/ 0 w 613"/>
                <a:gd name="T37" fmla="*/ 0 h 1232"/>
                <a:gd name="T38" fmla="*/ 0 w 613"/>
                <a:gd name="T39" fmla="*/ 0 h 1232"/>
                <a:gd name="T40" fmla="*/ 0 w 613"/>
                <a:gd name="T41" fmla="*/ 0 h 1232"/>
                <a:gd name="T42" fmla="*/ 0 w 613"/>
                <a:gd name="T43" fmla="*/ 0 h 1232"/>
                <a:gd name="T44" fmla="*/ 0 w 613"/>
                <a:gd name="T45" fmla="*/ 0 h 1232"/>
                <a:gd name="T46" fmla="*/ 0 w 613"/>
                <a:gd name="T47" fmla="*/ 0 h 1232"/>
                <a:gd name="T48" fmla="*/ 0 w 613"/>
                <a:gd name="T49" fmla="*/ 0 h 1232"/>
                <a:gd name="T50" fmla="*/ 0 w 613"/>
                <a:gd name="T51" fmla="*/ 0 h 1232"/>
                <a:gd name="T52" fmla="*/ 0 w 613"/>
                <a:gd name="T53" fmla="*/ 0 h 1232"/>
                <a:gd name="T54" fmla="*/ 0 w 613"/>
                <a:gd name="T55" fmla="*/ 0 h 1232"/>
                <a:gd name="T56" fmla="*/ 0 w 613"/>
                <a:gd name="T57" fmla="*/ 0 h 1232"/>
                <a:gd name="T58" fmla="*/ 0 w 613"/>
                <a:gd name="T59" fmla="*/ 0 h 1232"/>
                <a:gd name="T60" fmla="*/ 0 w 613"/>
                <a:gd name="T61" fmla="*/ 0 h 1232"/>
                <a:gd name="T62" fmla="*/ 0 w 613"/>
                <a:gd name="T63" fmla="*/ 0 h 1232"/>
                <a:gd name="T64" fmla="*/ 0 w 613"/>
                <a:gd name="T65" fmla="*/ 0 h 1232"/>
                <a:gd name="T66" fmla="*/ 0 w 613"/>
                <a:gd name="T67" fmla="*/ 0 h 1232"/>
                <a:gd name="T68" fmla="*/ 0 w 613"/>
                <a:gd name="T69" fmla="*/ 0 h 1232"/>
                <a:gd name="T70" fmla="*/ 0 w 613"/>
                <a:gd name="T71" fmla="*/ 0 h 1232"/>
                <a:gd name="T72" fmla="*/ 0 w 613"/>
                <a:gd name="T73" fmla="*/ 0 h 1232"/>
                <a:gd name="T74" fmla="*/ 0 w 613"/>
                <a:gd name="T75" fmla="*/ 0 h 1232"/>
                <a:gd name="T76" fmla="*/ 0 w 613"/>
                <a:gd name="T77" fmla="*/ 1 h 1232"/>
                <a:gd name="T78" fmla="*/ 0 w 613"/>
                <a:gd name="T79" fmla="*/ 1 h 1232"/>
                <a:gd name="T80" fmla="*/ 0 w 613"/>
                <a:gd name="T81" fmla="*/ 1 h 1232"/>
                <a:gd name="T82" fmla="*/ 0 w 613"/>
                <a:gd name="T83" fmla="*/ 1 h 1232"/>
                <a:gd name="T84" fmla="*/ 0 w 613"/>
                <a:gd name="T85" fmla="*/ 1 h 1232"/>
                <a:gd name="T86" fmla="*/ 0 w 613"/>
                <a:gd name="T87" fmla="*/ 1 h 1232"/>
                <a:gd name="T88" fmla="*/ 0 w 613"/>
                <a:gd name="T89" fmla="*/ 1 h 1232"/>
                <a:gd name="T90" fmla="*/ 0 w 613"/>
                <a:gd name="T91" fmla="*/ 0 h 1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3"/>
                <a:gd name="T139" fmla="*/ 0 h 1232"/>
                <a:gd name="T140" fmla="*/ 613 w 613"/>
                <a:gd name="T141" fmla="*/ 1232 h 12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3" h="1232">
                  <a:moveTo>
                    <a:pt x="371" y="0"/>
                  </a:moveTo>
                  <a:lnTo>
                    <a:pt x="14" y="287"/>
                  </a:lnTo>
                  <a:lnTo>
                    <a:pt x="0" y="386"/>
                  </a:lnTo>
                  <a:lnTo>
                    <a:pt x="2" y="388"/>
                  </a:lnTo>
                  <a:lnTo>
                    <a:pt x="8" y="393"/>
                  </a:lnTo>
                  <a:lnTo>
                    <a:pt x="12" y="397"/>
                  </a:lnTo>
                  <a:lnTo>
                    <a:pt x="17" y="405"/>
                  </a:lnTo>
                  <a:lnTo>
                    <a:pt x="23" y="410"/>
                  </a:lnTo>
                  <a:lnTo>
                    <a:pt x="31" y="420"/>
                  </a:lnTo>
                  <a:lnTo>
                    <a:pt x="36" y="427"/>
                  </a:lnTo>
                  <a:lnTo>
                    <a:pt x="44" y="437"/>
                  </a:lnTo>
                  <a:lnTo>
                    <a:pt x="50" y="445"/>
                  </a:lnTo>
                  <a:lnTo>
                    <a:pt x="59" y="456"/>
                  </a:lnTo>
                  <a:lnTo>
                    <a:pt x="67" y="467"/>
                  </a:lnTo>
                  <a:lnTo>
                    <a:pt x="74" y="479"/>
                  </a:lnTo>
                  <a:lnTo>
                    <a:pt x="84" y="490"/>
                  </a:lnTo>
                  <a:lnTo>
                    <a:pt x="93" y="503"/>
                  </a:lnTo>
                  <a:lnTo>
                    <a:pt x="101" y="515"/>
                  </a:lnTo>
                  <a:lnTo>
                    <a:pt x="109" y="528"/>
                  </a:lnTo>
                  <a:lnTo>
                    <a:pt x="116" y="540"/>
                  </a:lnTo>
                  <a:lnTo>
                    <a:pt x="124" y="553"/>
                  </a:lnTo>
                  <a:lnTo>
                    <a:pt x="130" y="564"/>
                  </a:lnTo>
                  <a:lnTo>
                    <a:pt x="137" y="576"/>
                  </a:lnTo>
                  <a:lnTo>
                    <a:pt x="143" y="587"/>
                  </a:lnTo>
                  <a:lnTo>
                    <a:pt x="149" y="599"/>
                  </a:lnTo>
                  <a:lnTo>
                    <a:pt x="152" y="606"/>
                  </a:lnTo>
                  <a:lnTo>
                    <a:pt x="158" y="616"/>
                  </a:lnTo>
                  <a:lnTo>
                    <a:pt x="162" y="623"/>
                  </a:lnTo>
                  <a:lnTo>
                    <a:pt x="166" y="631"/>
                  </a:lnTo>
                  <a:lnTo>
                    <a:pt x="168" y="635"/>
                  </a:lnTo>
                  <a:lnTo>
                    <a:pt x="171" y="640"/>
                  </a:lnTo>
                  <a:lnTo>
                    <a:pt x="171" y="642"/>
                  </a:lnTo>
                  <a:lnTo>
                    <a:pt x="173" y="644"/>
                  </a:lnTo>
                  <a:lnTo>
                    <a:pt x="284" y="547"/>
                  </a:lnTo>
                  <a:lnTo>
                    <a:pt x="284" y="549"/>
                  </a:lnTo>
                  <a:lnTo>
                    <a:pt x="284" y="555"/>
                  </a:lnTo>
                  <a:lnTo>
                    <a:pt x="284" y="562"/>
                  </a:lnTo>
                  <a:lnTo>
                    <a:pt x="285" y="574"/>
                  </a:lnTo>
                  <a:lnTo>
                    <a:pt x="285" y="587"/>
                  </a:lnTo>
                  <a:lnTo>
                    <a:pt x="287" y="604"/>
                  </a:lnTo>
                  <a:lnTo>
                    <a:pt x="287" y="621"/>
                  </a:lnTo>
                  <a:lnTo>
                    <a:pt x="289" y="642"/>
                  </a:lnTo>
                  <a:lnTo>
                    <a:pt x="291" y="665"/>
                  </a:lnTo>
                  <a:lnTo>
                    <a:pt x="291" y="688"/>
                  </a:lnTo>
                  <a:lnTo>
                    <a:pt x="293" y="713"/>
                  </a:lnTo>
                  <a:lnTo>
                    <a:pt x="295" y="739"/>
                  </a:lnTo>
                  <a:lnTo>
                    <a:pt x="293" y="766"/>
                  </a:lnTo>
                  <a:lnTo>
                    <a:pt x="293" y="792"/>
                  </a:lnTo>
                  <a:lnTo>
                    <a:pt x="291" y="821"/>
                  </a:lnTo>
                  <a:lnTo>
                    <a:pt x="291" y="850"/>
                  </a:lnTo>
                  <a:lnTo>
                    <a:pt x="289" y="874"/>
                  </a:lnTo>
                  <a:lnTo>
                    <a:pt x="285" y="901"/>
                  </a:lnTo>
                  <a:lnTo>
                    <a:pt x="282" y="926"/>
                  </a:lnTo>
                  <a:lnTo>
                    <a:pt x="278" y="952"/>
                  </a:lnTo>
                  <a:lnTo>
                    <a:pt x="274" y="975"/>
                  </a:lnTo>
                  <a:lnTo>
                    <a:pt x="270" y="1000"/>
                  </a:lnTo>
                  <a:lnTo>
                    <a:pt x="266" y="1021"/>
                  </a:lnTo>
                  <a:lnTo>
                    <a:pt x="263" y="1042"/>
                  </a:lnTo>
                  <a:lnTo>
                    <a:pt x="259" y="1059"/>
                  </a:lnTo>
                  <a:lnTo>
                    <a:pt x="255" y="1076"/>
                  </a:lnTo>
                  <a:lnTo>
                    <a:pt x="251" y="1089"/>
                  </a:lnTo>
                  <a:lnTo>
                    <a:pt x="249" y="1102"/>
                  </a:lnTo>
                  <a:lnTo>
                    <a:pt x="246" y="1112"/>
                  </a:lnTo>
                  <a:lnTo>
                    <a:pt x="244" y="1119"/>
                  </a:lnTo>
                  <a:lnTo>
                    <a:pt x="244" y="1123"/>
                  </a:lnTo>
                  <a:lnTo>
                    <a:pt x="244" y="1125"/>
                  </a:lnTo>
                  <a:lnTo>
                    <a:pt x="247" y="1127"/>
                  </a:lnTo>
                  <a:lnTo>
                    <a:pt x="251" y="1129"/>
                  </a:lnTo>
                  <a:lnTo>
                    <a:pt x="259" y="1131"/>
                  </a:lnTo>
                  <a:lnTo>
                    <a:pt x="266" y="1135"/>
                  </a:lnTo>
                  <a:lnTo>
                    <a:pt x="276" y="1140"/>
                  </a:lnTo>
                  <a:lnTo>
                    <a:pt x="285" y="1142"/>
                  </a:lnTo>
                  <a:lnTo>
                    <a:pt x="299" y="1150"/>
                  </a:lnTo>
                  <a:lnTo>
                    <a:pt x="308" y="1154"/>
                  </a:lnTo>
                  <a:lnTo>
                    <a:pt x="320" y="1159"/>
                  </a:lnTo>
                  <a:lnTo>
                    <a:pt x="331" y="1165"/>
                  </a:lnTo>
                  <a:lnTo>
                    <a:pt x="344" y="1171"/>
                  </a:lnTo>
                  <a:lnTo>
                    <a:pt x="354" y="1177"/>
                  </a:lnTo>
                  <a:lnTo>
                    <a:pt x="365" y="1182"/>
                  </a:lnTo>
                  <a:lnTo>
                    <a:pt x="375" y="1188"/>
                  </a:lnTo>
                  <a:lnTo>
                    <a:pt x="384" y="1194"/>
                  </a:lnTo>
                  <a:lnTo>
                    <a:pt x="390" y="1197"/>
                  </a:lnTo>
                  <a:lnTo>
                    <a:pt x="396" y="1201"/>
                  </a:lnTo>
                  <a:lnTo>
                    <a:pt x="400" y="1205"/>
                  </a:lnTo>
                  <a:lnTo>
                    <a:pt x="403" y="1211"/>
                  </a:lnTo>
                  <a:lnTo>
                    <a:pt x="409" y="1216"/>
                  </a:lnTo>
                  <a:lnTo>
                    <a:pt x="411" y="1222"/>
                  </a:lnTo>
                  <a:lnTo>
                    <a:pt x="409" y="1230"/>
                  </a:lnTo>
                  <a:lnTo>
                    <a:pt x="407" y="1232"/>
                  </a:lnTo>
                  <a:lnTo>
                    <a:pt x="535" y="1232"/>
                  </a:lnTo>
                  <a:lnTo>
                    <a:pt x="613" y="100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B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6" name="Freeform 107"/>
            <p:cNvSpPr>
              <a:spLocks noChangeAspect="1"/>
            </p:cNvSpPr>
            <p:nvPr/>
          </p:nvSpPr>
          <p:spPr bwMode="auto">
            <a:xfrm>
              <a:off x="1963" y="2012"/>
              <a:ext cx="41" cy="2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68"/>
                <a:gd name="T32" fmla="*/ 109 w 10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68">
                  <a:moveTo>
                    <a:pt x="0" y="27"/>
                  </a:moveTo>
                  <a:lnTo>
                    <a:pt x="38" y="0"/>
                  </a:lnTo>
                  <a:lnTo>
                    <a:pt x="67" y="19"/>
                  </a:lnTo>
                  <a:lnTo>
                    <a:pt x="109" y="38"/>
                  </a:lnTo>
                  <a:lnTo>
                    <a:pt x="63" y="68"/>
                  </a:lnTo>
                  <a:lnTo>
                    <a:pt x="48" y="61"/>
                  </a:lnTo>
                  <a:lnTo>
                    <a:pt x="31" y="46"/>
                  </a:lnTo>
                  <a:lnTo>
                    <a:pt x="16" y="5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7" name="Freeform 108"/>
            <p:cNvSpPr>
              <a:spLocks noChangeAspect="1"/>
            </p:cNvSpPr>
            <p:nvPr/>
          </p:nvSpPr>
          <p:spPr bwMode="auto">
            <a:xfrm>
              <a:off x="2016" y="2092"/>
              <a:ext cx="43" cy="21"/>
            </a:xfrm>
            <a:custGeom>
              <a:avLst/>
              <a:gdLst>
                <a:gd name="T0" fmla="*/ 0 w 112"/>
                <a:gd name="T1" fmla="*/ 0 h 53"/>
                <a:gd name="T2" fmla="*/ 0 w 112"/>
                <a:gd name="T3" fmla="*/ 0 h 53"/>
                <a:gd name="T4" fmla="*/ 0 w 112"/>
                <a:gd name="T5" fmla="*/ 0 h 53"/>
                <a:gd name="T6" fmla="*/ 0 w 112"/>
                <a:gd name="T7" fmla="*/ 0 h 53"/>
                <a:gd name="T8" fmla="*/ 0 w 112"/>
                <a:gd name="T9" fmla="*/ 0 h 53"/>
                <a:gd name="T10" fmla="*/ 0 w 112"/>
                <a:gd name="T11" fmla="*/ 0 h 53"/>
                <a:gd name="T12" fmla="*/ 0 w 112"/>
                <a:gd name="T13" fmla="*/ 0 h 53"/>
                <a:gd name="T14" fmla="*/ 0 w 112"/>
                <a:gd name="T15" fmla="*/ 0 h 53"/>
                <a:gd name="T16" fmla="*/ 0 w 112"/>
                <a:gd name="T17" fmla="*/ 0 h 53"/>
                <a:gd name="T18" fmla="*/ 0 w 112"/>
                <a:gd name="T19" fmla="*/ 0 h 53"/>
                <a:gd name="T20" fmla="*/ 0 w 112"/>
                <a:gd name="T21" fmla="*/ 0 h 53"/>
                <a:gd name="T22" fmla="*/ 0 w 112"/>
                <a:gd name="T23" fmla="*/ 0 h 53"/>
                <a:gd name="T24" fmla="*/ 0 w 112"/>
                <a:gd name="T25" fmla="*/ 0 h 53"/>
                <a:gd name="T26" fmla="*/ 0 w 112"/>
                <a:gd name="T27" fmla="*/ 0 h 53"/>
                <a:gd name="T28" fmla="*/ 0 w 112"/>
                <a:gd name="T29" fmla="*/ 0 h 53"/>
                <a:gd name="T30" fmla="*/ 0 w 112"/>
                <a:gd name="T31" fmla="*/ 0 h 53"/>
                <a:gd name="T32" fmla="*/ 0 w 112"/>
                <a:gd name="T33" fmla="*/ 0 h 53"/>
                <a:gd name="T34" fmla="*/ 0 w 112"/>
                <a:gd name="T35" fmla="*/ 0 h 53"/>
                <a:gd name="T36" fmla="*/ 0 w 112"/>
                <a:gd name="T37" fmla="*/ 0 h 53"/>
                <a:gd name="T38" fmla="*/ 0 w 112"/>
                <a:gd name="T39" fmla="*/ 0 h 53"/>
                <a:gd name="T40" fmla="*/ 0 w 112"/>
                <a:gd name="T41" fmla="*/ 0 h 53"/>
                <a:gd name="T42" fmla="*/ 0 w 112"/>
                <a:gd name="T43" fmla="*/ 0 h 53"/>
                <a:gd name="T44" fmla="*/ 0 w 112"/>
                <a:gd name="T45" fmla="*/ 0 h 53"/>
                <a:gd name="T46" fmla="*/ 0 w 112"/>
                <a:gd name="T47" fmla="*/ 0 h 53"/>
                <a:gd name="T48" fmla="*/ 0 w 112"/>
                <a:gd name="T49" fmla="*/ 0 h 53"/>
                <a:gd name="T50" fmla="*/ 0 w 112"/>
                <a:gd name="T51" fmla="*/ 0 h 53"/>
                <a:gd name="T52" fmla="*/ 0 w 112"/>
                <a:gd name="T53" fmla="*/ 0 h 53"/>
                <a:gd name="T54" fmla="*/ 0 w 112"/>
                <a:gd name="T55" fmla="*/ 0 h 53"/>
                <a:gd name="T56" fmla="*/ 0 w 112"/>
                <a:gd name="T57" fmla="*/ 0 h 53"/>
                <a:gd name="T58" fmla="*/ 0 w 112"/>
                <a:gd name="T59" fmla="*/ 0 h 53"/>
                <a:gd name="T60" fmla="*/ 0 w 112"/>
                <a:gd name="T61" fmla="*/ 0 h 53"/>
                <a:gd name="T62" fmla="*/ 0 w 112"/>
                <a:gd name="T63" fmla="*/ 0 h 53"/>
                <a:gd name="T64" fmla="*/ 0 w 112"/>
                <a:gd name="T65" fmla="*/ 0 h 53"/>
                <a:gd name="T66" fmla="*/ 0 w 112"/>
                <a:gd name="T67" fmla="*/ 0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53"/>
                <a:gd name="T104" fmla="*/ 112 w 112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53">
                  <a:moveTo>
                    <a:pt x="0" y="17"/>
                  </a:moveTo>
                  <a:lnTo>
                    <a:pt x="25" y="10"/>
                  </a:lnTo>
                  <a:lnTo>
                    <a:pt x="48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3" y="4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93" y="2"/>
                  </a:lnTo>
                  <a:lnTo>
                    <a:pt x="99" y="2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9" y="10"/>
                  </a:lnTo>
                  <a:lnTo>
                    <a:pt x="107" y="13"/>
                  </a:lnTo>
                  <a:lnTo>
                    <a:pt x="105" y="19"/>
                  </a:lnTo>
                  <a:lnTo>
                    <a:pt x="101" y="25"/>
                  </a:lnTo>
                  <a:lnTo>
                    <a:pt x="97" y="31"/>
                  </a:lnTo>
                  <a:lnTo>
                    <a:pt x="90" y="34"/>
                  </a:lnTo>
                  <a:lnTo>
                    <a:pt x="84" y="40"/>
                  </a:lnTo>
                  <a:lnTo>
                    <a:pt x="74" y="44"/>
                  </a:lnTo>
                  <a:lnTo>
                    <a:pt x="71" y="48"/>
                  </a:lnTo>
                  <a:lnTo>
                    <a:pt x="63" y="50"/>
                  </a:lnTo>
                  <a:lnTo>
                    <a:pt x="57" y="51"/>
                  </a:lnTo>
                  <a:lnTo>
                    <a:pt x="53" y="53"/>
                  </a:lnTo>
                  <a:lnTo>
                    <a:pt x="25" y="3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A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8" name="Freeform 109"/>
            <p:cNvSpPr>
              <a:spLocks noChangeAspect="1"/>
            </p:cNvSpPr>
            <p:nvPr/>
          </p:nvSpPr>
          <p:spPr bwMode="auto">
            <a:xfrm>
              <a:off x="1955" y="1872"/>
              <a:ext cx="211" cy="177"/>
            </a:xfrm>
            <a:custGeom>
              <a:avLst/>
              <a:gdLst>
                <a:gd name="T0" fmla="*/ 0 w 555"/>
                <a:gd name="T1" fmla="*/ 0 h 464"/>
                <a:gd name="T2" fmla="*/ 0 w 555"/>
                <a:gd name="T3" fmla="*/ 0 h 464"/>
                <a:gd name="T4" fmla="*/ 0 w 555"/>
                <a:gd name="T5" fmla="*/ 0 h 464"/>
                <a:gd name="T6" fmla="*/ 0 w 555"/>
                <a:gd name="T7" fmla="*/ 0 h 464"/>
                <a:gd name="T8" fmla="*/ 0 w 555"/>
                <a:gd name="T9" fmla="*/ 0 h 464"/>
                <a:gd name="T10" fmla="*/ 0 w 555"/>
                <a:gd name="T11" fmla="*/ 0 h 464"/>
                <a:gd name="T12" fmla="*/ 0 w 555"/>
                <a:gd name="T13" fmla="*/ 0 h 464"/>
                <a:gd name="T14" fmla="*/ 0 w 555"/>
                <a:gd name="T15" fmla="*/ 0 h 464"/>
                <a:gd name="T16" fmla="*/ 0 w 555"/>
                <a:gd name="T17" fmla="*/ 0 h 464"/>
                <a:gd name="T18" fmla="*/ 0 w 555"/>
                <a:gd name="T19" fmla="*/ 0 h 464"/>
                <a:gd name="T20" fmla="*/ 0 w 555"/>
                <a:gd name="T21" fmla="*/ 0 h 464"/>
                <a:gd name="T22" fmla="*/ 0 w 555"/>
                <a:gd name="T23" fmla="*/ 0 h 464"/>
                <a:gd name="T24" fmla="*/ 0 w 555"/>
                <a:gd name="T25" fmla="*/ 0 h 464"/>
                <a:gd name="T26" fmla="*/ 0 w 555"/>
                <a:gd name="T27" fmla="*/ 0 h 464"/>
                <a:gd name="T28" fmla="*/ 0 w 555"/>
                <a:gd name="T29" fmla="*/ 0 h 464"/>
                <a:gd name="T30" fmla="*/ 0 w 555"/>
                <a:gd name="T31" fmla="*/ 0 h 464"/>
                <a:gd name="T32" fmla="*/ 0 w 555"/>
                <a:gd name="T33" fmla="*/ 0 h 464"/>
                <a:gd name="T34" fmla="*/ 0 w 555"/>
                <a:gd name="T35" fmla="*/ 0 h 464"/>
                <a:gd name="T36" fmla="*/ 0 w 555"/>
                <a:gd name="T37" fmla="*/ 0 h 464"/>
                <a:gd name="T38" fmla="*/ 0 w 555"/>
                <a:gd name="T39" fmla="*/ 0 h 464"/>
                <a:gd name="T40" fmla="*/ 0 w 555"/>
                <a:gd name="T41" fmla="*/ 0 h 464"/>
                <a:gd name="T42" fmla="*/ 0 w 555"/>
                <a:gd name="T43" fmla="*/ 0 h 464"/>
                <a:gd name="T44" fmla="*/ 0 w 555"/>
                <a:gd name="T45" fmla="*/ 0 h 464"/>
                <a:gd name="T46" fmla="*/ 0 w 555"/>
                <a:gd name="T47" fmla="*/ 0 h 464"/>
                <a:gd name="T48" fmla="*/ 0 w 555"/>
                <a:gd name="T49" fmla="*/ 0 h 464"/>
                <a:gd name="T50" fmla="*/ 0 w 555"/>
                <a:gd name="T51" fmla="*/ 0 h 464"/>
                <a:gd name="T52" fmla="*/ 0 w 555"/>
                <a:gd name="T53" fmla="*/ 0 h 464"/>
                <a:gd name="T54" fmla="*/ 0 w 555"/>
                <a:gd name="T55" fmla="*/ 0 h 464"/>
                <a:gd name="T56" fmla="*/ 0 w 555"/>
                <a:gd name="T57" fmla="*/ 0 h 464"/>
                <a:gd name="T58" fmla="*/ 0 w 555"/>
                <a:gd name="T59" fmla="*/ 0 h 464"/>
                <a:gd name="T60" fmla="*/ 0 w 555"/>
                <a:gd name="T61" fmla="*/ 0 h 464"/>
                <a:gd name="T62" fmla="*/ 0 w 555"/>
                <a:gd name="T63" fmla="*/ 0 h 464"/>
                <a:gd name="T64" fmla="*/ 0 w 555"/>
                <a:gd name="T65" fmla="*/ 0 h 464"/>
                <a:gd name="T66" fmla="*/ 0 w 555"/>
                <a:gd name="T67" fmla="*/ 0 h 464"/>
                <a:gd name="T68" fmla="*/ 0 w 555"/>
                <a:gd name="T69" fmla="*/ 0 h 464"/>
                <a:gd name="T70" fmla="*/ 0 w 555"/>
                <a:gd name="T71" fmla="*/ 0 h 464"/>
                <a:gd name="T72" fmla="*/ 0 w 555"/>
                <a:gd name="T73" fmla="*/ 0 h 464"/>
                <a:gd name="T74" fmla="*/ 0 w 555"/>
                <a:gd name="T75" fmla="*/ 0 h 464"/>
                <a:gd name="T76" fmla="*/ 0 w 555"/>
                <a:gd name="T77" fmla="*/ 0 h 464"/>
                <a:gd name="T78" fmla="*/ 0 w 555"/>
                <a:gd name="T79" fmla="*/ 0 h 464"/>
                <a:gd name="T80" fmla="*/ 0 w 555"/>
                <a:gd name="T81" fmla="*/ 0 h 464"/>
                <a:gd name="T82" fmla="*/ 0 w 555"/>
                <a:gd name="T83" fmla="*/ 0 h 464"/>
                <a:gd name="T84" fmla="*/ 0 w 555"/>
                <a:gd name="T85" fmla="*/ 0 h 464"/>
                <a:gd name="T86" fmla="*/ 0 w 555"/>
                <a:gd name="T87" fmla="*/ 0 h 464"/>
                <a:gd name="T88" fmla="*/ 0 w 555"/>
                <a:gd name="T89" fmla="*/ 0 h 464"/>
                <a:gd name="T90" fmla="*/ 0 w 555"/>
                <a:gd name="T91" fmla="*/ 0 h 464"/>
                <a:gd name="T92" fmla="*/ 0 w 555"/>
                <a:gd name="T93" fmla="*/ 0 h 464"/>
                <a:gd name="T94" fmla="*/ 0 w 555"/>
                <a:gd name="T95" fmla="*/ 0 h 464"/>
                <a:gd name="T96" fmla="*/ 0 w 555"/>
                <a:gd name="T97" fmla="*/ 0 h 464"/>
                <a:gd name="T98" fmla="*/ 0 w 555"/>
                <a:gd name="T99" fmla="*/ 0 h 464"/>
                <a:gd name="T100" fmla="*/ 0 w 555"/>
                <a:gd name="T101" fmla="*/ 0 h 4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5"/>
                <a:gd name="T154" fmla="*/ 0 h 464"/>
                <a:gd name="T155" fmla="*/ 555 w 555"/>
                <a:gd name="T156" fmla="*/ 464 h 4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5" h="464">
                  <a:moveTo>
                    <a:pt x="3" y="247"/>
                  </a:moveTo>
                  <a:lnTo>
                    <a:pt x="3" y="245"/>
                  </a:lnTo>
                  <a:lnTo>
                    <a:pt x="5" y="243"/>
                  </a:lnTo>
                  <a:lnTo>
                    <a:pt x="7" y="240"/>
                  </a:lnTo>
                  <a:lnTo>
                    <a:pt x="11" y="234"/>
                  </a:lnTo>
                  <a:lnTo>
                    <a:pt x="15" y="228"/>
                  </a:lnTo>
                  <a:lnTo>
                    <a:pt x="20" y="221"/>
                  </a:lnTo>
                  <a:lnTo>
                    <a:pt x="26" y="213"/>
                  </a:lnTo>
                  <a:lnTo>
                    <a:pt x="34" y="207"/>
                  </a:lnTo>
                  <a:lnTo>
                    <a:pt x="41" y="198"/>
                  </a:lnTo>
                  <a:lnTo>
                    <a:pt x="51" y="190"/>
                  </a:lnTo>
                  <a:lnTo>
                    <a:pt x="58" y="183"/>
                  </a:lnTo>
                  <a:lnTo>
                    <a:pt x="70" y="177"/>
                  </a:lnTo>
                  <a:lnTo>
                    <a:pt x="79" y="171"/>
                  </a:lnTo>
                  <a:lnTo>
                    <a:pt x="91" y="165"/>
                  </a:lnTo>
                  <a:lnTo>
                    <a:pt x="102" y="162"/>
                  </a:lnTo>
                  <a:lnTo>
                    <a:pt x="117" y="160"/>
                  </a:lnTo>
                  <a:lnTo>
                    <a:pt x="131" y="156"/>
                  </a:lnTo>
                  <a:lnTo>
                    <a:pt x="144" y="156"/>
                  </a:lnTo>
                  <a:lnTo>
                    <a:pt x="159" y="156"/>
                  </a:lnTo>
                  <a:lnTo>
                    <a:pt x="174" y="158"/>
                  </a:lnTo>
                  <a:lnTo>
                    <a:pt x="190" y="158"/>
                  </a:lnTo>
                  <a:lnTo>
                    <a:pt x="205" y="162"/>
                  </a:lnTo>
                  <a:lnTo>
                    <a:pt x="220" y="165"/>
                  </a:lnTo>
                  <a:lnTo>
                    <a:pt x="235" y="169"/>
                  </a:lnTo>
                  <a:lnTo>
                    <a:pt x="249" y="171"/>
                  </a:lnTo>
                  <a:lnTo>
                    <a:pt x="262" y="175"/>
                  </a:lnTo>
                  <a:lnTo>
                    <a:pt x="273" y="177"/>
                  </a:lnTo>
                  <a:lnTo>
                    <a:pt x="283" y="181"/>
                  </a:lnTo>
                  <a:lnTo>
                    <a:pt x="290" y="183"/>
                  </a:lnTo>
                  <a:lnTo>
                    <a:pt x="296" y="186"/>
                  </a:lnTo>
                  <a:lnTo>
                    <a:pt x="300" y="188"/>
                  </a:lnTo>
                  <a:lnTo>
                    <a:pt x="302" y="188"/>
                  </a:lnTo>
                  <a:lnTo>
                    <a:pt x="302" y="190"/>
                  </a:lnTo>
                  <a:lnTo>
                    <a:pt x="300" y="194"/>
                  </a:lnTo>
                  <a:lnTo>
                    <a:pt x="300" y="202"/>
                  </a:lnTo>
                  <a:lnTo>
                    <a:pt x="300" y="211"/>
                  </a:lnTo>
                  <a:lnTo>
                    <a:pt x="300" y="215"/>
                  </a:lnTo>
                  <a:lnTo>
                    <a:pt x="300" y="221"/>
                  </a:lnTo>
                  <a:lnTo>
                    <a:pt x="302" y="228"/>
                  </a:lnTo>
                  <a:lnTo>
                    <a:pt x="304" y="234"/>
                  </a:lnTo>
                  <a:lnTo>
                    <a:pt x="306" y="240"/>
                  </a:lnTo>
                  <a:lnTo>
                    <a:pt x="309" y="245"/>
                  </a:lnTo>
                  <a:lnTo>
                    <a:pt x="311" y="251"/>
                  </a:lnTo>
                  <a:lnTo>
                    <a:pt x="317" y="257"/>
                  </a:lnTo>
                  <a:lnTo>
                    <a:pt x="321" y="260"/>
                  </a:lnTo>
                  <a:lnTo>
                    <a:pt x="325" y="266"/>
                  </a:lnTo>
                  <a:lnTo>
                    <a:pt x="330" y="270"/>
                  </a:lnTo>
                  <a:lnTo>
                    <a:pt x="336" y="274"/>
                  </a:lnTo>
                  <a:lnTo>
                    <a:pt x="342" y="276"/>
                  </a:lnTo>
                  <a:lnTo>
                    <a:pt x="348" y="278"/>
                  </a:lnTo>
                  <a:lnTo>
                    <a:pt x="353" y="279"/>
                  </a:lnTo>
                  <a:lnTo>
                    <a:pt x="359" y="281"/>
                  </a:lnTo>
                  <a:lnTo>
                    <a:pt x="368" y="283"/>
                  </a:lnTo>
                  <a:lnTo>
                    <a:pt x="378" y="283"/>
                  </a:lnTo>
                  <a:lnTo>
                    <a:pt x="382" y="283"/>
                  </a:lnTo>
                  <a:lnTo>
                    <a:pt x="386" y="285"/>
                  </a:lnTo>
                  <a:lnTo>
                    <a:pt x="386" y="281"/>
                  </a:lnTo>
                  <a:lnTo>
                    <a:pt x="387" y="278"/>
                  </a:lnTo>
                  <a:lnTo>
                    <a:pt x="389" y="270"/>
                  </a:lnTo>
                  <a:lnTo>
                    <a:pt x="395" y="262"/>
                  </a:lnTo>
                  <a:lnTo>
                    <a:pt x="401" y="251"/>
                  </a:lnTo>
                  <a:lnTo>
                    <a:pt x="406" y="243"/>
                  </a:lnTo>
                  <a:lnTo>
                    <a:pt x="412" y="236"/>
                  </a:lnTo>
                  <a:lnTo>
                    <a:pt x="420" y="232"/>
                  </a:lnTo>
                  <a:lnTo>
                    <a:pt x="424" y="228"/>
                  </a:lnTo>
                  <a:lnTo>
                    <a:pt x="429" y="228"/>
                  </a:lnTo>
                  <a:lnTo>
                    <a:pt x="433" y="232"/>
                  </a:lnTo>
                  <a:lnTo>
                    <a:pt x="439" y="238"/>
                  </a:lnTo>
                  <a:lnTo>
                    <a:pt x="441" y="243"/>
                  </a:lnTo>
                  <a:lnTo>
                    <a:pt x="444" y="253"/>
                  </a:lnTo>
                  <a:lnTo>
                    <a:pt x="446" y="260"/>
                  </a:lnTo>
                  <a:lnTo>
                    <a:pt x="448" y="272"/>
                  </a:lnTo>
                  <a:lnTo>
                    <a:pt x="448" y="281"/>
                  </a:lnTo>
                  <a:lnTo>
                    <a:pt x="450" y="291"/>
                  </a:lnTo>
                  <a:lnTo>
                    <a:pt x="448" y="300"/>
                  </a:lnTo>
                  <a:lnTo>
                    <a:pt x="448" y="310"/>
                  </a:lnTo>
                  <a:lnTo>
                    <a:pt x="448" y="318"/>
                  </a:lnTo>
                  <a:lnTo>
                    <a:pt x="446" y="323"/>
                  </a:lnTo>
                  <a:lnTo>
                    <a:pt x="446" y="327"/>
                  </a:lnTo>
                  <a:lnTo>
                    <a:pt x="446" y="329"/>
                  </a:lnTo>
                  <a:lnTo>
                    <a:pt x="424" y="361"/>
                  </a:lnTo>
                  <a:lnTo>
                    <a:pt x="422" y="361"/>
                  </a:lnTo>
                  <a:lnTo>
                    <a:pt x="422" y="365"/>
                  </a:lnTo>
                  <a:lnTo>
                    <a:pt x="420" y="371"/>
                  </a:lnTo>
                  <a:lnTo>
                    <a:pt x="418" y="378"/>
                  </a:lnTo>
                  <a:lnTo>
                    <a:pt x="416" y="386"/>
                  </a:lnTo>
                  <a:lnTo>
                    <a:pt x="414" y="395"/>
                  </a:lnTo>
                  <a:lnTo>
                    <a:pt x="414" y="405"/>
                  </a:lnTo>
                  <a:lnTo>
                    <a:pt x="414" y="416"/>
                  </a:lnTo>
                  <a:lnTo>
                    <a:pt x="416" y="426"/>
                  </a:lnTo>
                  <a:lnTo>
                    <a:pt x="420" y="433"/>
                  </a:lnTo>
                  <a:lnTo>
                    <a:pt x="422" y="441"/>
                  </a:lnTo>
                  <a:lnTo>
                    <a:pt x="427" y="449"/>
                  </a:lnTo>
                  <a:lnTo>
                    <a:pt x="429" y="454"/>
                  </a:lnTo>
                  <a:lnTo>
                    <a:pt x="433" y="458"/>
                  </a:lnTo>
                  <a:lnTo>
                    <a:pt x="435" y="462"/>
                  </a:lnTo>
                  <a:lnTo>
                    <a:pt x="437" y="464"/>
                  </a:lnTo>
                  <a:lnTo>
                    <a:pt x="437" y="462"/>
                  </a:lnTo>
                  <a:lnTo>
                    <a:pt x="443" y="458"/>
                  </a:lnTo>
                  <a:lnTo>
                    <a:pt x="448" y="454"/>
                  </a:lnTo>
                  <a:lnTo>
                    <a:pt x="458" y="449"/>
                  </a:lnTo>
                  <a:lnTo>
                    <a:pt x="467" y="439"/>
                  </a:lnTo>
                  <a:lnTo>
                    <a:pt x="477" y="430"/>
                  </a:lnTo>
                  <a:lnTo>
                    <a:pt x="481" y="424"/>
                  </a:lnTo>
                  <a:lnTo>
                    <a:pt x="484" y="418"/>
                  </a:lnTo>
                  <a:lnTo>
                    <a:pt x="488" y="411"/>
                  </a:lnTo>
                  <a:lnTo>
                    <a:pt x="492" y="405"/>
                  </a:lnTo>
                  <a:lnTo>
                    <a:pt x="494" y="397"/>
                  </a:lnTo>
                  <a:lnTo>
                    <a:pt x="496" y="392"/>
                  </a:lnTo>
                  <a:lnTo>
                    <a:pt x="496" y="384"/>
                  </a:lnTo>
                  <a:lnTo>
                    <a:pt x="498" y="378"/>
                  </a:lnTo>
                  <a:lnTo>
                    <a:pt x="498" y="371"/>
                  </a:lnTo>
                  <a:lnTo>
                    <a:pt x="498" y="365"/>
                  </a:lnTo>
                  <a:lnTo>
                    <a:pt x="498" y="357"/>
                  </a:lnTo>
                  <a:lnTo>
                    <a:pt x="500" y="352"/>
                  </a:lnTo>
                  <a:lnTo>
                    <a:pt x="498" y="346"/>
                  </a:lnTo>
                  <a:lnTo>
                    <a:pt x="498" y="340"/>
                  </a:lnTo>
                  <a:lnTo>
                    <a:pt x="498" y="337"/>
                  </a:lnTo>
                  <a:lnTo>
                    <a:pt x="498" y="333"/>
                  </a:lnTo>
                  <a:lnTo>
                    <a:pt x="496" y="327"/>
                  </a:lnTo>
                  <a:lnTo>
                    <a:pt x="496" y="325"/>
                  </a:lnTo>
                  <a:lnTo>
                    <a:pt x="498" y="325"/>
                  </a:lnTo>
                  <a:lnTo>
                    <a:pt x="502" y="323"/>
                  </a:lnTo>
                  <a:lnTo>
                    <a:pt x="507" y="319"/>
                  </a:lnTo>
                  <a:lnTo>
                    <a:pt x="515" y="316"/>
                  </a:lnTo>
                  <a:lnTo>
                    <a:pt x="522" y="308"/>
                  </a:lnTo>
                  <a:lnTo>
                    <a:pt x="532" y="300"/>
                  </a:lnTo>
                  <a:lnTo>
                    <a:pt x="536" y="297"/>
                  </a:lnTo>
                  <a:lnTo>
                    <a:pt x="540" y="291"/>
                  </a:lnTo>
                  <a:lnTo>
                    <a:pt x="543" y="285"/>
                  </a:lnTo>
                  <a:lnTo>
                    <a:pt x="547" y="279"/>
                  </a:lnTo>
                  <a:lnTo>
                    <a:pt x="549" y="272"/>
                  </a:lnTo>
                  <a:lnTo>
                    <a:pt x="551" y="266"/>
                  </a:lnTo>
                  <a:lnTo>
                    <a:pt x="553" y="257"/>
                  </a:lnTo>
                  <a:lnTo>
                    <a:pt x="555" y="249"/>
                  </a:lnTo>
                  <a:lnTo>
                    <a:pt x="555" y="241"/>
                  </a:lnTo>
                  <a:lnTo>
                    <a:pt x="555" y="232"/>
                  </a:lnTo>
                  <a:lnTo>
                    <a:pt x="555" y="224"/>
                  </a:lnTo>
                  <a:lnTo>
                    <a:pt x="555" y="215"/>
                  </a:lnTo>
                  <a:lnTo>
                    <a:pt x="553" y="207"/>
                  </a:lnTo>
                  <a:lnTo>
                    <a:pt x="553" y="198"/>
                  </a:lnTo>
                  <a:lnTo>
                    <a:pt x="549" y="190"/>
                  </a:lnTo>
                  <a:lnTo>
                    <a:pt x="547" y="183"/>
                  </a:lnTo>
                  <a:lnTo>
                    <a:pt x="543" y="175"/>
                  </a:lnTo>
                  <a:lnTo>
                    <a:pt x="540" y="167"/>
                  </a:lnTo>
                  <a:lnTo>
                    <a:pt x="536" y="162"/>
                  </a:lnTo>
                  <a:lnTo>
                    <a:pt x="532" y="158"/>
                  </a:lnTo>
                  <a:lnTo>
                    <a:pt x="526" y="152"/>
                  </a:lnTo>
                  <a:lnTo>
                    <a:pt x="521" y="146"/>
                  </a:lnTo>
                  <a:lnTo>
                    <a:pt x="517" y="143"/>
                  </a:lnTo>
                  <a:lnTo>
                    <a:pt x="511" y="141"/>
                  </a:lnTo>
                  <a:lnTo>
                    <a:pt x="503" y="135"/>
                  </a:lnTo>
                  <a:lnTo>
                    <a:pt x="496" y="133"/>
                  </a:lnTo>
                  <a:lnTo>
                    <a:pt x="490" y="131"/>
                  </a:lnTo>
                  <a:lnTo>
                    <a:pt x="484" y="131"/>
                  </a:lnTo>
                  <a:lnTo>
                    <a:pt x="481" y="131"/>
                  </a:lnTo>
                  <a:lnTo>
                    <a:pt x="479" y="129"/>
                  </a:lnTo>
                  <a:lnTo>
                    <a:pt x="477" y="122"/>
                  </a:lnTo>
                  <a:lnTo>
                    <a:pt x="473" y="116"/>
                  </a:lnTo>
                  <a:lnTo>
                    <a:pt x="471" y="110"/>
                  </a:lnTo>
                  <a:lnTo>
                    <a:pt x="467" y="105"/>
                  </a:lnTo>
                  <a:lnTo>
                    <a:pt x="464" y="99"/>
                  </a:lnTo>
                  <a:lnTo>
                    <a:pt x="458" y="91"/>
                  </a:lnTo>
                  <a:lnTo>
                    <a:pt x="454" y="84"/>
                  </a:lnTo>
                  <a:lnTo>
                    <a:pt x="446" y="76"/>
                  </a:lnTo>
                  <a:lnTo>
                    <a:pt x="441" y="68"/>
                  </a:lnTo>
                  <a:lnTo>
                    <a:pt x="433" y="59"/>
                  </a:lnTo>
                  <a:lnTo>
                    <a:pt x="425" y="51"/>
                  </a:lnTo>
                  <a:lnTo>
                    <a:pt x="416" y="44"/>
                  </a:lnTo>
                  <a:lnTo>
                    <a:pt x="406" y="38"/>
                  </a:lnTo>
                  <a:lnTo>
                    <a:pt x="395" y="29"/>
                  </a:lnTo>
                  <a:lnTo>
                    <a:pt x="382" y="23"/>
                  </a:lnTo>
                  <a:lnTo>
                    <a:pt x="367" y="17"/>
                  </a:lnTo>
                  <a:lnTo>
                    <a:pt x="351" y="13"/>
                  </a:lnTo>
                  <a:lnTo>
                    <a:pt x="332" y="8"/>
                  </a:lnTo>
                  <a:lnTo>
                    <a:pt x="313" y="4"/>
                  </a:lnTo>
                  <a:lnTo>
                    <a:pt x="294" y="2"/>
                  </a:lnTo>
                  <a:lnTo>
                    <a:pt x="275" y="2"/>
                  </a:lnTo>
                  <a:lnTo>
                    <a:pt x="254" y="0"/>
                  </a:lnTo>
                  <a:lnTo>
                    <a:pt x="233" y="2"/>
                  </a:lnTo>
                  <a:lnTo>
                    <a:pt x="214" y="2"/>
                  </a:lnTo>
                  <a:lnTo>
                    <a:pt x="193" y="6"/>
                  </a:lnTo>
                  <a:lnTo>
                    <a:pt x="174" y="10"/>
                  </a:lnTo>
                  <a:lnTo>
                    <a:pt x="155" y="15"/>
                  </a:lnTo>
                  <a:lnTo>
                    <a:pt x="138" y="21"/>
                  </a:lnTo>
                  <a:lnTo>
                    <a:pt x="121" y="32"/>
                  </a:lnTo>
                  <a:lnTo>
                    <a:pt x="104" y="40"/>
                  </a:lnTo>
                  <a:lnTo>
                    <a:pt x="91" y="51"/>
                  </a:lnTo>
                  <a:lnTo>
                    <a:pt x="77" y="63"/>
                  </a:lnTo>
                  <a:lnTo>
                    <a:pt x="66" y="76"/>
                  </a:lnTo>
                  <a:lnTo>
                    <a:pt x="55" y="87"/>
                  </a:lnTo>
                  <a:lnTo>
                    <a:pt x="45" y="101"/>
                  </a:lnTo>
                  <a:lnTo>
                    <a:pt x="38" y="114"/>
                  </a:lnTo>
                  <a:lnTo>
                    <a:pt x="30" y="127"/>
                  </a:lnTo>
                  <a:lnTo>
                    <a:pt x="22" y="139"/>
                  </a:lnTo>
                  <a:lnTo>
                    <a:pt x="17" y="150"/>
                  </a:lnTo>
                  <a:lnTo>
                    <a:pt x="11" y="160"/>
                  </a:lnTo>
                  <a:lnTo>
                    <a:pt x="9" y="169"/>
                  </a:lnTo>
                  <a:lnTo>
                    <a:pt x="5" y="175"/>
                  </a:lnTo>
                  <a:lnTo>
                    <a:pt x="3" y="183"/>
                  </a:lnTo>
                  <a:lnTo>
                    <a:pt x="1" y="184"/>
                  </a:lnTo>
                  <a:lnTo>
                    <a:pt x="1" y="186"/>
                  </a:lnTo>
                  <a:lnTo>
                    <a:pt x="0" y="219"/>
                  </a:lnTo>
                  <a:lnTo>
                    <a:pt x="3" y="24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29" name="Freeform 110"/>
            <p:cNvSpPr>
              <a:spLocks noChangeAspect="1"/>
            </p:cNvSpPr>
            <p:nvPr/>
          </p:nvSpPr>
          <p:spPr bwMode="auto">
            <a:xfrm>
              <a:off x="2004" y="1998"/>
              <a:ext cx="70" cy="95"/>
            </a:xfrm>
            <a:custGeom>
              <a:avLst/>
              <a:gdLst>
                <a:gd name="T0" fmla="*/ 0 w 180"/>
                <a:gd name="T1" fmla="*/ 0 h 247"/>
                <a:gd name="T2" fmla="*/ 0 w 180"/>
                <a:gd name="T3" fmla="*/ 0 h 247"/>
                <a:gd name="T4" fmla="*/ 0 w 180"/>
                <a:gd name="T5" fmla="*/ 0 h 247"/>
                <a:gd name="T6" fmla="*/ 0 w 180"/>
                <a:gd name="T7" fmla="*/ 0 h 247"/>
                <a:gd name="T8" fmla="*/ 0 w 180"/>
                <a:gd name="T9" fmla="*/ 0 h 247"/>
                <a:gd name="T10" fmla="*/ 0 w 180"/>
                <a:gd name="T11" fmla="*/ 0 h 247"/>
                <a:gd name="T12" fmla="*/ 0 w 180"/>
                <a:gd name="T13" fmla="*/ 0 h 247"/>
                <a:gd name="T14" fmla="*/ 0 w 180"/>
                <a:gd name="T15" fmla="*/ 0 h 247"/>
                <a:gd name="T16" fmla="*/ 0 w 180"/>
                <a:gd name="T17" fmla="*/ 0 h 247"/>
                <a:gd name="T18" fmla="*/ 0 w 180"/>
                <a:gd name="T19" fmla="*/ 0 h 247"/>
                <a:gd name="T20" fmla="*/ 0 w 180"/>
                <a:gd name="T21" fmla="*/ 0 h 247"/>
                <a:gd name="T22" fmla="*/ 0 w 180"/>
                <a:gd name="T23" fmla="*/ 0 h 247"/>
                <a:gd name="T24" fmla="*/ 0 w 180"/>
                <a:gd name="T25" fmla="*/ 0 h 247"/>
                <a:gd name="T26" fmla="*/ 0 w 180"/>
                <a:gd name="T27" fmla="*/ 0 h 247"/>
                <a:gd name="T28" fmla="*/ 0 w 180"/>
                <a:gd name="T29" fmla="*/ 0 h 247"/>
                <a:gd name="T30" fmla="*/ 0 w 180"/>
                <a:gd name="T31" fmla="*/ 0 h 247"/>
                <a:gd name="T32" fmla="*/ 0 w 180"/>
                <a:gd name="T33" fmla="*/ 0 h 247"/>
                <a:gd name="T34" fmla="*/ 0 w 180"/>
                <a:gd name="T35" fmla="*/ 0 h 247"/>
                <a:gd name="T36" fmla="*/ 0 w 180"/>
                <a:gd name="T37" fmla="*/ 0 h 247"/>
                <a:gd name="T38" fmla="*/ 0 w 180"/>
                <a:gd name="T39" fmla="*/ 0 h 247"/>
                <a:gd name="T40" fmla="*/ 0 w 180"/>
                <a:gd name="T41" fmla="*/ 0 h 2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47"/>
                <a:gd name="T65" fmla="*/ 180 w 180"/>
                <a:gd name="T66" fmla="*/ 247 h 2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47">
                  <a:moveTo>
                    <a:pt x="17" y="186"/>
                  </a:moveTo>
                  <a:lnTo>
                    <a:pt x="64" y="186"/>
                  </a:lnTo>
                  <a:lnTo>
                    <a:pt x="53" y="173"/>
                  </a:lnTo>
                  <a:lnTo>
                    <a:pt x="17" y="163"/>
                  </a:lnTo>
                  <a:lnTo>
                    <a:pt x="40" y="57"/>
                  </a:lnTo>
                  <a:lnTo>
                    <a:pt x="15" y="17"/>
                  </a:lnTo>
                  <a:lnTo>
                    <a:pt x="61" y="13"/>
                  </a:lnTo>
                  <a:lnTo>
                    <a:pt x="112" y="0"/>
                  </a:lnTo>
                  <a:lnTo>
                    <a:pt x="159" y="23"/>
                  </a:lnTo>
                  <a:lnTo>
                    <a:pt x="180" y="42"/>
                  </a:lnTo>
                  <a:lnTo>
                    <a:pt x="127" y="53"/>
                  </a:lnTo>
                  <a:lnTo>
                    <a:pt x="104" y="61"/>
                  </a:lnTo>
                  <a:lnTo>
                    <a:pt x="68" y="49"/>
                  </a:lnTo>
                  <a:lnTo>
                    <a:pt x="74" y="125"/>
                  </a:lnTo>
                  <a:lnTo>
                    <a:pt x="99" y="169"/>
                  </a:lnTo>
                  <a:lnTo>
                    <a:pt x="72" y="224"/>
                  </a:lnTo>
                  <a:lnTo>
                    <a:pt x="53" y="247"/>
                  </a:lnTo>
                  <a:lnTo>
                    <a:pt x="42" y="213"/>
                  </a:lnTo>
                  <a:lnTo>
                    <a:pt x="0" y="205"/>
                  </a:lnTo>
                  <a:lnTo>
                    <a:pt x="17" y="186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0" name="Freeform 111"/>
            <p:cNvSpPr>
              <a:spLocks noChangeAspect="1"/>
            </p:cNvSpPr>
            <p:nvPr/>
          </p:nvSpPr>
          <p:spPr bwMode="auto">
            <a:xfrm>
              <a:off x="1963" y="1893"/>
              <a:ext cx="97" cy="49"/>
            </a:xfrm>
            <a:custGeom>
              <a:avLst/>
              <a:gdLst>
                <a:gd name="T0" fmla="*/ 0 w 253"/>
                <a:gd name="T1" fmla="*/ 0 h 129"/>
                <a:gd name="T2" fmla="*/ 0 w 253"/>
                <a:gd name="T3" fmla="*/ 0 h 129"/>
                <a:gd name="T4" fmla="*/ 0 w 253"/>
                <a:gd name="T5" fmla="*/ 0 h 129"/>
                <a:gd name="T6" fmla="*/ 0 w 253"/>
                <a:gd name="T7" fmla="*/ 0 h 129"/>
                <a:gd name="T8" fmla="*/ 0 w 253"/>
                <a:gd name="T9" fmla="*/ 0 h 129"/>
                <a:gd name="T10" fmla="*/ 0 w 253"/>
                <a:gd name="T11" fmla="*/ 0 h 129"/>
                <a:gd name="T12" fmla="*/ 0 w 253"/>
                <a:gd name="T13" fmla="*/ 0 h 129"/>
                <a:gd name="T14" fmla="*/ 0 w 253"/>
                <a:gd name="T15" fmla="*/ 0 h 129"/>
                <a:gd name="T16" fmla="*/ 0 w 253"/>
                <a:gd name="T17" fmla="*/ 0 h 129"/>
                <a:gd name="T18" fmla="*/ 0 w 253"/>
                <a:gd name="T19" fmla="*/ 0 h 129"/>
                <a:gd name="T20" fmla="*/ 0 w 253"/>
                <a:gd name="T21" fmla="*/ 0 h 129"/>
                <a:gd name="T22" fmla="*/ 0 w 253"/>
                <a:gd name="T23" fmla="*/ 0 h 129"/>
                <a:gd name="T24" fmla="*/ 0 w 253"/>
                <a:gd name="T25" fmla="*/ 0 h 129"/>
                <a:gd name="T26" fmla="*/ 0 w 253"/>
                <a:gd name="T27" fmla="*/ 0 h 129"/>
                <a:gd name="T28" fmla="*/ 0 w 253"/>
                <a:gd name="T29" fmla="*/ 0 h 129"/>
                <a:gd name="T30" fmla="*/ 0 w 253"/>
                <a:gd name="T31" fmla="*/ 0 h 129"/>
                <a:gd name="T32" fmla="*/ 0 w 253"/>
                <a:gd name="T33" fmla="*/ 0 h 129"/>
                <a:gd name="T34" fmla="*/ 0 w 253"/>
                <a:gd name="T35" fmla="*/ 0 h 129"/>
                <a:gd name="T36" fmla="*/ 0 w 253"/>
                <a:gd name="T37" fmla="*/ 0 h 129"/>
                <a:gd name="T38" fmla="*/ 0 w 253"/>
                <a:gd name="T39" fmla="*/ 0 h 129"/>
                <a:gd name="T40" fmla="*/ 0 w 253"/>
                <a:gd name="T41" fmla="*/ 0 h 129"/>
                <a:gd name="T42" fmla="*/ 0 w 253"/>
                <a:gd name="T43" fmla="*/ 0 h 129"/>
                <a:gd name="T44" fmla="*/ 0 w 253"/>
                <a:gd name="T45" fmla="*/ 0 h 129"/>
                <a:gd name="T46" fmla="*/ 0 w 253"/>
                <a:gd name="T47" fmla="*/ 0 h 129"/>
                <a:gd name="T48" fmla="*/ 0 w 253"/>
                <a:gd name="T49" fmla="*/ 0 h 129"/>
                <a:gd name="T50" fmla="*/ 0 w 253"/>
                <a:gd name="T51" fmla="*/ 0 h 129"/>
                <a:gd name="T52" fmla="*/ 0 w 253"/>
                <a:gd name="T53" fmla="*/ 0 h 129"/>
                <a:gd name="T54" fmla="*/ 0 w 253"/>
                <a:gd name="T55" fmla="*/ 0 h 129"/>
                <a:gd name="T56" fmla="*/ 0 w 253"/>
                <a:gd name="T57" fmla="*/ 0 h 129"/>
                <a:gd name="T58" fmla="*/ 0 w 253"/>
                <a:gd name="T59" fmla="*/ 0 h 129"/>
                <a:gd name="T60" fmla="*/ 0 w 253"/>
                <a:gd name="T61" fmla="*/ 0 h 129"/>
                <a:gd name="T62" fmla="*/ 0 w 253"/>
                <a:gd name="T63" fmla="*/ 0 h 129"/>
                <a:gd name="T64" fmla="*/ 0 w 253"/>
                <a:gd name="T65" fmla="*/ 0 h 129"/>
                <a:gd name="T66" fmla="*/ 0 w 253"/>
                <a:gd name="T67" fmla="*/ 0 h 129"/>
                <a:gd name="T68" fmla="*/ 0 w 253"/>
                <a:gd name="T69" fmla="*/ 0 h 129"/>
                <a:gd name="T70" fmla="*/ 0 w 253"/>
                <a:gd name="T71" fmla="*/ 0 h 129"/>
                <a:gd name="T72" fmla="*/ 0 w 253"/>
                <a:gd name="T73" fmla="*/ 0 h 129"/>
                <a:gd name="T74" fmla="*/ 0 w 253"/>
                <a:gd name="T75" fmla="*/ 0 h 129"/>
                <a:gd name="T76" fmla="*/ 0 w 253"/>
                <a:gd name="T77" fmla="*/ 0 h 129"/>
                <a:gd name="T78" fmla="*/ 0 w 253"/>
                <a:gd name="T79" fmla="*/ 0 h 129"/>
                <a:gd name="T80" fmla="*/ 0 w 253"/>
                <a:gd name="T81" fmla="*/ 0 h 129"/>
                <a:gd name="T82" fmla="*/ 0 w 253"/>
                <a:gd name="T83" fmla="*/ 0 h 129"/>
                <a:gd name="T84" fmla="*/ 0 w 253"/>
                <a:gd name="T85" fmla="*/ 0 h 129"/>
                <a:gd name="T86" fmla="*/ 0 w 253"/>
                <a:gd name="T87" fmla="*/ 0 h 129"/>
                <a:gd name="T88" fmla="*/ 0 w 253"/>
                <a:gd name="T89" fmla="*/ 0 h 129"/>
                <a:gd name="T90" fmla="*/ 0 w 253"/>
                <a:gd name="T91" fmla="*/ 0 h 129"/>
                <a:gd name="T92" fmla="*/ 0 w 253"/>
                <a:gd name="T93" fmla="*/ 0 h 129"/>
                <a:gd name="T94" fmla="*/ 0 w 253"/>
                <a:gd name="T95" fmla="*/ 0 h 129"/>
                <a:gd name="T96" fmla="*/ 0 w 253"/>
                <a:gd name="T97" fmla="*/ 0 h 129"/>
                <a:gd name="T98" fmla="*/ 0 w 253"/>
                <a:gd name="T99" fmla="*/ 0 h 129"/>
                <a:gd name="T100" fmla="*/ 0 w 253"/>
                <a:gd name="T101" fmla="*/ 0 h 129"/>
                <a:gd name="T102" fmla="*/ 0 w 253"/>
                <a:gd name="T103" fmla="*/ 0 h 129"/>
                <a:gd name="T104" fmla="*/ 0 w 253"/>
                <a:gd name="T105" fmla="*/ 0 h 129"/>
                <a:gd name="T106" fmla="*/ 0 w 253"/>
                <a:gd name="T107" fmla="*/ 0 h 1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3"/>
                <a:gd name="T163" fmla="*/ 0 h 129"/>
                <a:gd name="T164" fmla="*/ 253 w 253"/>
                <a:gd name="T165" fmla="*/ 129 h 1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3" h="129">
                  <a:moveTo>
                    <a:pt x="111" y="0"/>
                  </a:move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0" y="6"/>
                  </a:lnTo>
                  <a:lnTo>
                    <a:pt x="73" y="8"/>
                  </a:lnTo>
                  <a:lnTo>
                    <a:pt x="67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54" y="27"/>
                  </a:lnTo>
                  <a:lnTo>
                    <a:pt x="52" y="32"/>
                  </a:lnTo>
                  <a:lnTo>
                    <a:pt x="48" y="40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38" y="48"/>
                  </a:lnTo>
                  <a:lnTo>
                    <a:pt x="33" y="53"/>
                  </a:lnTo>
                  <a:lnTo>
                    <a:pt x="27" y="61"/>
                  </a:lnTo>
                  <a:lnTo>
                    <a:pt x="23" y="67"/>
                  </a:lnTo>
                  <a:lnTo>
                    <a:pt x="21" y="74"/>
                  </a:lnTo>
                  <a:lnTo>
                    <a:pt x="21" y="80"/>
                  </a:lnTo>
                  <a:lnTo>
                    <a:pt x="23" y="84"/>
                  </a:lnTo>
                  <a:lnTo>
                    <a:pt x="19" y="84"/>
                  </a:lnTo>
                  <a:lnTo>
                    <a:pt x="14" y="88"/>
                  </a:lnTo>
                  <a:lnTo>
                    <a:pt x="8" y="93"/>
                  </a:lnTo>
                  <a:lnTo>
                    <a:pt x="4" y="103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4" y="129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16" y="110"/>
                  </a:lnTo>
                  <a:lnTo>
                    <a:pt x="21" y="105"/>
                  </a:lnTo>
                  <a:lnTo>
                    <a:pt x="25" y="101"/>
                  </a:lnTo>
                  <a:lnTo>
                    <a:pt x="31" y="97"/>
                  </a:lnTo>
                  <a:lnTo>
                    <a:pt x="40" y="93"/>
                  </a:lnTo>
                  <a:lnTo>
                    <a:pt x="48" y="93"/>
                  </a:lnTo>
                  <a:lnTo>
                    <a:pt x="52" y="95"/>
                  </a:lnTo>
                  <a:lnTo>
                    <a:pt x="55" y="97"/>
                  </a:lnTo>
                  <a:lnTo>
                    <a:pt x="57" y="93"/>
                  </a:lnTo>
                  <a:lnTo>
                    <a:pt x="65" y="88"/>
                  </a:lnTo>
                  <a:lnTo>
                    <a:pt x="71" y="84"/>
                  </a:lnTo>
                  <a:lnTo>
                    <a:pt x="76" y="80"/>
                  </a:lnTo>
                  <a:lnTo>
                    <a:pt x="82" y="78"/>
                  </a:lnTo>
                  <a:lnTo>
                    <a:pt x="90" y="76"/>
                  </a:lnTo>
                  <a:lnTo>
                    <a:pt x="97" y="74"/>
                  </a:lnTo>
                  <a:lnTo>
                    <a:pt x="103" y="74"/>
                  </a:lnTo>
                  <a:lnTo>
                    <a:pt x="111" y="76"/>
                  </a:lnTo>
                  <a:lnTo>
                    <a:pt x="118" y="78"/>
                  </a:lnTo>
                  <a:lnTo>
                    <a:pt x="124" y="80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5" y="80"/>
                  </a:lnTo>
                  <a:lnTo>
                    <a:pt x="139" y="78"/>
                  </a:lnTo>
                  <a:lnTo>
                    <a:pt x="147" y="76"/>
                  </a:lnTo>
                  <a:lnTo>
                    <a:pt x="152" y="74"/>
                  </a:lnTo>
                  <a:lnTo>
                    <a:pt x="162" y="72"/>
                  </a:lnTo>
                  <a:lnTo>
                    <a:pt x="170" y="71"/>
                  </a:lnTo>
                  <a:lnTo>
                    <a:pt x="181" y="72"/>
                  </a:lnTo>
                  <a:lnTo>
                    <a:pt x="190" y="72"/>
                  </a:lnTo>
                  <a:lnTo>
                    <a:pt x="200" y="74"/>
                  </a:lnTo>
                  <a:lnTo>
                    <a:pt x="210" y="76"/>
                  </a:lnTo>
                  <a:lnTo>
                    <a:pt x="219" y="80"/>
                  </a:lnTo>
                  <a:lnTo>
                    <a:pt x="225" y="84"/>
                  </a:lnTo>
                  <a:lnTo>
                    <a:pt x="230" y="86"/>
                  </a:lnTo>
                  <a:lnTo>
                    <a:pt x="234" y="88"/>
                  </a:lnTo>
                  <a:lnTo>
                    <a:pt x="236" y="90"/>
                  </a:lnTo>
                  <a:lnTo>
                    <a:pt x="234" y="86"/>
                  </a:lnTo>
                  <a:lnTo>
                    <a:pt x="230" y="78"/>
                  </a:lnTo>
                  <a:lnTo>
                    <a:pt x="225" y="67"/>
                  </a:lnTo>
                  <a:lnTo>
                    <a:pt x="215" y="61"/>
                  </a:lnTo>
                  <a:lnTo>
                    <a:pt x="211" y="57"/>
                  </a:lnTo>
                  <a:lnTo>
                    <a:pt x="206" y="55"/>
                  </a:lnTo>
                  <a:lnTo>
                    <a:pt x="200" y="55"/>
                  </a:lnTo>
                  <a:lnTo>
                    <a:pt x="196" y="55"/>
                  </a:lnTo>
                  <a:lnTo>
                    <a:pt x="189" y="53"/>
                  </a:lnTo>
                  <a:lnTo>
                    <a:pt x="187" y="55"/>
                  </a:lnTo>
                  <a:lnTo>
                    <a:pt x="187" y="51"/>
                  </a:lnTo>
                  <a:lnTo>
                    <a:pt x="190" y="42"/>
                  </a:lnTo>
                  <a:lnTo>
                    <a:pt x="194" y="38"/>
                  </a:lnTo>
                  <a:lnTo>
                    <a:pt x="198" y="32"/>
                  </a:lnTo>
                  <a:lnTo>
                    <a:pt x="202" y="29"/>
                  </a:lnTo>
                  <a:lnTo>
                    <a:pt x="208" y="25"/>
                  </a:lnTo>
                  <a:lnTo>
                    <a:pt x="213" y="21"/>
                  </a:lnTo>
                  <a:lnTo>
                    <a:pt x="221" y="19"/>
                  </a:lnTo>
                  <a:lnTo>
                    <a:pt x="229" y="17"/>
                  </a:lnTo>
                  <a:lnTo>
                    <a:pt x="236" y="15"/>
                  </a:lnTo>
                  <a:lnTo>
                    <a:pt x="242" y="13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3" y="12"/>
                  </a:lnTo>
                  <a:lnTo>
                    <a:pt x="249" y="10"/>
                  </a:lnTo>
                  <a:lnTo>
                    <a:pt x="242" y="10"/>
                  </a:lnTo>
                  <a:lnTo>
                    <a:pt x="238" y="8"/>
                  </a:lnTo>
                  <a:lnTo>
                    <a:pt x="232" y="6"/>
                  </a:lnTo>
                  <a:lnTo>
                    <a:pt x="227" y="6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1" y="6"/>
                  </a:lnTo>
                  <a:lnTo>
                    <a:pt x="206" y="8"/>
                  </a:lnTo>
                  <a:lnTo>
                    <a:pt x="200" y="10"/>
                  </a:lnTo>
                  <a:lnTo>
                    <a:pt x="192" y="13"/>
                  </a:lnTo>
                  <a:lnTo>
                    <a:pt x="187" y="15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0" y="27"/>
                  </a:lnTo>
                  <a:lnTo>
                    <a:pt x="162" y="32"/>
                  </a:lnTo>
                  <a:lnTo>
                    <a:pt x="156" y="36"/>
                  </a:lnTo>
                  <a:lnTo>
                    <a:pt x="152" y="42"/>
                  </a:lnTo>
                  <a:lnTo>
                    <a:pt x="147" y="50"/>
                  </a:lnTo>
                  <a:lnTo>
                    <a:pt x="145" y="53"/>
                  </a:lnTo>
                  <a:lnTo>
                    <a:pt x="143" y="50"/>
                  </a:lnTo>
                  <a:lnTo>
                    <a:pt x="143" y="46"/>
                  </a:lnTo>
                  <a:lnTo>
                    <a:pt x="141" y="38"/>
                  </a:lnTo>
                  <a:lnTo>
                    <a:pt x="145" y="34"/>
                  </a:lnTo>
                  <a:lnTo>
                    <a:pt x="149" y="27"/>
                  </a:lnTo>
                  <a:lnTo>
                    <a:pt x="154" y="21"/>
                  </a:lnTo>
                  <a:lnTo>
                    <a:pt x="160" y="17"/>
                  </a:lnTo>
                  <a:lnTo>
                    <a:pt x="164" y="17"/>
                  </a:lnTo>
                  <a:lnTo>
                    <a:pt x="160" y="17"/>
                  </a:lnTo>
                  <a:lnTo>
                    <a:pt x="152" y="17"/>
                  </a:lnTo>
                  <a:lnTo>
                    <a:pt x="147" y="19"/>
                  </a:lnTo>
                  <a:lnTo>
                    <a:pt x="141" y="21"/>
                  </a:lnTo>
                  <a:lnTo>
                    <a:pt x="135" y="23"/>
                  </a:lnTo>
                  <a:lnTo>
                    <a:pt x="130" y="25"/>
                  </a:lnTo>
                  <a:lnTo>
                    <a:pt x="124" y="27"/>
                  </a:lnTo>
                  <a:lnTo>
                    <a:pt x="118" y="31"/>
                  </a:lnTo>
                  <a:lnTo>
                    <a:pt x="113" y="36"/>
                  </a:lnTo>
                  <a:lnTo>
                    <a:pt x="111" y="40"/>
                  </a:lnTo>
                  <a:lnTo>
                    <a:pt x="105" y="50"/>
                  </a:lnTo>
                  <a:lnTo>
                    <a:pt x="103" y="53"/>
                  </a:lnTo>
                  <a:lnTo>
                    <a:pt x="101" y="51"/>
                  </a:lnTo>
                  <a:lnTo>
                    <a:pt x="99" y="50"/>
                  </a:lnTo>
                  <a:lnTo>
                    <a:pt x="94" y="48"/>
                  </a:lnTo>
                  <a:lnTo>
                    <a:pt x="86" y="48"/>
                  </a:lnTo>
                  <a:lnTo>
                    <a:pt x="76" y="53"/>
                  </a:lnTo>
                  <a:lnTo>
                    <a:pt x="69" y="59"/>
                  </a:lnTo>
                  <a:lnTo>
                    <a:pt x="63" y="65"/>
                  </a:lnTo>
                  <a:lnTo>
                    <a:pt x="61" y="69"/>
                  </a:lnTo>
                  <a:lnTo>
                    <a:pt x="59" y="67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3" y="34"/>
                  </a:lnTo>
                  <a:lnTo>
                    <a:pt x="67" y="29"/>
                  </a:lnTo>
                  <a:lnTo>
                    <a:pt x="73" y="23"/>
                  </a:lnTo>
                  <a:lnTo>
                    <a:pt x="80" y="17"/>
                  </a:lnTo>
                  <a:lnTo>
                    <a:pt x="86" y="12"/>
                  </a:lnTo>
                  <a:lnTo>
                    <a:pt x="94" y="8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0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1" name="Freeform 112"/>
            <p:cNvSpPr>
              <a:spLocks noChangeAspect="1"/>
            </p:cNvSpPr>
            <p:nvPr/>
          </p:nvSpPr>
          <p:spPr bwMode="auto">
            <a:xfrm>
              <a:off x="2076" y="1934"/>
              <a:ext cx="25" cy="37"/>
            </a:xfrm>
            <a:custGeom>
              <a:avLst/>
              <a:gdLst>
                <a:gd name="T0" fmla="*/ 0 w 65"/>
                <a:gd name="T1" fmla="*/ 0 h 96"/>
                <a:gd name="T2" fmla="*/ 0 w 65"/>
                <a:gd name="T3" fmla="*/ 0 h 96"/>
                <a:gd name="T4" fmla="*/ 0 w 65"/>
                <a:gd name="T5" fmla="*/ 0 h 96"/>
                <a:gd name="T6" fmla="*/ 0 w 65"/>
                <a:gd name="T7" fmla="*/ 0 h 96"/>
                <a:gd name="T8" fmla="*/ 0 w 65"/>
                <a:gd name="T9" fmla="*/ 0 h 96"/>
                <a:gd name="T10" fmla="*/ 0 w 65"/>
                <a:gd name="T11" fmla="*/ 0 h 96"/>
                <a:gd name="T12" fmla="*/ 0 w 65"/>
                <a:gd name="T13" fmla="*/ 0 h 96"/>
                <a:gd name="T14" fmla="*/ 0 w 65"/>
                <a:gd name="T15" fmla="*/ 0 h 96"/>
                <a:gd name="T16" fmla="*/ 0 w 65"/>
                <a:gd name="T17" fmla="*/ 0 h 96"/>
                <a:gd name="T18" fmla="*/ 0 w 65"/>
                <a:gd name="T19" fmla="*/ 0 h 96"/>
                <a:gd name="T20" fmla="*/ 0 w 65"/>
                <a:gd name="T21" fmla="*/ 0 h 96"/>
                <a:gd name="T22" fmla="*/ 0 w 65"/>
                <a:gd name="T23" fmla="*/ 0 h 96"/>
                <a:gd name="T24" fmla="*/ 0 w 65"/>
                <a:gd name="T25" fmla="*/ 0 h 96"/>
                <a:gd name="T26" fmla="*/ 0 w 65"/>
                <a:gd name="T27" fmla="*/ 0 h 96"/>
                <a:gd name="T28" fmla="*/ 0 w 65"/>
                <a:gd name="T29" fmla="*/ 0 h 96"/>
                <a:gd name="T30" fmla="*/ 0 w 65"/>
                <a:gd name="T31" fmla="*/ 0 h 96"/>
                <a:gd name="T32" fmla="*/ 0 w 65"/>
                <a:gd name="T33" fmla="*/ 0 h 96"/>
                <a:gd name="T34" fmla="*/ 0 w 65"/>
                <a:gd name="T35" fmla="*/ 0 h 96"/>
                <a:gd name="T36" fmla="*/ 0 w 65"/>
                <a:gd name="T37" fmla="*/ 0 h 96"/>
                <a:gd name="T38" fmla="*/ 0 w 65"/>
                <a:gd name="T39" fmla="*/ 0 h 96"/>
                <a:gd name="T40" fmla="*/ 0 w 65"/>
                <a:gd name="T41" fmla="*/ 0 h 96"/>
                <a:gd name="T42" fmla="*/ 0 w 65"/>
                <a:gd name="T43" fmla="*/ 0 h 96"/>
                <a:gd name="T44" fmla="*/ 0 w 65"/>
                <a:gd name="T45" fmla="*/ 0 h 96"/>
                <a:gd name="T46" fmla="*/ 0 w 65"/>
                <a:gd name="T47" fmla="*/ 0 h 96"/>
                <a:gd name="T48" fmla="*/ 0 w 65"/>
                <a:gd name="T49" fmla="*/ 0 h 96"/>
                <a:gd name="T50" fmla="*/ 0 w 65"/>
                <a:gd name="T51" fmla="*/ 0 h 96"/>
                <a:gd name="T52" fmla="*/ 0 w 65"/>
                <a:gd name="T53" fmla="*/ 0 h 96"/>
                <a:gd name="T54" fmla="*/ 0 w 65"/>
                <a:gd name="T55" fmla="*/ 0 h 96"/>
                <a:gd name="T56" fmla="*/ 0 w 65"/>
                <a:gd name="T57" fmla="*/ 0 h 96"/>
                <a:gd name="T58" fmla="*/ 0 w 65"/>
                <a:gd name="T59" fmla="*/ 0 h 96"/>
                <a:gd name="T60" fmla="*/ 0 w 65"/>
                <a:gd name="T61" fmla="*/ 0 h 96"/>
                <a:gd name="T62" fmla="*/ 0 w 65"/>
                <a:gd name="T63" fmla="*/ 0 h 96"/>
                <a:gd name="T64" fmla="*/ 0 w 65"/>
                <a:gd name="T65" fmla="*/ 0 h 96"/>
                <a:gd name="T66" fmla="*/ 0 w 65"/>
                <a:gd name="T67" fmla="*/ 0 h 96"/>
                <a:gd name="T68" fmla="*/ 0 w 65"/>
                <a:gd name="T69" fmla="*/ 0 h 96"/>
                <a:gd name="T70" fmla="*/ 0 w 65"/>
                <a:gd name="T71" fmla="*/ 0 h 96"/>
                <a:gd name="T72" fmla="*/ 0 w 65"/>
                <a:gd name="T73" fmla="*/ 0 h 96"/>
                <a:gd name="T74" fmla="*/ 0 w 65"/>
                <a:gd name="T75" fmla="*/ 0 h 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96"/>
                <a:gd name="T116" fmla="*/ 65 w 65"/>
                <a:gd name="T117" fmla="*/ 96 h 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9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1" y="5"/>
                  </a:lnTo>
                  <a:lnTo>
                    <a:pt x="15" y="9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60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13" y="77"/>
                  </a:lnTo>
                  <a:lnTo>
                    <a:pt x="15" y="74"/>
                  </a:lnTo>
                  <a:lnTo>
                    <a:pt x="25" y="66"/>
                  </a:lnTo>
                  <a:lnTo>
                    <a:pt x="29" y="62"/>
                  </a:lnTo>
                  <a:lnTo>
                    <a:pt x="34" y="58"/>
                  </a:lnTo>
                  <a:lnTo>
                    <a:pt x="40" y="55"/>
                  </a:lnTo>
                  <a:lnTo>
                    <a:pt x="42" y="55"/>
                  </a:lnTo>
                  <a:lnTo>
                    <a:pt x="40" y="57"/>
                  </a:lnTo>
                  <a:lnTo>
                    <a:pt x="36" y="64"/>
                  </a:lnTo>
                  <a:lnTo>
                    <a:pt x="34" y="72"/>
                  </a:lnTo>
                  <a:lnTo>
                    <a:pt x="32" y="81"/>
                  </a:lnTo>
                  <a:lnTo>
                    <a:pt x="34" y="87"/>
                  </a:lnTo>
                  <a:lnTo>
                    <a:pt x="40" y="93"/>
                  </a:lnTo>
                  <a:lnTo>
                    <a:pt x="44" y="95"/>
                  </a:lnTo>
                  <a:lnTo>
                    <a:pt x="46" y="96"/>
                  </a:lnTo>
                  <a:lnTo>
                    <a:pt x="46" y="93"/>
                  </a:lnTo>
                  <a:lnTo>
                    <a:pt x="46" y="85"/>
                  </a:lnTo>
                  <a:lnTo>
                    <a:pt x="46" y="79"/>
                  </a:lnTo>
                  <a:lnTo>
                    <a:pt x="46" y="76"/>
                  </a:lnTo>
                  <a:lnTo>
                    <a:pt x="48" y="70"/>
                  </a:lnTo>
                  <a:lnTo>
                    <a:pt x="49" y="66"/>
                  </a:lnTo>
                  <a:lnTo>
                    <a:pt x="53" y="57"/>
                  </a:lnTo>
                  <a:lnTo>
                    <a:pt x="59" y="53"/>
                  </a:lnTo>
                  <a:lnTo>
                    <a:pt x="63" y="49"/>
                  </a:lnTo>
                  <a:lnTo>
                    <a:pt x="65" y="49"/>
                  </a:lnTo>
                  <a:lnTo>
                    <a:pt x="63" y="47"/>
                  </a:lnTo>
                  <a:lnTo>
                    <a:pt x="59" y="45"/>
                  </a:lnTo>
                  <a:lnTo>
                    <a:pt x="53" y="43"/>
                  </a:lnTo>
                  <a:lnTo>
                    <a:pt x="46" y="41"/>
                  </a:lnTo>
                  <a:lnTo>
                    <a:pt x="36" y="43"/>
                  </a:lnTo>
                  <a:lnTo>
                    <a:pt x="27" y="45"/>
                  </a:lnTo>
                  <a:lnTo>
                    <a:pt x="19" y="47"/>
                  </a:lnTo>
                  <a:lnTo>
                    <a:pt x="17" y="49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6" y="24"/>
                  </a:lnTo>
                  <a:lnTo>
                    <a:pt x="49" y="24"/>
                  </a:lnTo>
                  <a:lnTo>
                    <a:pt x="48" y="24"/>
                  </a:lnTo>
                  <a:lnTo>
                    <a:pt x="44" y="24"/>
                  </a:lnTo>
                  <a:lnTo>
                    <a:pt x="40" y="22"/>
                  </a:lnTo>
                  <a:lnTo>
                    <a:pt x="34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5" y="15"/>
                  </a:lnTo>
                  <a:lnTo>
                    <a:pt x="30" y="13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1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2" name="Freeform 113"/>
            <p:cNvSpPr>
              <a:spLocks noChangeAspect="1"/>
            </p:cNvSpPr>
            <p:nvPr/>
          </p:nvSpPr>
          <p:spPr bwMode="auto">
            <a:xfrm>
              <a:off x="2136" y="1925"/>
              <a:ext cx="27" cy="34"/>
            </a:xfrm>
            <a:custGeom>
              <a:avLst/>
              <a:gdLst>
                <a:gd name="T0" fmla="*/ 0 w 68"/>
                <a:gd name="T1" fmla="*/ 0 h 89"/>
                <a:gd name="T2" fmla="*/ 0 w 68"/>
                <a:gd name="T3" fmla="*/ 0 h 89"/>
                <a:gd name="T4" fmla="*/ 0 w 68"/>
                <a:gd name="T5" fmla="*/ 0 h 89"/>
                <a:gd name="T6" fmla="*/ 0 w 68"/>
                <a:gd name="T7" fmla="*/ 0 h 89"/>
                <a:gd name="T8" fmla="*/ 0 w 68"/>
                <a:gd name="T9" fmla="*/ 0 h 89"/>
                <a:gd name="T10" fmla="*/ 0 w 68"/>
                <a:gd name="T11" fmla="*/ 0 h 89"/>
                <a:gd name="T12" fmla="*/ 0 w 68"/>
                <a:gd name="T13" fmla="*/ 0 h 89"/>
                <a:gd name="T14" fmla="*/ 0 w 68"/>
                <a:gd name="T15" fmla="*/ 0 h 89"/>
                <a:gd name="T16" fmla="*/ 0 w 68"/>
                <a:gd name="T17" fmla="*/ 0 h 89"/>
                <a:gd name="T18" fmla="*/ 0 w 68"/>
                <a:gd name="T19" fmla="*/ 0 h 89"/>
                <a:gd name="T20" fmla="*/ 0 w 68"/>
                <a:gd name="T21" fmla="*/ 0 h 89"/>
                <a:gd name="T22" fmla="*/ 0 w 68"/>
                <a:gd name="T23" fmla="*/ 0 h 89"/>
                <a:gd name="T24" fmla="*/ 0 w 68"/>
                <a:gd name="T25" fmla="*/ 0 h 89"/>
                <a:gd name="T26" fmla="*/ 0 w 68"/>
                <a:gd name="T27" fmla="*/ 0 h 89"/>
                <a:gd name="T28" fmla="*/ 0 w 68"/>
                <a:gd name="T29" fmla="*/ 0 h 89"/>
                <a:gd name="T30" fmla="*/ 0 w 68"/>
                <a:gd name="T31" fmla="*/ 0 h 89"/>
                <a:gd name="T32" fmla="*/ 0 w 68"/>
                <a:gd name="T33" fmla="*/ 0 h 89"/>
                <a:gd name="T34" fmla="*/ 0 w 68"/>
                <a:gd name="T35" fmla="*/ 0 h 89"/>
                <a:gd name="T36" fmla="*/ 0 w 68"/>
                <a:gd name="T37" fmla="*/ 0 h 89"/>
                <a:gd name="T38" fmla="*/ 0 w 68"/>
                <a:gd name="T39" fmla="*/ 0 h 89"/>
                <a:gd name="T40" fmla="*/ 0 w 68"/>
                <a:gd name="T41" fmla="*/ 0 h 89"/>
                <a:gd name="T42" fmla="*/ 0 w 68"/>
                <a:gd name="T43" fmla="*/ 0 h 89"/>
                <a:gd name="T44" fmla="*/ 0 w 68"/>
                <a:gd name="T45" fmla="*/ 0 h 89"/>
                <a:gd name="T46" fmla="*/ 0 w 68"/>
                <a:gd name="T47" fmla="*/ 0 h 89"/>
                <a:gd name="T48" fmla="*/ 0 w 68"/>
                <a:gd name="T49" fmla="*/ 0 h 89"/>
                <a:gd name="T50" fmla="*/ 0 w 68"/>
                <a:gd name="T51" fmla="*/ 0 h 89"/>
                <a:gd name="T52" fmla="*/ 0 w 68"/>
                <a:gd name="T53" fmla="*/ 0 h 89"/>
                <a:gd name="T54" fmla="*/ 0 w 68"/>
                <a:gd name="T55" fmla="*/ 0 h 89"/>
                <a:gd name="T56" fmla="*/ 0 w 68"/>
                <a:gd name="T57" fmla="*/ 0 h 89"/>
                <a:gd name="T58" fmla="*/ 0 w 68"/>
                <a:gd name="T59" fmla="*/ 0 h 89"/>
                <a:gd name="T60" fmla="*/ 0 w 68"/>
                <a:gd name="T61" fmla="*/ 0 h 89"/>
                <a:gd name="T62" fmla="*/ 0 w 68"/>
                <a:gd name="T63" fmla="*/ 0 h 89"/>
                <a:gd name="T64" fmla="*/ 0 w 68"/>
                <a:gd name="T65" fmla="*/ 0 h 89"/>
                <a:gd name="T66" fmla="*/ 0 w 68"/>
                <a:gd name="T67" fmla="*/ 0 h 89"/>
                <a:gd name="T68" fmla="*/ 0 w 68"/>
                <a:gd name="T69" fmla="*/ 0 h 89"/>
                <a:gd name="T70" fmla="*/ 0 w 68"/>
                <a:gd name="T71" fmla="*/ 0 h 89"/>
                <a:gd name="T72" fmla="*/ 0 w 68"/>
                <a:gd name="T73" fmla="*/ 0 h 89"/>
                <a:gd name="T74" fmla="*/ 0 w 68"/>
                <a:gd name="T75" fmla="*/ 0 h 89"/>
                <a:gd name="T76" fmla="*/ 0 w 68"/>
                <a:gd name="T77" fmla="*/ 0 h 89"/>
                <a:gd name="T78" fmla="*/ 0 w 68"/>
                <a:gd name="T79" fmla="*/ 0 h 89"/>
                <a:gd name="T80" fmla="*/ 0 w 68"/>
                <a:gd name="T81" fmla="*/ 0 h 89"/>
                <a:gd name="T82" fmla="*/ 0 w 68"/>
                <a:gd name="T83" fmla="*/ 0 h 89"/>
                <a:gd name="T84" fmla="*/ 0 w 68"/>
                <a:gd name="T85" fmla="*/ 0 h 89"/>
                <a:gd name="T86" fmla="*/ 0 w 68"/>
                <a:gd name="T87" fmla="*/ 0 h 89"/>
                <a:gd name="T88" fmla="*/ 0 w 68"/>
                <a:gd name="T89" fmla="*/ 0 h 89"/>
                <a:gd name="T90" fmla="*/ 0 w 68"/>
                <a:gd name="T91" fmla="*/ 0 h 89"/>
                <a:gd name="T92" fmla="*/ 0 w 68"/>
                <a:gd name="T93" fmla="*/ 0 h 89"/>
                <a:gd name="T94" fmla="*/ 0 w 68"/>
                <a:gd name="T95" fmla="*/ 0 h 89"/>
                <a:gd name="T96" fmla="*/ 0 w 68"/>
                <a:gd name="T97" fmla="*/ 0 h 89"/>
                <a:gd name="T98" fmla="*/ 0 w 68"/>
                <a:gd name="T99" fmla="*/ 0 h 89"/>
                <a:gd name="T100" fmla="*/ 0 w 68"/>
                <a:gd name="T101" fmla="*/ 0 h 89"/>
                <a:gd name="T102" fmla="*/ 0 w 68"/>
                <a:gd name="T103" fmla="*/ 0 h 89"/>
                <a:gd name="T104" fmla="*/ 0 w 68"/>
                <a:gd name="T105" fmla="*/ 0 h 89"/>
                <a:gd name="T106" fmla="*/ 0 w 68"/>
                <a:gd name="T107" fmla="*/ 0 h 89"/>
                <a:gd name="T108" fmla="*/ 0 w 68"/>
                <a:gd name="T109" fmla="*/ 0 h 89"/>
                <a:gd name="T110" fmla="*/ 0 w 68"/>
                <a:gd name="T111" fmla="*/ 0 h 89"/>
                <a:gd name="T112" fmla="*/ 0 w 68"/>
                <a:gd name="T113" fmla="*/ 0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"/>
                <a:gd name="T172" fmla="*/ 0 h 89"/>
                <a:gd name="T173" fmla="*/ 68 w 68"/>
                <a:gd name="T174" fmla="*/ 89 h 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" h="89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13"/>
                  </a:lnTo>
                  <a:lnTo>
                    <a:pt x="7" y="17"/>
                  </a:lnTo>
                  <a:lnTo>
                    <a:pt x="11" y="25"/>
                  </a:lnTo>
                  <a:lnTo>
                    <a:pt x="11" y="30"/>
                  </a:lnTo>
                  <a:lnTo>
                    <a:pt x="13" y="38"/>
                  </a:lnTo>
                  <a:lnTo>
                    <a:pt x="15" y="45"/>
                  </a:lnTo>
                  <a:lnTo>
                    <a:pt x="17" y="53"/>
                  </a:lnTo>
                  <a:lnTo>
                    <a:pt x="17" y="57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28" y="53"/>
                  </a:lnTo>
                  <a:lnTo>
                    <a:pt x="32" y="57"/>
                  </a:lnTo>
                  <a:lnTo>
                    <a:pt x="36" y="61"/>
                  </a:lnTo>
                  <a:lnTo>
                    <a:pt x="40" y="66"/>
                  </a:lnTo>
                  <a:lnTo>
                    <a:pt x="44" y="72"/>
                  </a:lnTo>
                  <a:lnTo>
                    <a:pt x="47" y="80"/>
                  </a:lnTo>
                  <a:lnTo>
                    <a:pt x="49" y="85"/>
                  </a:lnTo>
                  <a:lnTo>
                    <a:pt x="51" y="89"/>
                  </a:lnTo>
                  <a:lnTo>
                    <a:pt x="51" y="87"/>
                  </a:lnTo>
                  <a:lnTo>
                    <a:pt x="51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7" y="59"/>
                  </a:lnTo>
                  <a:lnTo>
                    <a:pt x="45" y="53"/>
                  </a:lnTo>
                  <a:lnTo>
                    <a:pt x="44" y="47"/>
                  </a:lnTo>
                  <a:lnTo>
                    <a:pt x="40" y="44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44" y="34"/>
                  </a:lnTo>
                  <a:lnTo>
                    <a:pt x="51" y="38"/>
                  </a:lnTo>
                  <a:lnTo>
                    <a:pt x="57" y="40"/>
                  </a:lnTo>
                  <a:lnTo>
                    <a:pt x="63" y="45"/>
                  </a:lnTo>
                  <a:lnTo>
                    <a:pt x="66" y="47"/>
                  </a:lnTo>
                  <a:lnTo>
                    <a:pt x="68" y="49"/>
                  </a:lnTo>
                  <a:lnTo>
                    <a:pt x="66" y="45"/>
                  </a:lnTo>
                  <a:lnTo>
                    <a:pt x="63" y="40"/>
                  </a:lnTo>
                  <a:lnTo>
                    <a:pt x="57" y="30"/>
                  </a:lnTo>
                  <a:lnTo>
                    <a:pt x="53" y="23"/>
                  </a:lnTo>
                  <a:lnTo>
                    <a:pt x="47" y="15"/>
                  </a:lnTo>
                  <a:lnTo>
                    <a:pt x="42" y="9"/>
                  </a:lnTo>
                  <a:lnTo>
                    <a:pt x="36" y="6"/>
                  </a:lnTo>
                  <a:lnTo>
                    <a:pt x="28" y="6"/>
                  </a:lnTo>
                  <a:lnTo>
                    <a:pt x="19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3" name="Freeform 114"/>
            <p:cNvSpPr>
              <a:spLocks noChangeAspect="1"/>
            </p:cNvSpPr>
            <p:nvPr/>
          </p:nvSpPr>
          <p:spPr bwMode="auto">
            <a:xfrm>
              <a:off x="2094" y="2071"/>
              <a:ext cx="273" cy="873"/>
            </a:xfrm>
            <a:custGeom>
              <a:avLst/>
              <a:gdLst>
                <a:gd name="T0" fmla="*/ 0 w 715"/>
                <a:gd name="T1" fmla="*/ 0 h 2287"/>
                <a:gd name="T2" fmla="*/ 0 w 715"/>
                <a:gd name="T3" fmla="*/ 0 h 2287"/>
                <a:gd name="T4" fmla="*/ 0 w 715"/>
                <a:gd name="T5" fmla="*/ 0 h 2287"/>
                <a:gd name="T6" fmla="*/ 0 w 715"/>
                <a:gd name="T7" fmla="*/ 0 h 2287"/>
                <a:gd name="T8" fmla="*/ 0 w 715"/>
                <a:gd name="T9" fmla="*/ 0 h 2287"/>
                <a:gd name="T10" fmla="*/ 0 w 715"/>
                <a:gd name="T11" fmla="*/ 0 h 2287"/>
                <a:gd name="T12" fmla="*/ 0 w 715"/>
                <a:gd name="T13" fmla="*/ 0 h 2287"/>
                <a:gd name="T14" fmla="*/ 0 w 715"/>
                <a:gd name="T15" fmla="*/ 0 h 2287"/>
                <a:gd name="T16" fmla="*/ 0 w 715"/>
                <a:gd name="T17" fmla="*/ 0 h 2287"/>
                <a:gd name="T18" fmla="*/ 0 w 715"/>
                <a:gd name="T19" fmla="*/ 0 h 2287"/>
                <a:gd name="T20" fmla="*/ 0 w 715"/>
                <a:gd name="T21" fmla="*/ 0 h 2287"/>
                <a:gd name="T22" fmla="*/ 0 w 715"/>
                <a:gd name="T23" fmla="*/ 0 h 2287"/>
                <a:gd name="T24" fmla="*/ 0 w 715"/>
                <a:gd name="T25" fmla="*/ 0 h 2287"/>
                <a:gd name="T26" fmla="*/ 0 w 715"/>
                <a:gd name="T27" fmla="*/ 0 h 2287"/>
                <a:gd name="T28" fmla="*/ 0 w 715"/>
                <a:gd name="T29" fmla="*/ 0 h 2287"/>
                <a:gd name="T30" fmla="*/ 0 w 715"/>
                <a:gd name="T31" fmla="*/ 1 h 2287"/>
                <a:gd name="T32" fmla="*/ 0 w 715"/>
                <a:gd name="T33" fmla="*/ 1 h 2287"/>
                <a:gd name="T34" fmla="*/ 0 w 715"/>
                <a:gd name="T35" fmla="*/ 1 h 2287"/>
                <a:gd name="T36" fmla="*/ 0 w 715"/>
                <a:gd name="T37" fmla="*/ 1 h 2287"/>
                <a:gd name="T38" fmla="*/ 0 w 715"/>
                <a:gd name="T39" fmla="*/ 1 h 2287"/>
                <a:gd name="T40" fmla="*/ 0 w 715"/>
                <a:gd name="T41" fmla="*/ 1 h 2287"/>
                <a:gd name="T42" fmla="*/ 0 w 715"/>
                <a:gd name="T43" fmla="*/ 1 h 2287"/>
                <a:gd name="T44" fmla="*/ 0 w 715"/>
                <a:gd name="T45" fmla="*/ 1 h 2287"/>
                <a:gd name="T46" fmla="*/ 0 w 715"/>
                <a:gd name="T47" fmla="*/ 1 h 2287"/>
                <a:gd name="T48" fmla="*/ 0 w 715"/>
                <a:gd name="T49" fmla="*/ 1 h 2287"/>
                <a:gd name="T50" fmla="*/ 0 w 715"/>
                <a:gd name="T51" fmla="*/ 1 h 2287"/>
                <a:gd name="T52" fmla="*/ 0 w 715"/>
                <a:gd name="T53" fmla="*/ 1 h 2287"/>
                <a:gd name="T54" fmla="*/ 0 w 715"/>
                <a:gd name="T55" fmla="*/ 1 h 2287"/>
                <a:gd name="T56" fmla="*/ 0 w 715"/>
                <a:gd name="T57" fmla="*/ 1 h 2287"/>
                <a:gd name="T58" fmla="*/ 0 w 715"/>
                <a:gd name="T59" fmla="*/ 1 h 2287"/>
                <a:gd name="T60" fmla="*/ 0 w 715"/>
                <a:gd name="T61" fmla="*/ 1 h 2287"/>
                <a:gd name="T62" fmla="*/ 0 w 715"/>
                <a:gd name="T63" fmla="*/ 1 h 2287"/>
                <a:gd name="T64" fmla="*/ 0 w 715"/>
                <a:gd name="T65" fmla="*/ 1 h 2287"/>
                <a:gd name="T66" fmla="*/ 0 w 715"/>
                <a:gd name="T67" fmla="*/ 1 h 2287"/>
                <a:gd name="T68" fmla="*/ 0 w 715"/>
                <a:gd name="T69" fmla="*/ 1 h 2287"/>
                <a:gd name="T70" fmla="*/ 0 w 715"/>
                <a:gd name="T71" fmla="*/ 1 h 2287"/>
                <a:gd name="T72" fmla="*/ 0 w 715"/>
                <a:gd name="T73" fmla="*/ 1 h 2287"/>
                <a:gd name="T74" fmla="*/ 0 w 715"/>
                <a:gd name="T75" fmla="*/ 1 h 2287"/>
                <a:gd name="T76" fmla="*/ 0 w 715"/>
                <a:gd name="T77" fmla="*/ 1 h 2287"/>
                <a:gd name="T78" fmla="*/ 0 w 715"/>
                <a:gd name="T79" fmla="*/ 1 h 2287"/>
                <a:gd name="T80" fmla="*/ 0 w 715"/>
                <a:gd name="T81" fmla="*/ 1 h 2287"/>
                <a:gd name="T82" fmla="*/ 0 w 715"/>
                <a:gd name="T83" fmla="*/ 1 h 2287"/>
                <a:gd name="T84" fmla="*/ 0 w 715"/>
                <a:gd name="T85" fmla="*/ 1 h 2287"/>
                <a:gd name="T86" fmla="*/ 0 w 715"/>
                <a:gd name="T87" fmla="*/ 1 h 2287"/>
                <a:gd name="T88" fmla="*/ 0 w 715"/>
                <a:gd name="T89" fmla="*/ 0 h 2287"/>
                <a:gd name="T90" fmla="*/ 0 w 715"/>
                <a:gd name="T91" fmla="*/ 0 h 2287"/>
                <a:gd name="T92" fmla="*/ 0 w 715"/>
                <a:gd name="T93" fmla="*/ 0 h 2287"/>
                <a:gd name="T94" fmla="*/ 0 w 715"/>
                <a:gd name="T95" fmla="*/ 0 h 2287"/>
                <a:gd name="T96" fmla="*/ 0 w 715"/>
                <a:gd name="T97" fmla="*/ 0 h 2287"/>
                <a:gd name="T98" fmla="*/ 0 w 715"/>
                <a:gd name="T99" fmla="*/ 0 h 2287"/>
                <a:gd name="T100" fmla="*/ 0 w 715"/>
                <a:gd name="T101" fmla="*/ 0 h 22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5"/>
                <a:gd name="T154" fmla="*/ 0 h 2287"/>
                <a:gd name="T155" fmla="*/ 715 w 715"/>
                <a:gd name="T156" fmla="*/ 2287 h 22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5" h="2287">
                  <a:moveTo>
                    <a:pt x="81" y="6"/>
                  </a:moveTo>
                  <a:lnTo>
                    <a:pt x="106" y="0"/>
                  </a:lnTo>
                  <a:lnTo>
                    <a:pt x="154" y="36"/>
                  </a:lnTo>
                  <a:lnTo>
                    <a:pt x="180" y="78"/>
                  </a:lnTo>
                  <a:lnTo>
                    <a:pt x="184" y="82"/>
                  </a:lnTo>
                  <a:lnTo>
                    <a:pt x="188" y="84"/>
                  </a:lnTo>
                  <a:lnTo>
                    <a:pt x="197" y="91"/>
                  </a:lnTo>
                  <a:lnTo>
                    <a:pt x="205" y="95"/>
                  </a:lnTo>
                  <a:lnTo>
                    <a:pt x="216" y="103"/>
                  </a:lnTo>
                  <a:lnTo>
                    <a:pt x="228" y="110"/>
                  </a:lnTo>
                  <a:lnTo>
                    <a:pt x="241" y="120"/>
                  </a:lnTo>
                  <a:lnTo>
                    <a:pt x="252" y="127"/>
                  </a:lnTo>
                  <a:lnTo>
                    <a:pt x="268" y="137"/>
                  </a:lnTo>
                  <a:lnTo>
                    <a:pt x="283" y="146"/>
                  </a:lnTo>
                  <a:lnTo>
                    <a:pt x="298" y="156"/>
                  </a:lnTo>
                  <a:lnTo>
                    <a:pt x="313" y="164"/>
                  </a:lnTo>
                  <a:lnTo>
                    <a:pt x="329" y="173"/>
                  </a:lnTo>
                  <a:lnTo>
                    <a:pt x="342" y="181"/>
                  </a:lnTo>
                  <a:lnTo>
                    <a:pt x="357" y="190"/>
                  </a:lnTo>
                  <a:lnTo>
                    <a:pt x="368" y="196"/>
                  </a:lnTo>
                  <a:lnTo>
                    <a:pt x="382" y="202"/>
                  </a:lnTo>
                  <a:lnTo>
                    <a:pt x="393" y="207"/>
                  </a:lnTo>
                  <a:lnTo>
                    <a:pt x="406" y="211"/>
                  </a:lnTo>
                  <a:lnTo>
                    <a:pt x="416" y="215"/>
                  </a:lnTo>
                  <a:lnTo>
                    <a:pt x="427" y="219"/>
                  </a:lnTo>
                  <a:lnTo>
                    <a:pt x="435" y="222"/>
                  </a:lnTo>
                  <a:lnTo>
                    <a:pt x="445" y="226"/>
                  </a:lnTo>
                  <a:lnTo>
                    <a:pt x="450" y="226"/>
                  </a:lnTo>
                  <a:lnTo>
                    <a:pt x="456" y="228"/>
                  </a:lnTo>
                  <a:lnTo>
                    <a:pt x="462" y="230"/>
                  </a:lnTo>
                  <a:lnTo>
                    <a:pt x="467" y="232"/>
                  </a:lnTo>
                  <a:lnTo>
                    <a:pt x="473" y="234"/>
                  </a:lnTo>
                  <a:lnTo>
                    <a:pt x="475" y="234"/>
                  </a:lnTo>
                  <a:lnTo>
                    <a:pt x="479" y="236"/>
                  </a:lnTo>
                  <a:lnTo>
                    <a:pt x="483" y="238"/>
                  </a:lnTo>
                  <a:lnTo>
                    <a:pt x="488" y="242"/>
                  </a:lnTo>
                  <a:lnTo>
                    <a:pt x="496" y="245"/>
                  </a:lnTo>
                  <a:lnTo>
                    <a:pt x="503" y="251"/>
                  </a:lnTo>
                  <a:lnTo>
                    <a:pt x="513" y="259"/>
                  </a:lnTo>
                  <a:lnTo>
                    <a:pt x="524" y="268"/>
                  </a:lnTo>
                  <a:lnTo>
                    <a:pt x="534" y="278"/>
                  </a:lnTo>
                  <a:lnTo>
                    <a:pt x="545" y="293"/>
                  </a:lnTo>
                  <a:lnTo>
                    <a:pt x="559" y="306"/>
                  </a:lnTo>
                  <a:lnTo>
                    <a:pt x="570" y="325"/>
                  </a:lnTo>
                  <a:lnTo>
                    <a:pt x="581" y="344"/>
                  </a:lnTo>
                  <a:lnTo>
                    <a:pt x="595" y="365"/>
                  </a:lnTo>
                  <a:lnTo>
                    <a:pt x="606" y="392"/>
                  </a:lnTo>
                  <a:lnTo>
                    <a:pt x="618" y="420"/>
                  </a:lnTo>
                  <a:lnTo>
                    <a:pt x="627" y="449"/>
                  </a:lnTo>
                  <a:lnTo>
                    <a:pt x="638" y="483"/>
                  </a:lnTo>
                  <a:lnTo>
                    <a:pt x="648" y="517"/>
                  </a:lnTo>
                  <a:lnTo>
                    <a:pt x="657" y="553"/>
                  </a:lnTo>
                  <a:lnTo>
                    <a:pt x="665" y="589"/>
                  </a:lnTo>
                  <a:lnTo>
                    <a:pt x="675" y="626"/>
                  </a:lnTo>
                  <a:lnTo>
                    <a:pt x="680" y="662"/>
                  </a:lnTo>
                  <a:lnTo>
                    <a:pt x="688" y="696"/>
                  </a:lnTo>
                  <a:lnTo>
                    <a:pt x="694" y="728"/>
                  </a:lnTo>
                  <a:lnTo>
                    <a:pt x="699" y="759"/>
                  </a:lnTo>
                  <a:lnTo>
                    <a:pt x="703" y="785"/>
                  </a:lnTo>
                  <a:lnTo>
                    <a:pt x="707" y="810"/>
                  </a:lnTo>
                  <a:lnTo>
                    <a:pt x="709" y="829"/>
                  </a:lnTo>
                  <a:lnTo>
                    <a:pt x="711" y="842"/>
                  </a:lnTo>
                  <a:lnTo>
                    <a:pt x="713" y="854"/>
                  </a:lnTo>
                  <a:lnTo>
                    <a:pt x="715" y="856"/>
                  </a:lnTo>
                  <a:lnTo>
                    <a:pt x="701" y="972"/>
                  </a:lnTo>
                  <a:lnTo>
                    <a:pt x="581" y="1042"/>
                  </a:lnTo>
                  <a:lnTo>
                    <a:pt x="581" y="1044"/>
                  </a:lnTo>
                  <a:lnTo>
                    <a:pt x="581" y="1050"/>
                  </a:lnTo>
                  <a:lnTo>
                    <a:pt x="581" y="1053"/>
                  </a:lnTo>
                  <a:lnTo>
                    <a:pt x="583" y="1061"/>
                  </a:lnTo>
                  <a:lnTo>
                    <a:pt x="583" y="1067"/>
                  </a:lnTo>
                  <a:lnTo>
                    <a:pt x="583" y="1074"/>
                  </a:lnTo>
                  <a:lnTo>
                    <a:pt x="583" y="1082"/>
                  </a:lnTo>
                  <a:lnTo>
                    <a:pt x="583" y="1091"/>
                  </a:lnTo>
                  <a:lnTo>
                    <a:pt x="583" y="1101"/>
                  </a:lnTo>
                  <a:lnTo>
                    <a:pt x="585" y="1110"/>
                  </a:lnTo>
                  <a:lnTo>
                    <a:pt x="585" y="1122"/>
                  </a:lnTo>
                  <a:lnTo>
                    <a:pt x="585" y="1133"/>
                  </a:lnTo>
                  <a:lnTo>
                    <a:pt x="585" y="1145"/>
                  </a:lnTo>
                  <a:lnTo>
                    <a:pt x="587" y="1158"/>
                  </a:lnTo>
                  <a:lnTo>
                    <a:pt x="587" y="1169"/>
                  </a:lnTo>
                  <a:lnTo>
                    <a:pt x="587" y="1183"/>
                  </a:lnTo>
                  <a:lnTo>
                    <a:pt x="587" y="1194"/>
                  </a:lnTo>
                  <a:lnTo>
                    <a:pt x="587" y="1207"/>
                  </a:lnTo>
                  <a:lnTo>
                    <a:pt x="587" y="1219"/>
                  </a:lnTo>
                  <a:lnTo>
                    <a:pt x="587" y="1232"/>
                  </a:lnTo>
                  <a:lnTo>
                    <a:pt x="587" y="1243"/>
                  </a:lnTo>
                  <a:lnTo>
                    <a:pt x="587" y="1255"/>
                  </a:lnTo>
                  <a:lnTo>
                    <a:pt x="587" y="1264"/>
                  </a:lnTo>
                  <a:lnTo>
                    <a:pt x="587" y="1274"/>
                  </a:lnTo>
                  <a:lnTo>
                    <a:pt x="587" y="1281"/>
                  </a:lnTo>
                  <a:lnTo>
                    <a:pt x="587" y="1289"/>
                  </a:lnTo>
                  <a:lnTo>
                    <a:pt x="587" y="1295"/>
                  </a:lnTo>
                  <a:lnTo>
                    <a:pt x="587" y="1299"/>
                  </a:lnTo>
                  <a:lnTo>
                    <a:pt x="587" y="1302"/>
                  </a:lnTo>
                  <a:lnTo>
                    <a:pt x="587" y="1304"/>
                  </a:lnTo>
                  <a:lnTo>
                    <a:pt x="635" y="1329"/>
                  </a:lnTo>
                  <a:lnTo>
                    <a:pt x="633" y="1333"/>
                  </a:lnTo>
                  <a:lnTo>
                    <a:pt x="631" y="1337"/>
                  </a:lnTo>
                  <a:lnTo>
                    <a:pt x="629" y="1346"/>
                  </a:lnTo>
                  <a:lnTo>
                    <a:pt x="625" y="1356"/>
                  </a:lnTo>
                  <a:lnTo>
                    <a:pt x="623" y="1367"/>
                  </a:lnTo>
                  <a:lnTo>
                    <a:pt x="619" y="1378"/>
                  </a:lnTo>
                  <a:lnTo>
                    <a:pt x="616" y="1394"/>
                  </a:lnTo>
                  <a:lnTo>
                    <a:pt x="610" y="1407"/>
                  </a:lnTo>
                  <a:lnTo>
                    <a:pt x="606" y="1424"/>
                  </a:lnTo>
                  <a:lnTo>
                    <a:pt x="600" y="1439"/>
                  </a:lnTo>
                  <a:lnTo>
                    <a:pt x="595" y="1458"/>
                  </a:lnTo>
                  <a:lnTo>
                    <a:pt x="589" y="1475"/>
                  </a:lnTo>
                  <a:lnTo>
                    <a:pt x="583" y="1494"/>
                  </a:lnTo>
                  <a:lnTo>
                    <a:pt x="578" y="1513"/>
                  </a:lnTo>
                  <a:lnTo>
                    <a:pt x="574" y="1532"/>
                  </a:lnTo>
                  <a:lnTo>
                    <a:pt x="566" y="1551"/>
                  </a:lnTo>
                  <a:lnTo>
                    <a:pt x="561" y="1570"/>
                  </a:lnTo>
                  <a:lnTo>
                    <a:pt x="555" y="1588"/>
                  </a:lnTo>
                  <a:lnTo>
                    <a:pt x="549" y="1607"/>
                  </a:lnTo>
                  <a:lnTo>
                    <a:pt x="543" y="1622"/>
                  </a:lnTo>
                  <a:lnTo>
                    <a:pt x="540" y="1639"/>
                  </a:lnTo>
                  <a:lnTo>
                    <a:pt x="534" y="1654"/>
                  </a:lnTo>
                  <a:lnTo>
                    <a:pt x="530" y="1669"/>
                  </a:lnTo>
                  <a:lnTo>
                    <a:pt x="526" y="1683"/>
                  </a:lnTo>
                  <a:lnTo>
                    <a:pt x="521" y="1694"/>
                  </a:lnTo>
                  <a:lnTo>
                    <a:pt x="519" y="1705"/>
                  </a:lnTo>
                  <a:lnTo>
                    <a:pt x="517" y="1715"/>
                  </a:lnTo>
                  <a:lnTo>
                    <a:pt x="513" y="1723"/>
                  </a:lnTo>
                  <a:lnTo>
                    <a:pt x="513" y="1726"/>
                  </a:lnTo>
                  <a:lnTo>
                    <a:pt x="511" y="1730"/>
                  </a:lnTo>
                  <a:lnTo>
                    <a:pt x="511" y="1732"/>
                  </a:lnTo>
                  <a:lnTo>
                    <a:pt x="511" y="1736"/>
                  </a:lnTo>
                  <a:lnTo>
                    <a:pt x="509" y="1740"/>
                  </a:lnTo>
                  <a:lnTo>
                    <a:pt x="509" y="1747"/>
                  </a:lnTo>
                  <a:lnTo>
                    <a:pt x="507" y="1755"/>
                  </a:lnTo>
                  <a:lnTo>
                    <a:pt x="505" y="1764"/>
                  </a:lnTo>
                  <a:lnTo>
                    <a:pt x="502" y="1776"/>
                  </a:lnTo>
                  <a:lnTo>
                    <a:pt x="500" y="1789"/>
                  </a:lnTo>
                  <a:lnTo>
                    <a:pt x="496" y="1802"/>
                  </a:lnTo>
                  <a:lnTo>
                    <a:pt x="494" y="1819"/>
                  </a:lnTo>
                  <a:lnTo>
                    <a:pt x="490" y="1837"/>
                  </a:lnTo>
                  <a:lnTo>
                    <a:pt x="486" y="1856"/>
                  </a:lnTo>
                  <a:lnTo>
                    <a:pt x="483" y="1875"/>
                  </a:lnTo>
                  <a:lnTo>
                    <a:pt x="477" y="1896"/>
                  </a:lnTo>
                  <a:lnTo>
                    <a:pt x="473" y="1918"/>
                  </a:lnTo>
                  <a:lnTo>
                    <a:pt x="467" y="1945"/>
                  </a:lnTo>
                  <a:lnTo>
                    <a:pt x="462" y="1968"/>
                  </a:lnTo>
                  <a:lnTo>
                    <a:pt x="456" y="1994"/>
                  </a:lnTo>
                  <a:lnTo>
                    <a:pt x="450" y="2021"/>
                  </a:lnTo>
                  <a:lnTo>
                    <a:pt x="445" y="2048"/>
                  </a:lnTo>
                  <a:lnTo>
                    <a:pt x="439" y="2072"/>
                  </a:lnTo>
                  <a:lnTo>
                    <a:pt x="433" y="2099"/>
                  </a:lnTo>
                  <a:lnTo>
                    <a:pt x="427" y="2124"/>
                  </a:lnTo>
                  <a:lnTo>
                    <a:pt x="422" y="2148"/>
                  </a:lnTo>
                  <a:lnTo>
                    <a:pt x="416" y="2169"/>
                  </a:lnTo>
                  <a:lnTo>
                    <a:pt x="410" y="2188"/>
                  </a:lnTo>
                  <a:lnTo>
                    <a:pt x="406" y="2205"/>
                  </a:lnTo>
                  <a:lnTo>
                    <a:pt x="403" y="2223"/>
                  </a:lnTo>
                  <a:lnTo>
                    <a:pt x="399" y="2236"/>
                  </a:lnTo>
                  <a:lnTo>
                    <a:pt x="397" y="2245"/>
                  </a:lnTo>
                  <a:lnTo>
                    <a:pt x="397" y="2251"/>
                  </a:lnTo>
                  <a:lnTo>
                    <a:pt x="397" y="2253"/>
                  </a:lnTo>
                  <a:lnTo>
                    <a:pt x="395" y="2255"/>
                  </a:lnTo>
                  <a:lnTo>
                    <a:pt x="395" y="2259"/>
                  </a:lnTo>
                  <a:lnTo>
                    <a:pt x="393" y="2264"/>
                  </a:lnTo>
                  <a:lnTo>
                    <a:pt x="387" y="2272"/>
                  </a:lnTo>
                  <a:lnTo>
                    <a:pt x="382" y="2274"/>
                  </a:lnTo>
                  <a:lnTo>
                    <a:pt x="376" y="2278"/>
                  </a:lnTo>
                  <a:lnTo>
                    <a:pt x="368" y="2280"/>
                  </a:lnTo>
                  <a:lnTo>
                    <a:pt x="359" y="2283"/>
                  </a:lnTo>
                  <a:lnTo>
                    <a:pt x="348" y="2285"/>
                  </a:lnTo>
                  <a:lnTo>
                    <a:pt x="336" y="2287"/>
                  </a:lnTo>
                  <a:lnTo>
                    <a:pt x="321" y="2287"/>
                  </a:lnTo>
                  <a:lnTo>
                    <a:pt x="304" y="2287"/>
                  </a:lnTo>
                  <a:lnTo>
                    <a:pt x="283" y="2285"/>
                  </a:lnTo>
                  <a:lnTo>
                    <a:pt x="262" y="2283"/>
                  </a:lnTo>
                  <a:lnTo>
                    <a:pt x="237" y="2281"/>
                  </a:lnTo>
                  <a:lnTo>
                    <a:pt x="214" y="2278"/>
                  </a:lnTo>
                  <a:lnTo>
                    <a:pt x="188" y="2274"/>
                  </a:lnTo>
                  <a:lnTo>
                    <a:pt x="163" y="2270"/>
                  </a:lnTo>
                  <a:lnTo>
                    <a:pt x="138" y="2266"/>
                  </a:lnTo>
                  <a:lnTo>
                    <a:pt x="114" y="2262"/>
                  </a:lnTo>
                  <a:lnTo>
                    <a:pt x="91" y="2259"/>
                  </a:lnTo>
                  <a:lnTo>
                    <a:pt x="68" y="2255"/>
                  </a:lnTo>
                  <a:lnTo>
                    <a:pt x="49" y="2251"/>
                  </a:lnTo>
                  <a:lnTo>
                    <a:pt x="32" y="2247"/>
                  </a:lnTo>
                  <a:lnTo>
                    <a:pt x="19" y="2243"/>
                  </a:lnTo>
                  <a:lnTo>
                    <a:pt x="7" y="2242"/>
                  </a:lnTo>
                  <a:lnTo>
                    <a:pt x="1" y="2242"/>
                  </a:lnTo>
                  <a:lnTo>
                    <a:pt x="0" y="2242"/>
                  </a:lnTo>
                  <a:lnTo>
                    <a:pt x="0" y="2238"/>
                  </a:lnTo>
                  <a:lnTo>
                    <a:pt x="3" y="2232"/>
                  </a:lnTo>
                  <a:lnTo>
                    <a:pt x="7" y="2219"/>
                  </a:lnTo>
                  <a:lnTo>
                    <a:pt x="15" y="2205"/>
                  </a:lnTo>
                  <a:lnTo>
                    <a:pt x="22" y="2185"/>
                  </a:lnTo>
                  <a:lnTo>
                    <a:pt x="30" y="2162"/>
                  </a:lnTo>
                  <a:lnTo>
                    <a:pt x="39" y="2137"/>
                  </a:lnTo>
                  <a:lnTo>
                    <a:pt x="51" y="2108"/>
                  </a:lnTo>
                  <a:lnTo>
                    <a:pt x="62" y="2078"/>
                  </a:lnTo>
                  <a:lnTo>
                    <a:pt x="74" y="2044"/>
                  </a:lnTo>
                  <a:lnTo>
                    <a:pt x="83" y="2008"/>
                  </a:lnTo>
                  <a:lnTo>
                    <a:pt x="97" y="1972"/>
                  </a:lnTo>
                  <a:lnTo>
                    <a:pt x="106" y="1932"/>
                  </a:lnTo>
                  <a:lnTo>
                    <a:pt x="116" y="1892"/>
                  </a:lnTo>
                  <a:lnTo>
                    <a:pt x="125" y="1852"/>
                  </a:lnTo>
                  <a:lnTo>
                    <a:pt x="133" y="1810"/>
                  </a:lnTo>
                  <a:lnTo>
                    <a:pt x="138" y="1768"/>
                  </a:lnTo>
                  <a:lnTo>
                    <a:pt x="144" y="1726"/>
                  </a:lnTo>
                  <a:lnTo>
                    <a:pt x="146" y="1685"/>
                  </a:lnTo>
                  <a:lnTo>
                    <a:pt x="150" y="1645"/>
                  </a:lnTo>
                  <a:lnTo>
                    <a:pt x="152" y="1605"/>
                  </a:lnTo>
                  <a:lnTo>
                    <a:pt x="152" y="1567"/>
                  </a:lnTo>
                  <a:lnTo>
                    <a:pt x="152" y="1531"/>
                  </a:lnTo>
                  <a:lnTo>
                    <a:pt x="154" y="1498"/>
                  </a:lnTo>
                  <a:lnTo>
                    <a:pt x="152" y="1466"/>
                  </a:lnTo>
                  <a:lnTo>
                    <a:pt x="152" y="1437"/>
                  </a:lnTo>
                  <a:lnTo>
                    <a:pt x="150" y="1413"/>
                  </a:lnTo>
                  <a:lnTo>
                    <a:pt x="150" y="1392"/>
                  </a:lnTo>
                  <a:lnTo>
                    <a:pt x="148" y="1375"/>
                  </a:lnTo>
                  <a:lnTo>
                    <a:pt x="146" y="1363"/>
                  </a:lnTo>
                  <a:lnTo>
                    <a:pt x="146" y="1356"/>
                  </a:lnTo>
                  <a:lnTo>
                    <a:pt x="146" y="1354"/>
                  </a:lnTo>
                  <a:lnTo>
                    <a:pt x="32" y="884"/>
                  </a:lnTo>
                  <a:lnTo>
                    <a:pt x="30" y="882"/>
                  </a:lnTo>
                  <a:lnTo>
                    <a:pt x="30" y="878"/>
                  </a:lnTo>
                  <a:lnTo>
                    <a:pt x="28" y="873"/>
                  </a:lnTo>
                  <a:lnTo>
                    <a:pt x="26" y="865"/>
                  </a:lnTo>
                  <a:lnTo>
                    <a:pt x="24" y="854"/>
                  </a:lnTo>
                  <a:lnTo>
                    <a:pt x="22" y="842"/>
                  </a:lnTo>
                  <a:lnTo>
                    <a:pt x="20" y="829"/>
                  </a:lnTo>
                  <a:lnTo>
                    <a:pt x="20" y="814"/>
                  </a:lnTo>
                  <a:lnTo>
                    <a:pt x="17" y="797"/>
                  </a:lnTo>
                  <a:lnTo>
                    <a:pt x="17" y="778"/>
                  </a:lnTo>
                  <a:lnTo>
                    <a:pt x="15" y="757"/>
                  </a:lnTo>
                  <a:lnTo>
                    <a:pt x="15" y="736"/>
                  </a:lnTo>
                  <a:lnTo>
                    <a:pt x="13" y="711"/>
                  </a:lnTo>
                  <a:lnTo>
                    <a:pt x="15" y="688"/>
                  </a:lnTo>
                  <a:lnTo>
                    <a:pt x="15" y="662"/>
                  </a:lnTo>
                  <a:lnTo>
                    <a:pt x="19" y="637"/>
                  </a:lnTo>
                  <a:lnTo>
                    <a:pt x="19" y="608"/>
                  </a:lnTo>
                  <a:lnTo>
                    <a:pt x="22" y="580"/>
                  </a:lnTo>
                  <a:lnTo>
                    <a:pt x="26" y="549"/>
                  </a:lnTo>
                  <a:lnTo>
                    <a:pt x="30" y="521"/>
                  </a:lnTo>
                  <a:lnTo>
                    <a:pt x="34" y="492"/>
                  </a:lnTo>
                  <a:lnTo>
                    <a:pt x="39" y="464"/>
                  </a:lnTo>
                  <a:lnTo>
                    <a:pt x="45" y="437"/>
                  </a:lnTo>
                  <a:lnTo>
                    <a:pt x="51" y="413"/>
                  </a:lnTo>
                  <a:lnTo>
                    <a:pt x="55" y="390"/>
                  </a:lnTo>
                  <a:lnTo>
                    <a:pt x="58" y="367"/>
                  </a:lnTo>
                  <a:lnTo>
                    <a:pt x="62" y="348"/>
                  </a:lnTo>
                  <a:lnTo>
                    <a:pt x="66" y="333"/>
                  </a:lnTo>
                  <a:lnTo>
                    <a:pt x="70" y="318"/>
                  </a:lnTo>
                  <a:lnTo>
                    <a:pt x="72" y="308"/>
                  </a:lnTo>
                  <a:lnTo>
                    <a:pt x="74" y="302"/>
                  </a:lnTo>
                  <a:lnTo>
                    <a:pt x="76" y="300"/>
                  </a:lnTo>
                  <a:lnTo>
                    <a:pt x="138" y="91"/>
                  </a:lnTo>
                  <a:lnTo>
                    <a:pt x="97" y="49"/>
                  </a:lnTo>
                  <a:lnTo>
                    <a:pt x="81" y="6"/>
                  </a:lnTo>
                  <a:close/>
                </a:path>
              </a:pathLst>
            </a:custGeom>
            <a:solidFill>
              <a:srgbClr val="8AC2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4" name="Freeform 115"/>
            <p:cNvSpPr>
              <a:spLocks noChangeAspect="1"/>
            </p:cNvSpPr>
            <p:nvPr/>
          </p:nvSpPr>
          <p:spPr bwMode="auto">
            <a:xfrm>
              <a:off x="1855" y="2130"/>
              <a:ext cx="188" cy="772"/>
            </a:xfrm>
            <a:custGeom>
              <a:avLst/>
              <a:gdLst>
                <a:gd name="T0" fmla="*/ 0 w 495"/>
                <a:gd name="T1" fmla="*/ 0 h 2019"/>
                <a:gd name="T2" fmla="*/ 0 w 495"/>
                <a:gd name="T3" fmla="*/ 1 h 2019"/>
                <a:gd name="T4" fmla="*/ 0 w 495"/>
                <a:gd name="T5" fmla="*/ 1 h 2019"/>
                <a:gd name="T6" fmla="*/ 0 w 495"/>
                <a:gd name="T7" fmla="*/ 1 h 2019"/>
                <a:gd name="T8" fmla="*/ 0 w 495"/>
                <a:gd name="T9" fmla="*/ 1 h 2019"/>
                <a:gd name="T10" fmla="*/ 0 w 495"/>
                <a:gd name="T11" fmla="*/ 1 h 2019"/>
                <a:gd name="T12" fmla="*/ 0 w 495"/>
                <a:gd name="T13" fmla="*/ 1 h 2019"/>
                <a:gd name="T14" fmla="*/ 0 w 495"/>
                <a:gd name="T15" fmla="*/ 1 h 2019"/>
                <a:gd name="T16" fmla="*/ 0 w 495"/>
                <a:gd name="T17" fmla="*/ 1 h 2019"/>
                <a:gd name="T18" fmla="*/ 0 w 495"/>
                <a:gd name="T19" fmla="*/ 1 h 2019"/>
                <a:gd name="T20" fmla="*/ 0 w 495"/>
                <a:gd name="T21" fmla="*/ 1 h 2019"/>
                <a:gd name="T22" fmla="*/ 0 w 495"/>
                <a:gd name="T23" fmla="*/ 1 h 2019"/>
                <a:gd name="T24" fmla="*/ 0 w 495"/>
                <a:gd name="T25" fmla="*/ 1 h 2019"/>
                <a:gd name="T26" fmla="*/ 0 w 495"/>
                <a:gd name="T27" fmla="*/ 1 h 2019"/>
                <a:gd name="T28" fmla="*/ 0 w 495"/>
                <a:gd name="T29" fmla="*/ 1 h 2019"/>
                <a:gd name="T30" fmla="*/ 0 w 495"/>
                <a:gd name="T31" fmla="*/ 1 h 2019"/>
                <a:gd name="T32" fmla="*/ 0 w 495"/>
                <a:gd name="T33" fmla="*/ 1 h 2019"/>
                <a:gd name="T34" fmla="*/ 0 w 495"/>
                <a:gd name="T35" fmla="*/ 1 h 2019"/>
                <a:gd name="T36" fmla="*/ 0 w 495"/>
                <a:gd name="T37" fmla="*/ 1 h 2019"/>
                <a:gd name="T38" fmla="*/ 0 w 495"/>
                <a:gd name="T39" fmla="*/ 1 h 2019"/>
                <a:gd name="T40" fmla="*/ 0 w 495"/>
                <a:gd name="T41" fmla="*/ 1 h 2019"/>
                <a:gd name="T42" fmla="*/ 0 w 495"/>
                <a:gd name="T43" fmla="*/ 1 h 2019"/>
                <a:gd name="T44" fmla="*/ 0 w 495"/>
                <a:gd name="T45" fmla="*/ 1 h 2019"/>
                <a:gd name="T46" fmla="*/ 0 w 495"/>
                <a:gd name="T47" fmla="*/ 1 h 2019"/>
                <a:gd name="T48" fmla="*/ 0 w 495"/>
                <a:gd name="T49" fmla="*/ 1 h 2019"/>
                <a:gd name="T50" fmla="*/ 0 w 495"/>
                <a:gd name="T51" fmla="*/ 1 h 2019"/>
                <a:gd name="T52" fmla="*/ 0 w 495"/>
                <a:gd name="T53" fmla="*/ 0 h 2019"/>
                <a:gd name="T54" fmla="*/ 0 w 495"/>
                <a:gd name="T55" fmla="*/ 0 h 2019"/>
                <a:gd name="T56" fmla="*/ 0 w 495"/>
                <a:gd name="T57" fmla="*/ 0 h 2019"/>
                <a:gd name="T58" fmla="*/ 0 w 495"/>
                <a:gd name="T59" fmla="*/ 0 h 2019"/>
                <a:gd name="T60" fmla="*/ 0 w 495"/>
                <a:gd name="T61" fmla="*/ 0 h 2019"/>
                <a:gd name="T62" fmla="*/ 0 w 495"/>
                <a:gd name="T63" fmla="*/ 0 h 2019"/>
                <a:gd name="T64" fmla="*/ 0 w 495"/>
                <a:gd name="T65" fmla="*/ 0 h 2019"/>
                <a:gd name="T66" fmla="*/ 0 w 495"/>
                <a:gd name="T67" fmla="*/ 0 h 2019"/>
                <a:gd name="T68" fmla="*/ 0 w 495"/>
                <a:gd name="T69" fmla="*/ 0 h 2019"/>
                <a:gd name="T70" fmla="*/ 0 w 495"/>
                <a:gd name="T71" fmla="*/ 0 h 2019"/>
                <a:gd name="T72" fmla="*/ 0 w 495"/>
                <a:gd name="T73" fmla="*/ 0 h 2019"/>
                <a:gd name="T74" fmla="*/ 0 w 495"/>
                <a:gd name="T75" fmla="*/ 0 h 2019"/>
                <a:gd name="T76" fmla="*/ 0 w 495"/>
                <a:gd name="T77" fmla="*/ 0 h 2019"/>
                <a:gd name="T78" fmla="*/ 0 w 495"/>
                <a:gd name="T79" fmla="*/ 0 h 2019"/>
                <a:gd name="T80" fmla="*/ 0 w 495"/>
                <a:gd name="T81" fmla="*/ 0 h 2019"/>
                <a:gd name="T82" fmla="*/ 0 w 495"/>
                <a:gd name="T83" fmla="*/ 0 h 2019"/>
                <a:gd name="T84" fmla="*/ 0 w 495"/>
                <a:gd name="T85" fmla="*/ 0 h 2019"/>
                <a:gd name="T86" fmla="*/ 0 w 495"/>
                <a:gd name="T87" fmla="*/ 0 h 2019"/>
                <a:gd name="T88" fmla="*/ 0 w 495"/>
                <a:gd name="T89" fmla="*/ 0 h 2019"/>
                <a:gd name="T90" fmla="*/ 0 w 495"/>
                <a:gd name="T91" fmla="*/ 0 h 2019"/>
                <a:gd name="T92" fmla="*/ 0 w 495"/>
                <a:gd name="T93" fmla="*/ 0 h 2019"/>
                <a:gd name="T94" fmla="*/ 0 w 495"/>
                <a:gd name="T95" fmla="*/ 0 h 2019"/>
                <a:gd name="T96" fmla="*/ 0 w 495"/>
                <a:gd name="T97" fmla="*/ 0 h 2019"/>
                <a:gd name="T98" fmla="*/ 0 w 495"/>
                <a:gd name="T99" fmla="*/ 0 h 2019"/>
                <a:gd name="T100" fmla="*/ 0 w 495"/>
                <a:gd name="T101" fmla="*/ 0 h 2019"/>
                <a:gd name="T102" fmla="*/ 0 w 495"/>
                <a:gd name="T103" fmla="*/ 0 h 2019"/>
                <a:gd name="T104" fmla="*/ 0 w 495"/>
                <a:gd name="T105" fmla="*/ 0 h 2019"/>
                <a:gd name="T106" fmla="*/ 0 w 495"/>
                <a:gd name="T107" fmla="*/ 0 h 2019"/>
                <a:gd name="T108" fmla="*/ 0 w 495"/>
                <a:gd name="T109" fmla="*/ 0 h 2019"/>
                <a:gd name="T110" fmla="*/ 0 w 495"/>
                <a:gd name="T111" fmla="*/ 0 h 2019"/>
                <a:gd name="T112" fmla="*/ 0 w 495"/>
                <a:gd name="T113" fmla="*/ 0 h 20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5"/>
                <a:gd name="T172" fmla="*/ 0 h 2019"/>
                <a:gd name="T173" fmla="*/ 495 w 495"/>
                <a:gd name="T174" fmla="*/ 2019 h 20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5" h="2019">
                  <a:moveTo>
                    <a:pt x="491" y="9"/>
                  </a:moveTo>
                  <a:lnTo>
                    <a:pt x="495" y="70"/>
                  </a:lnTo>
                  <a:lnTo>
                    <a:pt x="491" y="129"/>
                  </a:lnTo>
                  <a:lnTo>
                    <a:pt x="441" y="270"/>
                  </a:lnTo>
                  <a:lnTo>
                    <a:pt x="382" y="456"/>
                  </a:lnTo>
                  <a:lnTo>
                    <a:pt x="382" y="490"/>
                  </a:lnTo>
                  <a:lnTo>
                    <a:pt x="432" y="760"/>
                  </a:lnTo>
                  <a:lnTo>
                    <a:pt x="451" y="973"/>
                  </a:lnTo>
                  <a:lnTo>
                    <a:pt x="447" y="1127"/>
                  </a:lnTo>
                  <a:lnTo>
                    <a:pt x="411" y="1306"/>
                  </a:lnTo>
                  <a:lnTo>
                    <a:pt x="409" y="1306"/>
                  </a:lnTo>
                  <a:lnTo>
                    <a:pt x="409" y="1310"/>
                  </a:lnTo>
                  <a:lnTo>
                    <a:pt x="407" y="1315"/>
                  </a:lnTo>
                  <a:lnTo>
                    <a:pt x="405" y="1325"/>
                  </a:lnTo>
                  <a:lnTo>
                    <a:pt x="401" y="1336"/>
                  </a:lnTo>
                  <a:lnTo>
                    <a:pt x="398" y="1348"/>
                  </a:lnTo>
                  <a:lnTo>
                    <a:pt x="396" y="1361"/>
                  </a:lnTo>
                  <a:lnTo>
                    <a:pt x="392" y="1378"/>
                  </a:lnTo>
                  <a:lnTo>
                    <a:pt x="386" y="1393"/>
                  </a:lnTo>
                  <a:lnTo>
                    <a:pt x="382" y="1411"/>
                  </a:lnTo>
                  <a:lnTo>
                    <a:pt x="377" y="1428"/>
                  </a:lnTo>
                  <a:lnTo>
                    <a:pt x="373" y="1447"/>
                  </a:lnTo>
                  <a:lnTo>
                    <a:pt x="367" y="1464"/>
                  </a:lnTo>
                  <a:lnTo>
                    <a:pt x="363" y="1483"/>
                  </a:lnTo>
                  <a:lnTo>
                    <a:pt x="358" y="1500"/>
                  </a:lnTo>
                  <a:lnTo>
                    <a:pt x="354" y="1519"/>
                  </a:lnTo>
                  <a:lnTo>
                    <a:pt x="348" y="1534"/>
                  </a:lnTo>
                  <a:lnTo>
                    <a:pt x="342" y="1549"/>
                  </a:lnTo>
                  <a:lnTo>
                    <a:pt x="339" y="1565"/>
                  </a:lnTo>
                  <a:lnTo>
                    <a:pt x="333" y="1578"/>
                  </a:lnTo>
                  <a:lnTo>
                    <a:pt x="329" y="1591"/>
                  </a:lnTo>
                  <a:lnTo>
                    <a:pt x="325" y="1603"/>
                  </a:lnTo>
                  <a:lnTo>
                    <a:pt x="320" y="1614"/>
                  </a:lnTo>
                  <a:lnTo>
                    <a:pt x="318" y="1625"/>
                  </a:lnTo>
                  <a:lnTo>
                    <a:pt x="314" y="1633"/>
                  </a:lnTo>
                  <a:lnTo>
                    <a:pt x="310" y="1641"/>
                  </a:lnTo>
                  <a:lnTo>
                    <a:pt x="308" y="1648"/>
                  </a:lnTo>
                  <a:lnTo>
                    <a:pt x="306" y="1654"/>
                  </a:lnTo>
                  <a:lnTo>
                    <a:pt x="302" y="1661"/>
                  </a:lnTo>
                  <a:lnTo>
                    <a:pt x="302" y="1665"/>
                  </a:lnTo>
                  <a:lnTo>
                    <a:pt x="301" y="1665"/>
                  </a:lnTo>
                  <a:lnTo>
                    <a:pt x="299" y="1671"/>
                  </a:lnTo>
                  <a:lnTo>
                    <a:pt x="295" y="1675"/>
                  </a:lnTo>
                  <a:lnTo>
                    <a:pt x="289" y="1684"/>
                  </a:lnTo>
                  <a:lnTo>
                    <a:pt x="283" y="1694"/>
                  </a:lnTo>
                  <a:lnTo>
                    <a:pt x="276" y="1705"/>
                  </a:lnTo>
                  <a:lnTo>
                    <a:pt x="268" y="1717"/>
                  </a:lnTo>
                  <a:lnTo>
                    <a:pt x="263" y="1732"/>
                  </a:lnTo>
                  <a:lnTo>
                    <a:pt x="253" y="1747"/>
                  </a:lnTo>
                  <a:lnTo>
                    <a:pt x="245" y="1762"/>
                  </a:lnTo>
                  <a:lnTo>
                    <a:pt x="238" y="1779"/>
                  </a:lnTo>
                  <a:lnTo>
                    <a:pt x="230" y="1796"/>
                  </a:lnTo>
                  <a:lnTo>
                    <a:pt x="223" y="1814"/>
                  </a:lnTo>
                  <a:lnTo>
                    <a:pt x="217" y="1831"/>
                  </a:lnTo>
                  <a:lnTo>
                    <a:pt x="209" y="1848"/>
                  </a:lnTo>
                  <a:lnTo>
                    <a:pt x="205" y="1867"/>
                  </a:lnTo>
                  <a:lnTo>
                    <a:pt x="202" y="1882"/>
                  </a:lnTo>
                  <a:lnTo>
                    <a:pt x="198" y="1897"/>
                  </a:lnTo>
                  <a:lnTo>
                    <a:pt x="196" y="1911"/>
                  </a:lnTo>
                  <a:lnTo>
                    <a:pt x="196" y="1926"/>
                  </a:lnTo>
                  <a:lnTo>
                    <a:pt x="194" y="1939"/>
                  </a:lnTo>
                  <a:lnTo>
                    <a:pt x="194" y="1950"/>
                  </a:lnTo>
                  <a:lnTo>
                    <a:pt x="194" y="1964"/>
                  </a:lnTo>
                  <a:lnTo>
                    <a:pt x="196" y="1975"/>
                  </a:lnTo>
                  <a:lnTo>
                    <a:pt x="196" y="1983"/>
                  </a:lnTo>
                  <a:lnTo>
                    <a:pt x="198" y="1992"/>
                  </a:lnTo>
                  <a:lnTo>
                    <a:pt x="200" y="2000"/>
                  </a:lnTo>
                  <a:lnTo>
                    <a:pt x="202" y="2006"/>
                  </a:lnTo>
                  <a:lnTo>
                    <a:pt x="204" y="2011"/>
                  </a:lnTo>
                  <a:lnTo>
                    <a:pt x="204" y="2015"/>
                  </a:lnTo>
                  <a:lnTo>
                    <a:pt x="205" y="2017"/>
                  </a:lnTo>
                  <a:lnTo>
                    <a:pt x="205" y="2019"/>
                  </a:lnTo>
                  <a:lnTo>
                    <a:pt x="202" y="2017"/>
                  </a:lnTo>
                  <a:lnTo>
                    <a:pt x="194" y="2015"/>
                  </a:lnTo>
                  <a:lnTo>
                    <a:pt x="188" y="2013"/>
                  </a:lnTo>
                  <a:lnTo>
                    <a:pt x="183" y="2013"/>
                  </a:lnTo>
                  <a:lnTo>
                    <a:pt x="173" y="2011"/>
                  </a:lnTo>
                  <a:lnTo>
                    <a:pt x="167" y="2011"/>
                  </a:lnTo>
                  <a:lnTo>
                    <a:pt x="158" y="2009"/>
                  </a:lnTo>
                  <a:lnTo>
                    <a:pt x="150" y="2008"/>
                  </a:lnTo>
                  <a:lnTo>
                    <a:pt x="141" y="2006"/>
                  </a:lnTo>
                  <a:lnTo>
                    <a:pt x="133" y="2004"/>
                  </a:lnTo>
                  <a:lnTo>
                    <a:pt x="124" y="2000"/>
                  </a:lnTo>
                  <a:lnTo>
                    <a:pt x="116" y="1998"/>
                  </a:lnTo>
                  <a:lnTo>
                    <a:pt x="108" y="1996"/>
                  </a:lnTo>
                  <a:lnTo>
                    <a:pt x="103" y="1994"/>
                  </a:lnTo>
                  <a:lnTo>
                    <a:pt x="97" y="1990"/>
                  </a:lnTo>
                  <a:lnTo>
                    <a:pt x="91" y="1987"/>
                  </a:lnTo>
                  <a:lnTo>
                    <a:pt x="86" y="1985"/>
                  </a:lnTo>
                  <a:lnTo>
                    <a:pt x="84" y="1981"/>
                  </a:lnTo>
                  <a:lnTo>
                    <a:pt x="76" y="1975"/>
                  </a:lnTo>
                  <a:lnTo>
                    <a:pt x="74" y="1971"/>
                  </a:lnTo>
                  <a:lnTo>
                    <a:pt x="70" y="1962"/>
                  </a:lnTo>
                  <a:lnTo>
                    <a:pt x="70" y="1960"/>
                  </a:lnTo>
                  <a:lnTo>
                    <a:pt x="72" y="1956"/>
                  </a:lnTo>
                  <a:lnTo>
                    <a:pt x="78" y="1952"/>
                  </a:lnTo>
                  <a:lnTo>
                    <a:pt x="82" y="1949"/>
                  </a:lnTo>
                  <a:lnTo>
                    <a:pt x="88" y="1945"/>
                  </a:lnTo>
                  <a:lnTo>
                    <a:pt x="93" y="1941"/>
                  </a:lnTo>
                  <a:lnTo>
                    <a:pt x="99" y="1937"/>
                  </a:lnTo>
                  <a:lnTo>
                    <a:pt x="105" y="1931"/>
                  </a:lnTo>
                  <a:lnTo>
                    <a:pt x="110" y="1926"/>
                  </a:lnTo>
                  <a:lnTo>
                    <a:pt x="116" y="1920"/>
                  </a:lnTo>
                  <a:lnTo>
                    <a:pt x="122" y="1916"/>
                  </a:lnTo>
                  <a:lnTo>
                    <a:pt x="127" y="1909"/>
                  </a:lnTo>
                  <a:lnTo>
                    <a:pt x="133" y="1903"/>
                  </a:lnTo>
                  <a:lnTo>
                    <a:pt x="137" y="1897"/>
                  </a:lnTo>
                  <a:lnTo>
                    <a:pt x="141" y="1892"/>
                  </a:lnTo>
                  <a:lnTo>
                    <a:pt x="143" y="1884"/>
                  </a:lnTo>
                  <a:lnTo>
                    <a:pt x="145" y="1878"/>
                  </a:lnTo>
                  <a:lnTo>
                    <a:pt x="147" y="1873"/>
                  </a:lnTo>
                  <a:lnTo>
                    <a:pt x="148" y="1867"/>
                  </a:lnTo>
                  <a:lnTo>
                    <a:pt x="148" y="1859"/>
                  </a:lnTo>
                  <a:lnTo>
                    <a:pt x="148" y="1855"/>
                  </a:lnTo>
                  <a:lnTo>
                    <a:pt x="148" y="1848"/>
                  </a:lnTo>
                  <a:lnTo>
                    <a:pt x="148" y="1842"/>
                  </a:lnTo>
                  <a:lnTo>
                    <a:pt x="147" y="1836"/>
                  </a:lnTo>
                  <a:lnTo>
                    <a:pt x="147" y="1831"/>
                  </a:lnTo>
                  <a:lnTo>
                    <a:pt x="147" y="1825"/>
                  </a:lnTo>
                  <a:lnTo>
                    <a:pt x="148" y="1819"/>
                  </a:lnTo>
                  <a:lnTo>
                    <a:pt x="148" y="1812"/>
                  </a:lnTo>
                  <a:lnTo>
                    <a:pt x="150" y="1806"/>
                  </a:lnTo>
                  <a:lnTo>
                    <a:pt x="152" y="1800"/>
                  </a:lnTo>
                  <a:lnTo>
                    <a:pt x="154" y="1795"/>
                  </a:lnTo>
                  <a:lnTo>
                    <a:pt x="158" y="1789"/>
                  </a:lnTo>
                  <a:lnTo>
                    <a:pt x="162" y="1781"/>
                  </a:lnTo>
                  <a:lnTo>
                    <a:pt x="167" y="1774"/>
                  </a:lnTo>
                  <a:lnTo>
                    <a:pt x="171" y="1768"/>
                  </a:lnTo>
                  <a:lnTo>
                    <a:pt x="179" y="1758"/>
                  </a:lnTo>
                  <a:lnTo>
                    <a:pt x="186" y="1749"/>
                  </a:lnTo>
                  <a:lnTo>
                    <a:pt x="192" y="1739"/>
                  </a:lnTo>
                  <a:lnTo>
                    <a:pt x="202" y="1730"/>
                  </a:lnTo>
                  <a:lnTo>
                    <a:pt x="207" y="1719"/>
                  </a:lnTo>
                  <a:lnTo>
                    <a:pt x="217" y="1705"/>
                  </a:lnTo>
                  <a:lnTo>
                    <a:pt x="224" y="1690"/>
                  </a:lnTo>
                  <a:lnTo>
                    <a:pt x="232" y="1675"/>
                  </a:lnTo>
                  <a:lnTo>
                    <a:pt x="240" y="1654"/>
                  </a:lnTo>
                  <a:lnTo>
                    <a:pt x="249" y="1635"/>
                  </a:lnTo>
                  <a:lnTo>
                    <a:pt x="257" y="1612"/>
                  </a:lnTo>
                  <a:lnTo>
                    <a:pt x="264" y="1589"/>
                  </a:lnTo>
                  <a:lnTo>
                    <a:pt x="272" y="1561"/>
                  </a:lnTo>
                  <a:lnTo>
                    <a:pt x="280" y="1532"/>
                  </a:lnTo>
                  <a:lnTo>
                    <a:pt x="285" y="1500"/>
                  </a:lnTo>
                  <a:lnTo>
                    <a:pt x="293" y="1469"/>
                  </a:lnTo>
                  <a:lnTo>
                    <a:pt x="299" y="1437"/>
                  </a:lnTo>
                  <a:lnTo>
                    <a:pt x="304" y="1407"/>
                  </a:lnTo>
                  <a:lnTo>
                    <a:pt x="310" y="1374"/>
                  </a:lnTo>
                  <a:lnTo>
                    <a:pt x="316" y="1346"/>
                  </a:lnTo>
                  <a:lnTo>
                    <a:pt x="320" y="1315"/>
                  </a:lnTo>
                  <a:lnTo>
                    <a:pt x="323" y="1291"/>
                  </a:lnTo>
                  <a:lnTo>
                    <a:pt x="325" y="1266"/>
                  </a:lnTo>
                  <a:lnTo>
                    <a:pt x="329" y="1247"/>
                  </a:lnTo>
                  <a:lnTo>
                    <a:pt x="331" y="1230"/>
                  </a:lnTo>
                  <a:lnTo>
                    <a:pt x="333" y="1217"/>
                  </a:lnTo>
                  <a:lnTo>
                    <a:pt x="335" y="1209"/>
                  </a:lnTo>
                  <a:lnTo>
                    <a:pt x="335" y="1207"/>
                  </a:lnTo>
                  <a:lnTo>
                    <a:pt x="261" y="1224"/>
                  </a:lnTo>
                  <a:lnTo>
                    <a:pt x="245" y="1199"/>
                  </a:lnTo>
                  <a:lnTo>
                    <a:pt x="234" y="1116"/>
                  </a:lnTo>
                  <a:lnTo>
                    <a:pt x="234" y="1114"/>
                  </a:lnTo>
                  <a:lnTo>
                    <a:pt x="234" y="1112"/>
                  </a:lnTo>
                  <a:lnTo>
                    <a:pt x="234" y="1108"/>
                  </a:lnTo>
                  <a:lnTo>
                    <a:pt x="234" y="1104"/>
                  </a:lnTo>
                  <a:lnTo>
                    <a:pt x="234" y="1097"/>
                  </a:lnTo>
                  <a:lnTo>
                    <a:pt x="234" y="1089"/>
                  </a:lnTo>
                  <a:lnTo>
                    <a:pt x="236" y="1082"/>
                  </a:lnTo>
                  <a:lnTo>
                    <a:pt x="236" y="1072"/>
                  </a:lnTo>
                  <a:lnTo>
                    <a:pt x="236" y="1061"/>
                  </a:lnTo>
                  <a:lnTo>
                    <a:pt x="238" y="1051"/>
                  </a:lnTo>
                  <a:lnTo>
                    <a:pt x="238" y="1040"/>
                  </a:lnTo>
                  <a:lnTo>
                    <a:pt x="240" y="1028"/>
                  </a:lnTo>
                  <a:lnTo>
                    <a:pt x="240" y="1017"/>
                  </a:lnTo>
                  <a:lnTo>
                    <a:pt x="242" y="1006"/>
                  </a:lnTo>
                  <a:lnTo>
                    <a:pt x="242" y="994"/>
                  </a:lnTo>
                  <a:lnTo>
                    <a:pt x="243" y="981"/>
                  </a:lnTo>
                  <a:lnTo>
                    <a:pt x="243" y="969"/>
                  </a:lnTo>
                  <a:lnTo>
                    <a:pt x="243" y="958"/>
                  </a:lnTo>
                  <a:lnTo>
                    <a:pt x="243" y="949"/>
                  </a:lnTo>
                  <a:lnTo>
                    <a:pt x="243" y="939"/>
                  </a:lnTo>
                  <a:lnTo>
                    <a:pt x="243" y="930"/>
                  </a:lnTo>
                  <a:lnTo>
                    <a:pt x="243" y="920"/>
                  </a:lnTo>
                  <a:lnTo>
                    <a:pt x="243" y="912"/>
                  </a:lnTo>
                  <a:lnTo>
                    <a:pt x="245" y="905"/>
                  </a:lnTo>
                  <a:lnTo>
                    <a:pt x="245" y="895"/>
                  </a:lnTo>
                  <a:lnTo>
                    <a:pt x="245" y="890"/>
                  </a:lnTo>
                  <a:lnTo>
                    <a:pt x="245" y="884"/>
                  </a:lnTo>
                  <a:lnTo>
                    <a:pt x="245" y="880"/>
                  </a:lnTo>
                  <a:lnTo>
                    <a:pt x="245" y="874"/>
                  </a:lnTo>
                  <a:lnTo>
                    <a:pt x="245" y="872"/>
                  </a:lnTo>
                  <a:lnTo>
                    <a:pt x="263" y="834"/>
                  </a:lnTo>
                  <a:lnTo>
                    <a:pt x="186" y="903"/>
                  </a:lnTo>
                  <a:lnTo>
                    <a:pt x="185" y="901"/>
                  </a:lnTo>
                  <a:lnTo>
                    <a:pt x="183" y="895"/>
                  </a:lnTo>
                  <a:lnTo>
                    <a:pt x="181" y="892"/>
                  </a:lnTo>
                  <a:lnTo>
                    <a:pt x="179" y="890"/>
                  </a:lnTo>
                  <a:lnTo>
                    <a:pt x="177" y="882"/>
                  </a:lnTo>
                  <a:lnTo>
                    <a:pt x="177" y="878"/>
                  </a:lnTo>
                  <a:lnTo>
                    <a:pt x="173" y="871"/>
                  </a:lnTo>
                  <a:lnTo>
                    <a:pt x="171" y="863"/>
                  </a:lnTo>
                  <a:lnTo>
                    <a:pt x="169" y="855"/>
                  </a:lnTo>
                  <a:lnTo>
                    <a:pt x="169" y="848"/>
                  </a:lnTo>
                  <a:lnTo>
                    <a:pt x="169" y="836"/>
                  </a:lnTo>
                  <a:lnTo>
                    <a:pt x="169" y="827"/>
                  </a:lnTo>
                  <a:lnTo>
                    <a:pt x="171" y="815"/>
                  </a:lnTo>
                  <a:lnTo>
                    <a:pt x="173" y="806"/>
                  </a:lnTo>
                  <a:lnTo>
                    <a:pt x="175" y="793"/>
                  </a:lnTo>
                  <a:lnTo>
                    <a:pt x="179" y="777"/>
                  </a:lnTo>
                  <a:lnTo>
                    <a:pt x="181" y="764"/>
                  </a:lnTo>
                  <a:lnTo>
                    <a:pt x="185" y="751"/>
                  </a:lnTo>
                  <a:lnTo>
                    <a:pt x="186" y="738"/>
                  </a:lnTo>
                  <a:lnTo>
                    <a:pt x="192" y="724"/>
                  </a:lnTo>
                  <a:lnTo>
                    <a:pt x="196" y="711"/>
                  </a:lnTo>
                  <a:lnTo>
                    <a:pt x="200" y="698"/>
                  </a:lnTo>
                  <a:lnTo>
                    <a:pt x="204" y="686"/>
                  </a:lnTo>
                  <a:lnTo>
                    <a:pt x="207" y="675"/>
                  </a:lnTo>
                  <a:lnTo>
                    <a:pt x="209" y="663"/>
                  </a:lnTo>
                  <a:lnTo>
                    <a:pt x="213" y="656"/>
                  </a:lnTo>
                  <a:lnTo>
                    <a:pt x="215" y="648"/>
                  </a:lnTo>
                  <a:lnTo>
                    <a:pt x="219" y="642"/>
                  </a:lnTo>
                  <a:lnTo>
                    <a:pt x="219" y="639"/>
                  </a:lnTo>
                  <a:lnTo>
                    <a:pt x="221" y="637"/>
                  </a:lnTo>
                  <a:lnTo>
                    <a:pt x="224" y="629"/>
                  </a:lnTo>
                  <a:lnTo>
                    <a:pt x="234" y="622"/>
                  </a:lnTo>
                  <a:lnTo>
                    <a:pt x="238" y="618"/>
                  </a:lnTo>
                  <a:lnTo>
                    <a:pt x="243" y="616"/>
                  </a:lnTo>
                  <a:lnTo>
                    <a:pt x="245" y="614"/>
                  </a:lnTo>
                  <a:lnTo>
                    <a:pt x="247" y="614"/>
                  </a:lnTo>
                  <a:lnTo>
                    <a:pt x="283" y="622"/>
                  </a:lnTo>
                  <a:lnTo>
                    <a:pt x="255" y="585"/>
                  </a:lnTo>
                  <a:lnTo>
                    <a:pt x="167" y="540"/>
                  </a:lnTo>
                  <a:lnTo>
                    <a:pt x="114" y="525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4" y="521"/>
                  </a:lnTo>
                  <a:lnTo>
                    <a:pt x="8" y="517"/>
                  </a:lnTo>
                  <a:lnTo>
                    <a:pt x="15" y="513"/>
                  </a:lnTo>
                  <a:lnTo>
                    <a:pt x="19" y="509"/>
                  </a:lnTo>
                  <a:lnTo>
                    <a:pt x="25" y="507"/>
                  </a:lnTo>
                  <a:lnTo>
                    <a:pt x="29" y="506"/>
                  </a:lnTo>
                  <a:lnTo>
                    <a:pt x="36" y="504"/>
                  </a:lnTo>
                  <a:lnTo>
                    <a:pt x="42" y="502"/>
                  </a:lnTo>
                  <a:lnTo>
                    <a:pt x="50" y="500"/>
                  </a:lnTo>
                  <a:lnTo>
                    <a:pt x="57" y="500"/>
                  </a:lnTo>
                  <a:lnTo>
                    <a:pt x="69" y="500"/>
                  </a:lnTo>
                  <a:lnTo>
                    <a:pt x="76" y="498"/>
                  </a:lnTo>
                  <a:lnTo>
                    <a:pt x="84" y="498"/>
                  </a:lnTo>
                  <a:lnTo>
                    <a:pt x="93" y="500"/>
                  </a:lnTo>
                  <a:lnTo>
                    <a:pt x="103" y="502"/>
                  </a:lnTo>
                  <a:lnTo>
                    <a:pt x="112" y="504"/>
                  </a:lnTo>
                  <a:lnTo>
                    <a:pt x="122" y="504"/>
                  </a:lnTo>
                  <a:lnTo>
                    <a:pt x="131" y="506"/>
                  </a:lnTo>
                  <a:lnTo>
                    <a:pt x="141" y="507"/>
                  </a:lnTo>
                  <a:lnTo>
                    <a:pt x="148" y="509"/>
                  </a:lnTo>
                  <a:lnTo>
                    <a:pt x="156" y="511"/>
                  </a:lnTo>
                  <a:lnTo>
                    <a:pt x="162" y="513"/>
                  </a:lnTo>
                  <a:lnTo>
                    <a:pt x="169" y="515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1" y="519"/>
                  </a:lnTo>
                  <a:lnTo>
                    <a:pt x="183" y="519"/>
                  </a:lnTo>
                  <a:lnTo>
                    <a:pt x="156" y="498"/>
                  </a:lnTo>
                  <a:lnTo>
                    <a:pt x="70" y="475"/>
                  </a:lnTo>
                  <a:lnTo>
                    <a:pt x="82" y="462"/>
                  </a:lnTo>
                  <a:lnTo>
                    <a:pt x="82" y="460"/>
                  </a:lnTo>
                  <a:lnTo>
                    <a:pt x="86" y="458"/>
                  </a:lnTo>
                  <a:lnTo>
                    <a:pt x="89" y="454"/>
                  </a:lnTo>
                  <a:lnTo>
                    <a:pt x="95" y="450"/>
                  </a:lnTo>
                  <a:lnTo>
                    <a:pt x="103" y="445"/>
                  </a:lnTo>
                  <a:lnTo>
                    <a:pt x="112" y="439"/>
                  </a:lnTo>
                  <a:lnTo>
                    <a:pt x="116" y="435"/>
                  </a:lnTo>
                  <a:lnTo>
                    <a:pt x="122" y="433"/>
                  </a:lnTo>
                  <a:lnTo>
                    <a:pt x="127" y="430"/>
                  </a:lnTo>
                  <a:lnTo>
                    <a:pt x="133" y="426"/>
                  </a:lnTo>
                  <a:lnTo>
                    <a:pt x="139" y="422"/>
                  </a:lnTo>
                  <a:lnTo>
                    <a:pt x="145" y="418"/>
                  </a:lnTo>
                  <a:lnTo>
                    <a:pt x="150" y="412"/>
                  </a:lnTo>
                  <a:lnTo>
                    <a:pt x="156" y="409"/>
                  </a:lnTo>
                  <a:lnTo>
                    <a:pt x="162" y="405"/>
                  </a:lnTo>
                  <a:lnTo>
                    <a:pt x="169" y="401"/>
                  </a:lnTo>
                  <a:lnTo>
                    <a:pt x="173" y="395"/>
                  </a:lnTo>
                  <a:lnTo>
                    <a:pt x="181" y="391"/>
                  </a:lnTo>
                  <a:lnTo>
                    <a:pt x="186" y="384"/>
                  </a:lnTo>
                  <a:lnTo>
                    <a:pt x="192" y="378"/>
                  </a:lnTo>
                  <a:lnTo>
                    <a:pt x="196" y="372"/>
                  </a:lnTo>
                  <a:lnTo>
                    <a:pt x="202" y="365"/>
                  </a:lnTo>
                  <a:lnTo>
                    <a:pt x="205" y="357"/>
                  </a:lnTo>
                  <a:lnTo>
                    <a:pt x="209" y="348"/>
                  </a:lnTo>
                  <a:lnTo>
                    <a:pt x="211" y="338"/>
                  </a:lnTo>
                  <a:lnTo>
                    <a:pt x="215" y="331"/>
                  </a:lnTo>
                  <a:lnTo>
                    <a:pt x="215" y="319"/>
                  </a:lnTo>
                  <a:lnTo>
                    <a:pt x="217" y="306"/>
                  </a:lnTo>
                  <a:lnTo>
                    <a:pt x="217" y="295"/>
                  </a:lnTo>
                  <a:lnTo>
                    <a:pt x="219" y="283"/>
                  </a:lnTo>
                  <a:lnTo>
                    <a:pt x="217" y="270"/>
                  </a:lnTo>
                  <a:lnTo>
                    <a:pt x="217" y="258"/>
                  </a:lnTo>
                  <a:lnTo>
                    <a:pt x="217" y="247"/>
                  </a:lnTo>
                  <a:lnTo>
                    <a:pt x="217" y="237"/>
                  </a:lnTo>
                  <a:lnTo>
                    <a:pt x="215" y="226"/>
                  </a:lnTo>
                  <a:lnTo>
                    <a:pt x="213" y="217"/>
                  </a:lnTo>
                  <a:lnTo>
                    <a:pt x="211" y="207"/>
                  </a:lnTo>
                  <a:lnTo>
                    <a:pt x="211" y="199"/>
                  </a:lnTo>
                  <a:lnTo>
                    <a:pt x="211" y="194"/>
                  </a:lnTo>
                  <a:lnTo>
                    <a:pt x="209" y="190"/>
                  </a:lnTo>
                  <a:lnTo>
                    <a:pt x="209" y="186"/>
                  </a:lnTo>
                  <a:lnTo>
                    <a:pt x="219" y="154"/>
                  </a:lnTo>
                  <a:lnTo>
                    <a:pt x="242" y="161"/>
                  </a:lnTo>
                  <a:lnTo>
                    <a:pt x="323" y="97"/>
                  </a:lnTo>
                  <a:lnTo>
                    <a:pt x="323" y="76"/>
                  </a:lnTo>
                  <a:lnTo>
                    <a:pt x="359" y="110"/>
                  </a:lnTo>
                  <a:lnTo>
                    <a:pt x="321" y="146"/>
                  </a:lnTo>
                  <a:lnTo>
                    <a:pt x="321" y="169"/>
                  </a:lnTo>
                  <a:lnTo>
                    <a:pt x="363" y="257"/>
                  </a:lnTo>
                  <a:lnTo>
                    <a:pt x="363" y="255"/>
                  </a:lnTo>
                  <a:lnTo>
                    <a:pt x="369" y="247"/>
                  </a:lnTo>
                  <a:lnTo>
                    <a:pt x="373" y="241"/>
                  </a:lnTo>
                  <a:lnTo>
                    <a:pt x="377" y="237"/>
                  </a:lnTo>
                  <a:lnTo>
                    <a:pt x="382" y="230"/>
                  </a:lnTo>
                  <a:lnTo>
                    <a:pt x="388" y="224"/>
                  </a:lnTo>
                  <a:lnTo>
                    <a:pt x="396" y="215"/>
                  </a:lnTo>
                  <a:lnTo>
                    <a:pt x="401" y="205"/>
                  </a:lnTo>
                  <a:lnTo>
                    <a:pt x="407" y="198"/>
                  </a:lnTo>
                  <a:lnTo>
                    <a:pt x="413" y="188"/>
                  </a:lnTo>
                  <a:lnTo>
                    <a:pt x="418" y="179"/>
                  </a:lnTo>
                  <a:lnTo>
                    <a:pt x="426" y="169"/>
                  </a:lnTo>
                  <a:lnTo>
                    <a:pt x="432" y="160"/>
                  </a:lnTo>
                  <a:lnTo>
                    <a:pt x="437" y="150"/>
                  </a:lnTo>
                  <a:lnTo>
                    <a:pt x="443" y="141"/>
                  </a:lnTo>
                  <a:lnTo>
                    <a:pt x="447" y="131"/>
                  </a:lnTo>
                  <a:lnTo>
                    <a:pt x="451" y="120"/>
                  </a:lnTo>
                  <a:lnTo>
                    <a:pt x="456" y="110"/>
                  </a:lnTo>
                  <a:lnTo>
                    <a:pt x="458" y="101"/>
                  </a:lnTo>
                  <a:lnTo>
                    <a:pt x="462" y="93"/>
                  </a:lnTo>
                  <a:lnTo>
                    <a:pt x="466" y="85"/>
                  </a:lnTo>
                  <a:lnTo>
                    <a:pt x="470" y="78"/>
                  </a:lnTo>
                  <a:lnTo>
                    <a:pt x="472" y="70"/>
                  </a:lnTo>
                  <a:lnTo>
                    <a:pt x="474" y="64"/>
                  </a:lnTo>
                  <a:lnTo>
                    <a:pt x="475" y="59"/>
                  </a:lnTo>
                  <a:lnTo>
                    <a:pt x="477" y="55"/>
                  </a:lnTo>
                  <a:lnTo>
                    <a:pt x="479" y="49"/>
                  </a:lnTo>
                  <a:lnTo>
                    <a:pt x="479" y="47"/>
                  </a:lnTo>
                  <a:lnTo>
                    <a:pt x="479" y="0"/>
                  </a:lnTo>
                  <a:lnTo>
                    <a:pt x="491" y="9"/>
                  </a:lnTo>
                  <a:close/>
                </a:path>
              </a:pathLst>
            </a:custGeom>
            <a:solidFill>
              <a:srgbClr val="69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5" name="Freeform 116"/>
            <p:cNvSpPr>
              <a:spLocks noChangeAspect="1"/>
            </p:cNvSpPr>
            <p:nvPr/>
          </p:nvSpPr>
          <p:spPr bwMode="auto">
            <a:xfrm>
              <a:off x="2108" y="2080"/>
              <a:ext cx="210" cy="323"/>
            </a:xfrm>
            <a:custGeom>
              <a:avLst/>
              <a:gdLst>
                <a:gd name="T0" fmla="*/ 0 w 549"/>
                <a:gd name="T1" fmla="*/ 0 h 846"/>
                <a:gd name="T2" fmla="*/ 0 w 549"/>
                <a:gd name="T3" fmla="*/ 0 h 846"/>
                <a:gd name="T4" fmla="*/ 0 w 549"/>
                <a:gd name="T5" fmla="*/ 0 h 846"/>
                <a:gd name="T6" fmla="*/ 0 w 549"/>
                <a:gd name="T7" fmla="*/ 0 h 846"/>
                <a:gd name="T8" fmla="*/ 0 w 549"/>
                <a:gd name="T9" fmla="*/ 0 h 846"/>
                <a:gd name="T10" fmla="*/ 0 w 549"/>
                <a:gd name="T11" fmla="*/ 0 h 846"/>
                <a:gd name="T12" fmla="*/ 0 w 549"/>
                <a:gd name="T13" fmla="*/ 0 h 846"/>
                <a:gd name="T14" fmla="*/ 0 w 549"/>
                <a:gd name="T15" fmla="*/ 0 h 846"/>
                <a:gd name="T16" fmla="*/ 0 w 549"/>
                <a:gd name="T17" fmla="*/ 0 h 846"/>
                <a:gd name="T18" fmla="*/ 0 w 549"/>
                <a:gd name="T19" fmla="*/ 0 h 846"/>
                <a:gd name="T20" fmla="*/ 0 w 549"/>
                <a:gd name="T21" fmla="*/ 0 h 846"/>
                <a:gd name="T22" fmla="*/ 0 w 549"/>
                <a:gd name="T23" fmla="*/ 0 h 846"/>
                <a:gd name="T24" fmla="*/ 0 w 549"/>
                <a:gd name="T25" fmla="*/ 0 h 846"/>
                <a:gd name="T26" fmla="*/ 0 w 549"/>
                <a:gd name="T27" fmla="*/ 0 h 846"/>
                <a:gd name="T28" fmla="*/ 0 w 549"/>
                <a:gd name="T29" fmla="*/ 0 h 846"/>
                <a:gd name="T30" fmla="*/ 0 w 549"/>
                <a:gd name="T31" fmla="*/ 0 h 846"/>
                <a:gd name="T32" fmla="*/ 0 w 549"/>
                <a:gd name="T33" fmla="*/ 0 h 846"/>
                <a:gd name="T34" fmla="*/ 0 w 549"/>
                <a:gd name="T35" fmla="*/ 0 h 846"/>
                <a:gd name="T36" fmla="*/ 0 w 549"/>
                <a:gd name="T37" fmla="*/ 0 h 846"/>
                <a:gd name="T38" fmla="*/ 0 w 549"/>
                <a:gd name="T39" fmla="*/ 0 h 846"/>
                <a:gd name="T40" fmla="*/ 0 w 549"/>
                <a:gd name="T41" fmla="*/ 0 h 846"/>
                <a:gd name="T42" fmla="*/ 0 w 549"/>
                <a:gd name="T43" fmla="*/ 0 h 846"/>
                <a:gd name="T44" fmla="*/ 0 w 549"/>
                <a:gd name="T45" fmla="*/ 0 h 846"/>
                <a:gd name="T46" fmla="*/ 0 w 549"/>
                <a:gd name="T47" fmla="*/ 0 h 846"/>
                <a:gd name="T48" fmla="*/ 0 w 549"/>
                <a:gd name="T49" fmla="*/ 0 h 846"/>
                <a:gd name="T50" fmla="*/ 0 w 549"/>
                <a:gd name="T51" fmla="*/ 0 h 846"/>
                <a:gd name="T52" fmla="*/ 0 w 549"/>
                <a:gd name="T53" fmla="*/ 0 h 846"/>
                <a:gd name="T54" fmla="*/ 0 w 549"/>
                <a:gd name="T55" fmla="*/ 0 h 846"/>
                <a:gd name="T56" fmla="*/ 0 w 549"/>
                <a:gd name="T57" fmla="*/ 0 h 846"/>
                <a:gd name="T58" fmla="*/ 0 w 549"/>
                <a:gd name="T59" fmla="*/ 0 h 846"/>
                <a:gd name="T60" fmla="*/ 0 w 549"/>
                <a:gd name="T61" fmla="*/ 0 h 846"/>
                <a:gd name="T62" fmla="*/ 0 w 549"/>
                <a:gd name="T63" fmla="*/ 0 h 846"/>
                <a:gd name="T64" fmla="*/ 0 w 549"/>
                <a:gd name="T65" fmla="*/ 0 h 846"/>
                <a:gd name="T66" fmla="*/ 0 w 549"/>
                <a:gd name="T67" fmla="*/ 0 h 846"/>
                <a:gd name="T68" fmla="*/ 0 w 549"/>
                <a:gd name="T69" fmla="*/ 0 h 846"/>
                <a:gd name="T70" fmla="*/ 0 w 549"/>
                <a:gd name="T71" fmla="*/ 0 h 846"/>
                <a:gd name="T72" fmla="*/ 0 w 549"/>
                <a:gd name="T73" fmla="*/ 0 h 846"/>
                <a:gd name="T74" fmla="*/ 0 w 549"/>
                <a:gd name="T75" fmla="*/ 0 h 846"/>
                <a:gd name="T76" fmla="*/ 0 w 549"/>
                <a:gd name="T77" fmla="*/ 0 h 846"/>
                <a:gd name="T78" fmla="*/ 0 w 549"/>
                <a:gd name="T79" fmla="*/ 0 h 846"/>
                <a:gd name="T80" fmla="*/ 0 w 549"/>
                <a:gd name="T81" fmla="*/ 0 h 846"/>
                <a:gd name="T82" fmla="*/ 0 w 549"/>
                <a:gd name="T83" fmla="*/ 0 h 846"/>
                <a:gd name="T84" fmla="*/ 0 w 549"/>
                <a:gd name="T85" fmla="*/ 0 h 846"/>
                <a:gd name="T86" fmla="*/ 0 w 549"/>
                <a:gd name="T87" fmla="*/ 0 h 846"/>
                <a:gd name="T88" fmla="*/ 0 w 549"/>
                <a:gd name="T89" fmla="*/ 0 h 846"/>
                <a:gd name="T90" fmla="*/ 0 w 549"/>
                <a:gd name="T91" fmla="*/ 0 h 846"/>
                <a:gd name="T92" fmla="*/ 0 w 549"/>
                <a:gd name="T93" fmla="*/ 0 h 846"/>
                <a:gd name="T94" fmla="*/ 0 w 549"/>
                <a:gd name="T95" fmla="*/ 0 h 846"/>
                <a:gd name="T96" fmla="*/ 0 w 549"/>
                <a:gd name="T97" fmla="*/ 0 h 846"/>
                <a:gd name="T98" fmla="*/ 0 w 549"/>
                <a:gd name="T99" fmla="*/ 0 h 846"/>
                <a:gd name="T100" fmla="*/ 0 w 549"/>
                <a:gd name="T101" fmla="*/ 0 h 846"/>
                <a:gd name="T102" fmla="*/ 0 w 549"/>
                <a:gd name="T103" fmla="*/ 0 h 846"/>
                <a:gd name="T104" fmla="*/ 0 w 549"/>
                <a:gd name="T105" fmla="*/ 0 h 846"/>
                <a:gd name="T106" fmla="*/ 0 w 549"/>
                <a:gd name="T107" fmla="*/ 0 h 846"/>
                <a:gd name="T108" fmla="*/ 0 w 549"/>
                <a:gd name="T109" fmla="*/ 0 h 846"/>
                <a:gd name="T110" fmla="*/ 0 w 549"/>
                <a:gd name="T111" fmla="*/ 0 h 846"/>
                <a:gd name="T112" fmla="*/ 0 w 549"/>
                <a:gd name="T113" fmla="*/ 0 h 846"/>
                <a:gd name="T114" fmla="*/ 0 w 549"/>
                <a:gd name="T115" fmla="*/ 0 h 846"/>
                <a:gd name="T116" fmla="*/ 0 w 549"/>
                <a:gd name="T117" fmla="*/ 0 h 846"/>
                <a:gd name="T118" fmla="*/ 0 w 549"/>
                <a:gd name="T119" fmla="*/ 0 h 8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9"/>
                <a:gd name="T181" fmla="*/ 0 h 846"/>
                <a:gd name="T182" fmla="*/ 549 w 549"/>
                <a:gd name="T183" fmla="*/ 846 h 8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9" h="846">
                  <a:moveTo>
                    <a:pt x="53" y="0"/>
                  </a:moveTo>
                  <a:lnTo>
                    <a:pt x="76" y="0"/>
                  </a:lnTo>
                  <a:lnTo>
                    <a:pt x="112" y="34"/>
                  </a:lnTo>
                  <a:lnTo>
                    <a:pt x="112" y="72"/>
                  </a:lnTo>
                  <a:lnTo>
                    <a:pt x="175" y="192"/>
                  </a:lnTo>
                  <a:lnTo>
                    <a:pt x="150" y="82"/>
                  </a:lnTo>
                  <a:lnTo>
                    <a:pt x="291" y="173"/>
                  </a:lnTo>
                  <a:lnTo>
                    <a:pt x="393" y="220"/>
                  </a:lnTo>
                  <a:lnTo>
                    <a:pt x="349" y="251"/>
                  </a:lnTo>
                  <a:lnTo>
                    <a:pt x="327" y="310"/>
                  </a:lnTo>
                  <a:lnTo>
                    <a:pt x="222" y="338"/>
                  </a:lnTo>
                  <a:lnTo>
                    <a:pt x="222" y="374"/>
                  </a:lnTo>
                  <a:lnTo>
                    <a:pt x="161" y="420"/>
                  </a:lnTo>
                  <a:lnTo>
                    <a:pt x="157" y="483"/>
                  </a:lnTo>
                  <a:lnTo>
                    <a:pt x="178" y="458"/>
                  </a:lnTo>
                  <a:lnTo>
                    <a:pt x="194" y="473"/>
                  </a:lnTo>
                  <a:lnTo>
                    <a:pt x="194" y="526"/>
                  </a:lnTo>
                  <a:lnTo>
                    <a:pt x="239" y="443"/>
                  </a:lnTo>
                  <a:lnTo>
                    <a:pt x="260" y="450"/>
                  </a:lnTo>
                  <a:lnTo>
                    <a:pt x="260" y="534"/>
                  </a:lnTo>
                  <a:lnTo>
                    <a:pt x="296" y="530"/>
                  </a:lnTo>
                  <a:lnTo>
                    <a:pt x="317" y="530"/>
                  </a:lnTo>
                  <a:lnTo>
                    <a:pt x="342" y="435"/>
                  </a:lnTo>
                  <a:lnTo>
                    <a:pt x="359" y="399"/>
                  </a:lnTo>
                  <a:lnTo>
                    <a:pt x="367" y="513"/>
                  </a:lnTo>
                  <a:lnTo>
                    <a:pt x="382" y="561"/>
                  </a:lnTo>
                  <a:lnTo>
                    <a:pt x="384" y="561"/>
                  </a:lnTo>
                  <a:lnTo>
                    <a:pt x="387" y="561"/>
                  </a:lnTo>
                  <a:lnTo>
                    <a:pt x="395" y="563"/>
                  </a:lnTo>
                  <a:lnTo>
                    <a:pt x="405" y="564"/>
                  </a:lnTo>
                  <a:lnTo>
                    <a:pt x="408" y="566"/>
                  </a:lnTo>
                  <a:lnTo>
                    <a:pt x="414" y="568"/>
                  </a:lnTo>
                  <a:lnTo>
                    <a:pt x="420" y="568"/>
                  </a:lnTo>
                  <a:lnTo>
                    <a:pt x="426" y="572"/>
                  </a:lnTo>
                  <a:lnTo>
                    <a:pt x="431" y="574"/>
                  </a:lnTo>
                  <a:lnTo>
                    <a:pt x="439" y="578"/>
                  </a:lnTo>
                  <a:lnTo>
                    <a:pt x="445" y="580"/>
                  </a:lnTo>
                  <a:lnTo>
                    <a:pt x="452" y="583"/>
                  </a:lnTo>
                  <a:lnTo>
                    <a:pt x="458" y="587"/>
                  </a:lnTo>
                  <a:lnTo>
                    <a:pt x="464" y="591"/>
                  </a:lnTo>
                  <a:lnTo>
                    <a:pt x="469" y="595"/>
                  </a:lnTo>
                  <a:lnTo>
                    <a:pt x="477" y="601"/>
                  </a:lnTo>
                  <a:lnTo>
                    <a:pt x="481" y="604"/>
                  </a:lnTo>
                  <a:lnTo>
                    <a:pt x="488" y="610"/>
                  </a:lnTo>
                  <a:lnTo>
                    <a:pt x="492" y="614"/>
                  </a:lnTo>
                  <a:lnTo>
                    <a:pt x="500" y="620"/>
                  </a:lnTo>
                  <a:lnTo>
                    <a:pt x="507" y="627"/>
                  </a:lnTo>
                  <a:lnTo>
                    <a:pt x="515" y="633"/>
                  </a:lnTo>
                  <a:lnTo>
                    <a:pt x="519" y="637"/>
                  </a:lnTo>
                  <a:lnTo>
                    <a:pt x="521" y="639"/>
                  </a:lnTo>
                  <a:lnTo>
                    <a:pt x="517" y="639"/>
                  </a:lnTo>
                  <a:lnTo>
                    <a:pt x="511" y="639"/>
                  </a:lnTo>
                  <a:lnTo>
                    <a:pt x="505" y="639"/>
                  </a:lnTo>
                  <a:lnTo>
                    <a:pt x="500" y="640"/>
                  </a:lnTo>
                  <a:lnTo>
                    <a:pt x="492" y="640"/>
                  </a:lnTo>
                  <a:lnTo>
                    <a:pt x="488" y="640"/>
                  </a:lnTo>
                  <a:lnTo>
                    <a:pt x="481" y="640"/>
                  </a:lnTo>
                  <a:lnTo>
                    <a:pt x="473" y="642"/>
                  </a:lnTo>
                  <a:lnTo>
                    <a:pt x="467" y="642"/>
                  </a:lnTo>
                  <a:lnTo>
                    <a:pt x="462" y="644"/>
                  </a:lnTo>
                  <a:lnTo>
                    <a:pt x="454" y="646"/>
                  </a:lnTo>
                  <a:lnTo>
                    <a:pt x="448" y="648"/>
                  </a:lnTo>
                  <a:lnTo>
                    <a:pt x="448" y="650"/>
                  </a:lnTo>
                  <a:lnTo>
                    <a:pt x="452" y="652"/>
                  </a:lnTo>
                  <a:lnTo>
                    <a:pt x="458" y="654"/>
                  </a:lnTo>
                  <a:lnTo>
                    <a:pt x="467" y="656"/>
                  </a:lnTo>
                  <a:lnTo>
                    <a:pt x="473" y="658"/>
                  </a:lnTo>
                  <a:lnTo>
                    <a:pt x="479" y="659"/>
                  </a:lnTo>
                  <a:lnTo>
                    <a:pt x="484" y="661"/>
                  </a:lnTo>
                  <a:lnTo>
                    <a:pt x="490" y="663"/>
                  </a:lnTo>
                  <a:lnTo>
                    <a:pt x="496" y="665"/>
                  </a:lnTo>
                  <a:lnTo>
                    <a:pt x="502" y="669"/>
                  </a:lnTo>
                  <a:lnTo>
                    <a:pt x="507" y="673"/>
                  </a:lnTo>
                  <a:lnTo>
                    <a:pt x="515" y="677"/>
                  </a:lnTo>
                  <a:lnTo>
                    <a:pt x="523" y="684"/>
                  </a:lnTo>
                  <a:lnTo>
                    <a:pt x="530" y="692"/>
                  </a:lnTo>
                  <a:lnTo>
                    <a:pt x="536" y="701"/>
                  </a:lnTo>
                  <a:lnTo>
                    <a:pt x="542" y="711"/>
                  </a:lnTo>
                  <a:lnTo>
                    <a:pt x="543" y="717"/>
                  </a:lnTo>
                  <a:lnTo>
                    <a:pt x="545" y="724"/>
                  </a:lnTo>
                  <a:lnTo>
                    <a:pt x="547" y="728"/>
                  </a:lnTo>
                  <a:lnTo>
                    <a:pt x="549" y="730"/>
                  </a:lnTo>
                  <a:lnTo>
                    <a:pt x="547" y="730"/>
                  </a:lnTo>
                  <a:lnTo>
                    <a:pt x="543" y="728"/>
                  </a:lnTo>
                  <a:lnTo>
                    <a:pt x="540" y="728"/>
                  </a:lnTo>
                  <a:lnTo>
                    <a:pt x="532" y="728"/>
                  </a:lnTo>
                  <a:lnTo>
                    <a:pt x="524" y="728"/>
                  </a:lnTo>
                  <a:lnTo>
                    <a:pt x="519" y="728"/>
                  </a:lnTo>
                  <a:lnTo>
                    <a:pt x="513" y="728"/>
                  </a:lnTo>
                  <a:lnTo>
                    <a:pt x="505" y="730"/>
                  </a:lnTo>
                  <a:lnTo>
                    <a:pt x="498" y="730"/>
                  </a:lnTo>
                  <a:lnTo>
                    <a:pt x="488" y="730"/>
                  </a:lnTo>
                  <a:lnTo>
                    <a:pt x="479" y="730"/>
                  </a:lnTo>
                  <a:lnTo>
                    <a:pt x="469" y="732"/>
                  </a:lnTo>
                  <a:lnTo>
                    <a:pt x="460" y="734"/>
                  </a:lnTo>
                  <a:lnTo>
                    <a:pt x="448" y="734"/>
                  </a:lnTo>
                  <a:lnTo>
                    <a:pt x="437" y="736"/>
                  </a:lnTo>
                  <a:lnTo>
                    <a:pt x="427" y="737"/>
                  </a:lnTo>
                  <a:lnTo>
                    <a:pt x="418" y="739"/>
                  </a:lnTo>
                  <a:lnTo>
                    <a:pt x="408" y="739"/>
                  </a:lnTo>
                  <a:lnTo>
                    <a:pt x="399" y="741"/>
                  </a:lnTo>
                  <a:lnTo>
                    <a:pt x="391" y="741"/>
                  </a:lnTo>
                  <a:lnTo>
                    <a:pt x="386" y="743"/>
                  </a:lnTo>
                  <a:lnTo>
                    <a:pt x="378" y="745"/>
                  </a:lnTo>
                  <a:lnTo>
                    <a:pt x="376" y="745"/>
                  </a:lnTo>
                  <a:lnTo>
                    <a:pt x="372" y="745"/>
                  </a:lnTo>
                  <a:lnTo>
                    <a:pt x="372" y="747"/>
                  </a:lnTo>
                  <a:lnTo>
                    <a:pt x="237" y="779"/>
                  </a:lnTo>
                  <a:lnTo>
                    <a:pt x="207" y="823"/>
                  </a:lnTo>
                  <a:lnTo>
                    <a:pt x="138" y="846"/>
                  </a:lnTo>
                  <a:lnTo>
                    <a:pt x="123" y="741"/>
                  </a:lnTo>
                  <a:lnTo>
                    <a:pt x="57" y="701"/>
                  </a:lnTo>
                  <a:lnTo>
                    <a:pt x="66" y="633"/>
                  </a:lnTo>
                  <a:lnTo>
                    <a:pt x="233" y="658"/>
                  </a:lnTo>
                  <a:lnTo>
                    <a:pt x="251" y="631"/>
                  </a:lnTo>
                  <a:lnTo>
                    <a:pt x="251" y="580"/>
                  </a:lnTo>
                  <a:lnTo>
                    <a:pt x="247" y="580"/>
                  </a:lnTo>
                  <a:lnTo>
                    <a:pt x="243" y="580"/>
                  </a:lnTo>
                  <a:lnTo>
                    <a:pt x="237" y="578"/>
                  </a:lnTo>
                  <a:lnTo>
                    <a:pt x="233" y="578"/>
                  </a:lnTo>
                  <a:lnTo>
                    <a:pt x="228" y="578"/>
                  </a:lnTo>
                  <a:lnTo>
                    <a:pt x="224" y="578"/>
                  </a:lnTo>
                  <a:lnTo>
                    <a:pt x="216" y="576"/>
                  </a:lnTo>
                  <a:lnTo>
                    <a:pt x="211" y="576"/>
                  </a:lnTo>
                  <a:lnTo>
                    <a:pt x="205" y="574"/>
                  </a:lnTo>
                  <a:lnTo>
                    <a:pt x="197" y="574"/>
                  </a:lnTo>
                  <a:lnTo>
                    <a:pt x="192" y="572"/>
                  </a:lnTo>
                  <a:lnTo>
                    <a:pt x="184" y="570"/>
                  </a:lnTo>
                  <a:lnTo>
                    <a:pt x="178" y="568"/>
                  </a:lnTo>
                  <a:lnTo>
                    <a:pt x="173" y="568"/>
                  </a:lnTo>
                  <a:lnTo>
                    <a:pt x="165" y="564"/>
                  </a:lnTo>
                  <a:lnTo>
                    <a:pt x="157" y="561"/>
                  </a:lnTo>
                  <a:lnTo>
                    <a:pt x="152" y="559"/>
                  </a:lnTo>
                  <a:lnTo>
                    <a:pt x="146" y="555"/>
                  </a:lnTo>
                  <a:lnTo>
                    <a:pt x="140" y="553"/>
                  </a:lnTo>
                  <a:lnTo>
                    <a:pt x="135" y="549"/>
                  </a:lnTo>
                  <a:lnTo>
                    <a:pt x="131" y="545"/>
                  </a:lnTo>
                  <a:lnTo>
                    <a:pt x="127" y="544"/>
                  </a:lnTo>
                  <a:lnTo>
                    <a:pt x="121" y="538"/>
                  </a:lnTo>
                  <a:lnTo>
                    <a:pt x="116" y="534"/>
                  </a:lnTo>
                  <a:lnTo>
                    <a:pt x="112" y="530"/>
                  </a:lnTo>
                  <a:lnTo>
                    <a:pt x="102" y="477"/>
                  </a:lnTo>
                  <a:lnTo>
                    <a:pt x="55" y="513"/>
                  </a:lnTo>
                  <a:lnTo>
                    <a:pt x="26" y="620"/>
                  </a:lnTo>
                  <a:lnTo>
                    <a:pt x="0" y="696"/>
                  </a:lnTo>
                  <a:lnTo>
                    <a:pt x="13" y="513"/>
                  </a:lnTo>
                  <a:lnTo>
                    <a:pt x="154" y="369"/>
                  </a:lnTo>
                  <a:lnTo>
                    <a:pt x="150" y="313"/>
                  </a:lnTo>
                  <a:lnTo>
                    <a:pt x="194" y="270"/>
                  </a:lnTo>
                  <a:lnTo>
                    <a:pt x="188" y="226"/>
                  </a:lnTo>
                  <a:lnTo>
                    <a:pt x="186" y="226"/>
                  </a:lnTo>
                  <a:lnTo>
                    <a:pt x="182" y="228"/>
                  </a:lnTo>
                  <a:lnTo>
                    <a:pt x="176" y="230"/>
                  </a:lnTo>
                  <a:lnTo>
                    <a:pt x="171" y="234"/>
                  </a:lnTo>
                  <a:lnTo>
                    <a:pt x="165" y="236"/>
                  </a:lnTo>
                  <a:lnTo>
                    <a:pt x="161" y="239"/>
                  </a:lnTo>
                  <a:lnTo>
                    <a:pt x="154" y="241"/>
                  </a:lnTo>
                  <a:lnTo>
                    <a:pt x="148" y="245"/>
                  </a:lnTo>
                  <a:lnTo>
                    <a:pt x="142" y="247"/>
                  </a:lnTo>
                  <a:lnTo>
                    <a:pt x="136" y="253"/>
                  </a:lnTo>
                  <a:lnTo>
                    <a:pt x="129" y="256"/>
                  </a:lnTo>
                  <a:lnTo>
                    <a:pt x="123" y="262"/>
                  </a:lnTo>
                  <a:lnTo>
                    <a:pt x="114" y="266"/>
                  </a:lnTo>
                  <a:lnTo>
                    <a:pt x="108" y="270"/>
                  </a:lnTo>
                  <a:lnTo>
                    <a:pt x="100" y="272"/>
                  </a:lnTo>
                  <a:lnTo>
                    <a:pt x="93" y="274"/>
                  </a:lnTo>
                  <a:lnTo>
                    <a:pt x="85" y="274"/>
                  </a:lnTo>
                  <a:lnTo>
                    <a:pt x="79" y="274"/>
                  </a:lnTo>
                  <a:lnTo>
                    <a:pt x="74" y="274"/>
                  </a:lnTo>
                  <a:lnTo>
                    <a:pt x="68" y="274"/>
                  </a:lnTo>
                  <a:lnTo>
                    <a:pt x="62" y="272"/>
                  </a:lnTo>
                  <a:lnTo>
                    <a:pt x="57" y="272"/>
                  </a:lnTo>
                  <a:lnTo>
                    <a:pt x="53" y="270"/>
                  </a:lnTo>
                  <a:lnTo>
                    <a:pt x="49" y="270"/>
                  </a:lnTo>
                  <a:lnTo>
                    <a:pt x="43" y="268"/>
                  </a:lnTo>
                  <a:lnTo>
                    <a:pt x="41" y="268"/>
                  </a:lnTo>
                  <a:lnTo>
                    <a:pt x="81" y="123"/>
                  </a:lnTo>
                  <a:lnTo>
                    <a:pt x="89" y="64"/>
                  </a:lnTo>
                  <a:lnTo>
                    <a:pt x="62" y="2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9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6" name="Freeform 117"/>
            <p:cNvSpPr>
              <a:spLocks noChangeAspect="1"/>
            </p:cNvSpPr>
            <p:nvPr/>
          </p:nvSpPr>
          <p:spPr bwMode="auto">
            <a:xfrm>
              <a:off x="2197" y="2180"/>
              <a:ext cx="171" cy="348"/>
            </a:xfrm>
            <a:custGeom>
              <a:avLst/>
              <a:gdLst>
                <a:gd name="T0" fmla="*/ 0 w 446"/>
                <a:gd name="T1" fmla="*/ 0 h 911"/>
                <a:gd name="T2" fmla="*/ 0 w 446"/>
                <a:gd name="T3" fmla="*/ 0 h 911"/>
                <a:gd name="T4" fmla="*/ 0 w 446"/>
                <a:gd name="T5" fmla="*/ 0 h 911"/>
                <a:gd name="T6" fmla="*/ 0 w 446"/>
                <a:gd name="T7" fmla="*/ 0 h 911"/>
                <a:gd name="T8" fmla="*/ 0 w 446"/>
                <a:gd name="T9" fmla="*/ 0 h 911"/>
                <a:gd name="T10" fmla="*/ 0 w 446"/>
                <a:gd name="T11" fmla="*/ 0 h 911"/>
                <a:gd name="T12" fmla="*/ 0 w 446"/>
                <a:gd name="T13" fmla="*/ 0 h 911"/>
                <a:gd name="T14" fmla="*/ 0 w 446"/>
                <a:gd name="T15" fmla="*/ 0 h 911"/>
                <a:gd name="T16" fmla="*/ 0 w 446"/>
                <a:gd name="T17" fmla="*/ 0 h 911"/>
                <a:gd name="T18" fmla="*/ 0 w 446"/>
                <a:gd name="T19" fmla="*/ 0 h 911"/>
                <a:gd name="T20" fmla="*/ 0 w 446"/>
                <a:gd name="T21" fmla="*/ 0 h 911"/>
                <a:gd name="T22" fmla="*/ 0 w 446"/>
                <a:gd name="T23" fmla="*/ 0 h 911"/>
                <a:gd name="T24" fmla="*/ 0 w 446"/>
                <a:gd name="T25" fmla="*/ 0 h 911"/>
                <a:gd name="T26" fmla="*/ 0 w 446"/>
                <a:gd name="T27" fmla="*/ 0 h 911"/>
                <a:gd name="T28" fmla="*/ 0 w 446"/>
                <a:gd name="T29" fmla="*/ 0 h 911"/>
                <a:gd name="T30" fmla="*/ 0 w 446"/>
                <a:gd name="T31" fmla="*/ 0 h 911"/>
                <a:gd name="T32" fmla="*/ 0 w 446"/>
                <a:gd name="T33" fmla="*/ 0 h 911"/>
                <a:gd name="T34" fmla="*/ 0 w 446"/>
                <a:gd name="T35" fmla="*/ 0 h 911"/>
                <a:gd name="T36" fmla="*/ 0 w 446"/>
                <a:gd name="T37" fmla="*/ 0 h 911"/>
                <a:gd name="T38" fmla="*/ 0 w 446"/>
                <a:gd name="T39" fmla="*/ 0 h 911"/>
                <a:gd name="T40" fmla="*/ 0 w 446"/>
                <a:gd name="T41" fmla="*/ 0 h 911"/>
                <a:gd name="T42" fmla="*/ 0 w 446"/>
                <a:gd name="T43" fmla="*/ 0 h 911"/>
                <a:gd name="T44" fmla="*/ 0 w 446"/>
                <a:gd name="T45" fmla="*/ 0 h 911"/>
                <a:gd name="T46" fmla="*/ 0 w 446"/>
                <a:gd name="T47" fmla="*/ 0 h 911"/>
                <a:gd name="T48" fmla="*/ 0 w 446"/>
                <a:gd name="T49" fmla="*/ 0 h 911"/>
                <a:gd name="T50" fmla="*/ 0 w 446"/>
                <a:gd name="T51" fmla="*/ 0 h 911"/>
                <a:gd name="T52" fmla="*/ 0 w 446"/>
                <a:gd name="T53" fmla="*/ 0 h 911"/>
                <a:gd name="T54" fmla="*/ 0 w 446"/>
                <a:gd name="T55" fmla="*/ 0 h 911"/>
                <a:gd name="T56" fmla="*/ 0 w 446"/>
                <a:gd name="T57" fmla="*/ 0 h 911"/>
                <a:gd name="T58" fmla="*/ 0 w 446"/>
                <a:gd name="T59" fmla="*/ 0 h 911"/>
                <a:gd name="T60" fmla="*/ 0 w 446"/>
                <a:gd name="T61" fmla="*/ 0 h 911"/>
                <a:gd name="T62" fmla="*/ 0 w 446"/>
                <a:gd name="T63" fmla="*/ 0 h 911"/>
                <a:gd name="T64" fmla="*/ 0 w 446"/>
                <a:gd name="T65" fmla="*/ 0 h 911"/>
                <a:gd name="T66" fmla="*/ 0 w 446"/>
                <a:gd name="T67" fmla="*/ 0 h 911"/>
                <a:gd name="T68" fmla="*/ 0 w 446"/>
                <a:gd name="T69" fmla="*/ 0 h 911"/>
                <a:gd name="T70" fmla="*/ 0 w 446"/>
                <a:gd name="T71" fmla="*/ 0 h 911"/>
                <a:gd name="T72" fmla="*/ 0 w 446"/>
                <a:gd name="T73" fmla="*/ 0 h 911"/>
                <a:gd name="T74" fmla="*/ 0 w 446"/>
                <a:gd name="T75" fmla="*/ 0 h 911"/>
                <a:gd name="T76" fmla="*/ 0 w 446"/>
                <a:gd name="T77" fmla="*/ 0 h 911"/>
                <a:gd name="T78" fmla="*/ 0 w 446"/>
                <a:gd name="T79" fmla="*/ 0 h 911"/>
                <a:gd name="T80" fmla="*/ 0 w 446"/>
                <a:gd name="T81" fmla="*/ 0 h 911"/>
                <a:gd name="T82" fmla="*/ 0 w 446"/>
                <a:gd name="T83" fmla="*/ 0 h 911"/>
                <a:gd name="T84" fmla="*/ 0 w 446"/>
                <a:gd name="T85" fmla="*/ 0 h 911"/>
                <a:gd name="T86" fmla="*/ 0 w 446"/>
                <a:gd name="T87" fmla="*/ 0 h 911"/>
                <a:gd name="T88" fmla="*/ 0 w 446"/>
                <a:gd name="T89" fmla="*/ 0 h 911"/>
                <a:gd name="T90" fmla="*/ 0 w 446"/>
                <a:gd name="T91" fmla="*/ 0 h 911"/>
                <a:gd name="T92" fmla="*/ 0 w 446"/>
                <a:gd name="T93" fmla="*/ 0 h 911"/>
                <a:gd name="T94" fmla="*/ 0 w 446"/>
                <a:gd name="T95" fmla="*/ 0 h 911"/>
                <a:gd name="T96" fmla="*/ 0 w 446"/>
                <a:gd name="T97" fmla="*/ 0 h 911"/>
                <a:gd name="T98" fmla="*/ 0 w 446"/>
                <a:gd name="T99" fmla="*/ 0 h 911"/>
                <a:gd name="T100" fmla="*/ 0 w 446"/>
                <a:gd name="T101" fmla="*/ 0 h 911"/>
                <a:gd name="T102" fmla="*/ 0 w 446"/>
                <a:gd name="T103" fmla="*/ 0 h 911"/>
                <a:gd name="T104" fmla="*/ 0 w 446"/>
                <a:gd name="T105" fmla="*/ 0 h 911"/>
                <a:gd name="T106" fmla="*/ 0 w 446"/>
                <a:gd name="T107" fmla="*/ 0 h 911"/>
                <a:gd name="T108" fmla="*/ 0 w 446"/>
                <a:gd name="T109" fmla="*/ 0 h 911"/>
                <a:gd name="T110" fmla="*/ 0 w 446"/>
                <a:gd name="T111" fmla="*/ 0 h 911"/>
                <a:gd name="T112" fmla="*/ 0 w 446"/>
                <a:gd name="T113" fmla="*/ 0 h 911"/>
                <a:gd name="T114" fmla="*/ 0 w 446"/>
                <a:gd name="T115" fmla="*/ 0 h 911"/>
                <a:gd name="T116" fmla="*/ 0 w 446"/>
                <a:gd name="T117" fmla="*/ 0 h 911"/>
                <a:gd name="T118" fmla="*/ 0 w 446"/>
                <a:gd name="T119" fmla="*/ 0 h 911"/>
                <a:gd name="T120" fmla="*/ 0 w 446"/>
                <a:gd name="T121" fmla="*/ 0 h 9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6"/>
                <a:gd name="T184" fmla="*/ 0 h 911"/>
                <a:gd name="T185" fmla="*/ 446 w 446"/>
                <a:gd name="T186" fmla="*/ 911 h 9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6" h="911">
                  <a:moveTo>
                    <a:pt x="251" y="4"/>
                  </a:moveTo>
                  <a:lnTo>
                    <a:pt x="251" y="2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71" y="6"/>
                  </a:lnTo>
                  <a:lnTo>
                    <a:pt x="275" y="10"/>
                  </a:lnTo>
                  <a:lnTo>
                    <a:pt x="281" y="17"/>
                  </a:lnTo>
                  <a:lnTo>
                    <a:pt x="287" y="25"/>
                  </a:lnTo>
                  <a:lnTo>
                    <a:pt x="294" y="36"/>
                  </a:lnTo>
                  <a:lnTo>
                    <a:pt x="300" y="49"/>
                  </a:lnTo>
                  <a:lnTo>
                    <a:pt x="308" y="67"/>
                  </a:lnTo>
                  <a:lnTo>
                    <a:pt x="317" y="86"/>
                  </a:lnTo>
                  <a:lnTo>
                    <a:pt x="325" y="112"/>
                  </a:lnTo>
                  <a:lnTo>
                    <a:pt x="334" y="137"/>
                  </a:lnTo>
                  <a:lnTo>
                    <a:pt x="342" y="167"/>
                  </a:lnTo>
                  <a:lnTo>
                    <a:pt x="351" y="200"/>
                  </a:lnTo>
                  <a:lnTo>
                    <a:pt x="361" y="236"/>
                  </a:lnTo>
                  <a:lnTo>
                    <a:pt x="370" y="270"/>
                  </a:lnTo>
                  <a:lnTo>
                    <a:pt x="380" y="306"/>
                  </a:lnTo>
                  <a:lnTo>
                    <a:pt x="387" y="342"/>
                  </a:lnTo>
                  <a:lnTo>
                    <a:pt x="397" y="376"/>
                  </a:lnTo>
                  <a:lnTo>
                    <a:pt x="403" y="411"/>
                  </a:lnTo>
                  <a:lnTo>
                    <a:pt x="410" y="441"/>
                  </a:lnTo>
                  <a:lnTo>
                    <a:pt x="416" y="468"/>
                  </a:lnTo>
                  <a:lnTo>
                    <a:pt x="422" y="494"/>
                  </a:lnTo>
                  <a:lnTo>
                    <a:pt x="426" y="513"/>
                  </a:lnTo>
                  <a:lnTo>
                    <a:pt x="429" y="530"/>
                  </a:lnTo>
                  <a:lnTo>
                    <a:pt x="431" y="540"/>
                  </a:lnTo>
                  <a:lnTo>
                    <a:pt x="433" y="544"/>
                  </a:lnTo>
                  <a:lnTo>
                    <a:pt x="435" y="548"/>
                  </a:lnTo>
                  <a:lnTo>
                    <a:pt x="437" y="555"/>
                  </a:lnTo>
                  <a:lnTo>
                    <a:pt x="439" y="565"/>
                  </a:lnTo>
                  <a:lnTo>
                    <a:pt x="439" y="568"/>
                  </a:lnTo>
                  <a:lnTo>
                    <a:pt x="441" y="576"/>
                  </a:lnTo>
                  <a:lnTo>
                    <a:pt x="441" y="582"/>
                  </a:lnTo>
                  <a:lnTo>
                    <a:pt x="443" y="589"/>
                  </a:lnTo>
                  <a:lnTo>
                    <a:pt x="445" y="595"/>
                  </a:lnTo>
                  <a:lnTo>
                    <a:pt x="445" y="603"/>
                  </a:lnTo>
                  <a:lnTo>
                    <a:pt x="445" y="610"/>
                  </a:lnTo>
                  <a:lnTo>
                    <a:pt x="446" y="618"/>
                  </a:lnTo>
                  <a:lnTo>
                    <a:pt x="445" y="626"/>
                  </a:lnTo>
                  <a:lnTo>
                    <a:pt x="445" y="633"/>
                  </a:lnTo>
                  <a:lnTo>
                    <a:pt x="445" y="643"/>
                  </a:lnTo>
                  <a:lnTo>
                    <a:pt x="445" y="650"/>
                  </a:lnTo>
                  <a:lnTo>
                    <a:pt x="443" y="658"/>
                  </a:lnTo>
                  <a:lnTo>
                    <a:pt x="443" y="665"/>
                  </a:lnTo>
                  <a:lnTo>
                    <a:pt x="441" y="675"/>
                  </a:lnTo>
                  <a:lnTo>
                    <a:pt x="441" y="683"/>
                  </a:lnTo>
                  <a:lnTo>
                    <a:pt x="439" y="688"/>
                  </a:lnTo>
                  <a:lnTo>
                    <a:pt x="439" y="694"/>
                  </a:lnTo>
                  <a:lnTo>
                    <a:pt x="437" y="700"/>
                  </a:lnTo>
                  <a:lnTo>
                    <a:pt x="437" y="705"/>
                  </a:lnTo>
                  <a:lnTo>
                    <a:pt x="435" y="711"/>
                  </a:lnTo>
                  <a:lnTo>
                    <a:pt x="435" y="715"/>
                  </a:lnTo>
                  <a:lnTo>
                    <a:pt x="435" y="713"/>
                  </a:lnTo>
                  <a:lnTo>
                    <a:pt x="433" y="715"/>
                  </a:lnTo>
                  <a:lnTo>
                    <a:pt x="431" y="715"/>
                  </a:lnTo>
                  <a:lnTo>
                    <a:pt x="426" y="719"/>
                  </a:lnTo>
                  <a:lnTo>
                    <a:pt x="420" y="721"/>
                  </a:lnTo>
                  <a:lnTo>
                    <a:pt x="414" y="724"/>
                  </a:lnTo>
                  <a:lnTo>
                    <a:pt x="407" y="726"/>
                  </a:lnTo>
                  <a:lnTo>
                    <a:pt x="399" y="732"/>
                  </a:lnTo>
                  <a:lnTo>
                    <a:pt x="389" y="738"/>
                  </a:lnTo>
                  <a:lnTo>
                    <a:pt x="378" y="743"/>
                  </a:lnTo>
                  <a:lnTo>
                    <a:pt x="365" y="751"/>
                  </a:lnTo>
                  <a:lnTo>
                    <a:pt x="349" y="761"/>
                  </a:lnTo>
                  <a:lnTo>
                    <a:pt x="330" y="770"/>
                  </a:lnTo>
                  <a:lnTo>
                    <a:pt x="311" y="781"/>
                  </a:lnTo>
                  <a:lnTo>
                    <a:pt x="291" y="791"/>
                  </a:lnTo>
                  <a:lnTo>
                    <a:pt x="270" y="804"/>
                  </a:lnTo>
                  <a:lnTo>
                    <a:pt x="247" y="816"/>
                  </a:lnTo>
                  <a:lnTo>
                    <a:pt x="226" y="827"/>
                  </a:lnTo>
                  <a:lnTo>
                    <a:pt x="203" y="838"/>
                  </a:lnTo>
                  <a:lnTo>
                    <a:pt x="182" y="852"/>
                  </a:lnTo>
                  <a:lnTo>
                    <a:pt x="161" y="863"/>
                  </a:lnTo>
                  <a:lnTo>
                    <a:pt x="144" y="873"/>
                  </a:lnTo>
                  <a:lnTo>
                    <a:pt x="125" y="882"/>
                  </a:lnTo>
                  <a:lnTo>
                    <a:pt x="112" y="892"/>
                  </a:lnTo>
                  <a:lnTo>
                    <a:pt x="98" y="897"/>
                  </a:lnTo>
                  <a:lnTo>
                    <a:pt x="89" y="903"/>
                  </a:lnTo>
                  <a:lnTo>
                    <a:pt x="83" y="907"/>
                  </a:lnTo>
                  <a:lnTo>
                    <a:pt x="83" y="909"/>
                  </a:lnTo>
                  <a:lnTo>
                    <a:pt x="28" y="911"/>
                  </a:lnTo>
                  <a:lnTo>
                    <a:pt x="28" y="909"/>
                  </a:lnTo>
                  <a:lnTo>
                    <a:pt x="26" y="909"/>
                  </a:lnTo>
                  <a:lnTo>
                    <a:pt x="24" y="905"/>
                  </a:lnTo>
                  <a:lnTo>
                    <a:pt x="24" y="899"/>
                  </a:lnTo>
                  <a:lnTo>
                    <a:pt x="22" y="895"/>
                  </a:lnTo>
                  <a:lnTo>
                    <a:pt x="20" y="890"/>
                  </a:lnTo>
                  <a:lnTo>
                    <a:pt x="20" y="882"/>
                  </a:lnTo>
                  <a:lnTo>
                    <a:pt x="19" y="875"/>
                  </a:lnTo>
                  <a:lnTo>
                    <a:pt x="17" y="865"/>
                  </a:lnTo>
                  <a:lnTo>
                    <a:pt x="17" y="854"/>
                  </a:lnTo>
                  <a:lnTo>
                    <a:pt x="15" y="840"/>
                  </a:lnTo>
                  <a:lnTo>
                    <a:pt x="15" y="827"/>
                  </a:lnTo>
                  <a:lnTo>
                    <a:pt x="11" y="810"/>
                  </a:lnTo>
                  <a:lnTo>
                    <a:pt x="11" y="791"/>
                  </a:lnTo>
                  <a:lnTo>
                    <a:pt x="9" y="772"/>
                  </a:lnTo>
                  <a:lnTo>
                    <a:pt x="7" y="751"/>
                  </a:lnTo>
                  <a:lnTo>
                    <a:pt x="5" y="728"/>
                  </a:lnTo>
                  <a:lnTo>
                    <a:pt x="5" y="707"/>
                  </a:lnTo>
                  <a:lnTo>
                    <a:pt x="3" y="686"/>
                  </a:lnTo>
                  <a:lnTo>
                    <a:pt x="3" y="665"/>
                  </a:lnTo>
                  <a:lnTo>
                    <a:pt x="1" y="646"/>
                  </a:lnTo>
                  <a:lnTo>
                    <a:pt x="0" y="627"/>
                  </a:lnTo>
                  <a:lnTo>
                    <a:pt x="0" y="610"/>
                  </a:lnTo>
                  <a:lnTo>
                    <a:pt x="0" y="597"/>
                  </a:lnTo>
                  <a:lnTo>
                    <a:pt x="0" y="586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8"/>
                  </a:lnTo>
                  <a:lnTo>
                    <a:pt x="0" y="567"/>
                  </a:lnTo>
                  <a:lnTo>
                    <a:pt x="5" y="567"/>
                  </a:lnTo>
                  <a:lnTo>
                    <a:pt x="11" y="565"/>
                  </a:lnTo>
                  <a:lnTo>
                    <a:pt x="20" y="565"/>
                  </a:lnTo>
                  <a:lnTo>
                    <a:pt x="26" y="565"/>
                  </a:lnTo>
                  <a:lnTo>
                    <a:pt x="32" y="567"/>
                  </a:lnTo>
                  <a:lnTo>
                    <a:pt x="38" y="567"/>
                  </a:lnTo>
                  <a:lnTo>
                    <a:pt x="45" y="570"/>
                  </a:lnTo>
                  <a:lnTo>
                    <a:pt x="51" y="574"/>
                  </a:lnTo>
                  <a:lnTo>
                    <a:pt x="59" y="578"/>
                  </a:lnTo>
                  <a:lnTo>
                    <a:pt x="64" y="584"/>
                  </a:lnTo>
                  <a:lnTo>
                    <a:pt x="72" y="591"/>
                  </a:lnTo>
                  <a:lnTo>
                    <a:pt x="78" y="597"/>
                  </a:lnTo>
                  <a:lnTo>
                    <a:pt x="85" y="607"/>
                  </a:lnTo>
                  <a:lnTo>
                    <a:pt x="91" y="614"/>
                  </a:lnTo>
                  <a:lnTo>
                    <a:pt x="98" y="626"/>
                  </a:lnTo>
                  <a:lnTo>
                    <a:pt x="104" y="635"/>
                  </a:lnTo>
                  <a:lnTo>
                    <a:pt x="110" y="646"/>
                  </a:lnTo>
                  <a:lnTo>
                    <a:pt x="116" y="656"/>
                  </a:lnTo>
                  <a:lnTo>
                    <a:pt x="121" y="667"/>
                  </a:lnTo>
                  <a:lnTo>
                    <a:pt x="125" y="677"/>
                  </a:lnTo>
                  <a:lnTo>
                    <a:pt x="131" y="686"/>
                  </a:lnTo>
                  <a:lnTo>
                    <a:pt x="135" y="694"/>
                  </a:lnTo>
                  <a:lnTo>
                    <a:pt x="138" y="703"/>
                  </a:lnTo>
                  <a:lnTo>
                    <a:pt x="140" y="709"/>
                  </a:lnTo>
                  <a:lnTo>
                    <a:pt x="144" y="713"/>
                  </a:lnTo>
                  <a:lnTo>
                    <a:pt x="146" y="717"/>
                  </a:lnTo>
                  <a:lnTo>
                    <a:pt x="146" y="719"/>
                  </a:lnTo>
                  <a:lnTo>
                    <a:pt x="146" y="806"/>
                  </a:lnTo>
                  <a:lnTo>
                    <a:pt x="146" y="804"/>
                  </a:lnTo>
                  <a:lnTo>
                    <a:pt x="148" y="804"/>
                  </a:lnTo>
                  <a:lnTo>
                    <a:pt x="154" y="802"/>
                  </a:lnTo>
                  <a:lnTo>
                    <a:pt x="159" y="802"/>
                  </a:lnTo>
                  <a:lnTo>
                    <a:pt x="167" y="799"/>
                  </a:lnTo>
                  <a:lnTo>
                    <a:pt x="175" y="797"/>
                  </a:lnTo>
                  <a:lnTo>
                    <a:pt x="184" y="795"/>
                  </a:lnTo>
                  <a:lnTo>
                    <a:pt x="195" y="791"/>
                  </a:lnTo>
                  <a:lnTo>
                    <a:pt x="205" y="787"/>
                  </a:lnTo>
                  <a:lnTo>
                    <a:pt x="216" y="781"/>
                  </a:lnTo>
                  <a:lnTo>
                    <a:pt x="228" y="776"/>
                  </a:lnTo>
                  <a:lnTo>
                    <a:pt x="241" y="772"/>
                  </a:lnTo>
                  <a:lnTo>
                    <a:pt x="252" y="764"/>
                  </a:lnTo>
                  <a:lnTo>
                    <a:pt x="266" y="759"/>
                  </a:lnTo>
                  <a:lnTo>
                    <a:pt x="277" y="749"/>
                  </a:lnTo>
                  <a:lnTo>
                    <a:pt x="289" y="741"/>
                  </a:lnTo>
                  <a:lnTo>
                    <a:pt x="298" y="732"/>
                  </a:lnTo>
                  <a:lnTo>
                    <a:pt x="310" y="722"/>
                  </a:lnTo>
                  <a:lnTo>
                    <a:pt x="319" y="711"/>
                  </a:lnTo>
                  <a:lnTo>
                    <a:pt x="329" y="702"/>
                  </a:lnTo>
                  <a:lnTo>
                    <a:pt x="336" y="692"/>
                  </a:lnTo>
                  <a:lnTo>
                    <a:pt x="344" y="683"/>
                  </a:lnTo>
                  <a:lnTo>
                    <a:pt x="351" y="671"/>
                  </a:lnTo>
                  <a:lnTo>
                    <a:pt x="359" y="662"/>
                  </a:lnTo>
                  <a:lnTo>
                    <a:pt x="363" y="652"/>
                  </a:lnTo>
                  <a:lnTo>
                    <a:pt x="370" y="645"/>
                  </a:lnTo>
                  <a:lnTo>
                    <a:pt x="374" y="637"/>
                  </a:lnTo>
                  <a:lnTo>
                    <a:pt x="378" y="631"/>
                  </a:lnTo>
                  <a:lnTo>
                    <a:pt x="380" y="626"/>
                  </a:lnTo>
                  <a:lnTo>
                    <a:pt x="382" y="622"/>
                  </a:lnTo>
                  <a:lnTo>
                    <a:pt x="384" y="618"/>
                  </a:lnTo>
                  <a:lnTo>
                    <a:pt x="386" y="618"/>
                  </a:lnTo>
                  <a:lnTo>
                    <a:pt x="353" y="500"/>
                  </a:lnTo>
                  <a:lnTo>
                    <a:pt x="380" y="500"/>
                  </a:lnTo>
                  <a:lnTo>
                    <a:pt x="380" y="498"/>
                  </a:lnTo>
                  <a:lnTo>
                    <a:pt x="382" y="496"/>
                  </a:lnTo>
                  <a:lnTo>
                    <a:pt x="382" y="491"/>
                  </a:lnTo>
                  <a:lnTo>
                    <a:pt x="384" y="487"/>
                  </a:lnTo>
                  <a:lnTo>
                    <a:pt x="382" y="479"/>
                  </a:lnTo>
                  <a:lnTo>
                    <a:pt x="382" y="472"/>
                  </a:lnTo>
                  <a:lnTo>
                    <a:pt x="380" y="464"/>
                  </a:lnTo>
                  <a:lnTo>
                    <a:pt x="376" y="456"/>
                  </a:lnTo>
                  <a:lnTo>
                    <a:pt x="368" y="447"/>
                  </a:lnTo>
                  <a:lnTo>
                    <a:pt x="361" y="439"/>
                  </a:lnTo>
                  <a:lnTo>
                    <a:pt x="351" y="430"/>
                  </a:lnTo>
                  <a:lnTo>
                    <a:pt x="342" y="424"/>
                  </a:lnTo>
                  <a:lnTo>
                    <a:pt x="332" y="416"/>
                  </a:lnTo>
                  <a:lnTo>
                    <a:pt x="327" y="411"/>
                  </a:lnTo>
                  <a:lnTo>
                    <a:pt x="321" y="407"/>
                  </a:lnTo>
                  <a:lnTo>
                    <a:pt x="346" y="409"/>
                  </a:lnTo>
                  <a:lnTo>
                    <a:pt x="348" y="407"/>
                  </a:lnTo>
                  <a:lnTo>
                    <a:pt x="348" y="401"/>
                  </a:lnTo>
                  <a:lnTo>
                    <a:pt x="346" y="394"/>
                  </a:lnTo>
                  <a:lnTo>
                    <a:pt x="344" y="388"/>
                  </a:lnTo>
                  <a:lnTo>
                    <a:pt x="340" y="382"/>
                  </a:lnTo>
                  <a:lnTo>
                    <a:pt x="338" y="376"/>
                  </a:lnTo>
                  <a:lnTo>
                    <a:pt x="332" y="371"/>
                  </a:lnTo>
                  <a:lnTo>
                    <a:pt x="329" y="365"/>
                  </a:lnTo>
                  <a:lnTo>
                    <a:pt x="323" y="357"/>
                  </a:lnTo>
                  <a:lnTo>
                    <a:pt x="315" y="350"/>
                  </a:lnTo>
                  <a:lnTo>
                    <a:pt x="308" y="340"/>
                  </a:lnTo>
                  <a:lnTo>
                    <a:pt x="302" y="333"/>
                  </a:lnTo>
                  <a:lnTo>
                    <a:pt x="292" y="325"/>
                  </a:lnTo>
                  <a:lnTo>
                    <a:pt x="285" y="318"/>
                  </a:lnTo>
                  <a:lnTo>
                    <a:pt x="277" y="308"/>
                  </a:lnTo>
                  <a:lnTo>
                    <a:pt x="270" y="302"/>
                  </a:lnTo>
                  <a:lnTo>
                    <a:pt x="260" y="295"/>
                  </a:lnTo>
                  <a:lnTo>
                    <a:pt x="252" y="287"/>
                  </a:lnTo>
                  <a:lnTo>
                    <a:pt x="245" y="281"/>
                  </a:lnTo>
                  <a:lnTo>
                    <a:pt x="239" y="276"/>
                  </a:lnTo>
                  <a:lnTo>
                    <a:pt x="232" y="268"/>
                  </a:lnTo>
                  <a:lnTo>
                    <a:pt x="230" y="266"/>
                  </a:lnTo>
                  <a:lnTo>
                    <a:pt x="291" y="270"/>
                  </a:lnTo>
                  <a:lnTo>
                    <a:pt x="289" y="266"/>
                  </a:lnTo>
                  <a:lnTo>
                    <a:pt x="285" y="259"/>
                  </a:lnTo>
                  <a:lnTo>
                    <a:pt x="281" y="253"/>
                  </a:lnTo>
                  <a:lnTo>
                    <a:pt x="279" y="245"/>
                  </a:lnTo>
                  <a:lnTo>
                    <a:pt x="275" y="238"/>
                  </a:lnTo>
                  <a:lnTo>
                    <a:pt x="271" y="230"/>
                  </a:lnTo>
                  <a:lnTo>
                    <a:pt x="268" y="221"/>
                  </a:lnTo>
                  <a:lnTo>
                    <a:pt x="264" y="211"/>
                  </a:lnTo>
                  <a:lnTo>
                    <a:pt x="260" y="202"/>
                  </a:lnTo>
                  <a:lnTo>
                    <a:pt x="256" y="192"/>
                  </a:lnTo>
                  <a:lnTo>
                    <a:pt x="252" y="181"/>
                  </a:lnTo>
                  <a:lnTo>
                    <a:pt x="249" y="171"/>
                  </a:lnTo>
                  <a:lnTo>
                    <a:pt x="245" y="162"/>
                  </a:lnTo>
                  <a:lnTo>
                    <a:pt x="243" y="154"/>
                  </a:lnTo>
                  <a:lnTo>
                    <a:pt x="241" y="145"/>
                  </a:lnTo>
                  <a:lnTo>
                    <a:pt x="239" y="135"/>
                  </a:lnTo>
                  <a:lnTo>
                    <a:pt x="237" y="127"/>
                  </a:lnTo>
                  <a:lnTo>
                    <a:pt x="237" y="122"/>
                  </a:lnTo>
                  <a:lnTo>
                    <a:pt x="237" y="114"/>
                  </a:lnTo>
                  <a:lnTo>
                    <a:pt x="237" y="108"/>
                  </a:lnTo>
                  <a:lnTo>
                    <a:pt x="237" y="103"/>
                  </a:lnTo>
                  <a:lnTo>
                    <a:pt x="237" y="97"/>
                  </a:lnTo>
                  <a:lnTo>
                    <a:pt x="237" y="87"/>
                  </a:lnTo>
                  <a:lnTo>
                    <a:pt x="239" y="82"/>
                  </a:lnTo>
                  <a:lnTo>
                    <a:pt x="241" y="78"/>
                  </a:lnTo>
                  <a:lnTo>
                    <a:pt x="241" y="76"/>
                  </a:lnTo>
                  <a:lnTo>
                    <a:pt x="300" y="129"/>
                  </a:lnTo>
                  <a:lnTo>
                    <a:pt x="258" y="17"/>
                  </a:lnTo>
                  <a:lnTo>
                    <a:pt x="251" y="4"/>
                  </a:lnTo>
                  <a:close/>
                </a:path>
              </a:pathLst>
            </a:custGeom>
            <a:solidFill>
              <a:srgbClr val="69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7" name="Freeform 118"/>
            <p:cNvSpPr>
              <a:spLocks noChangeAspect="1"/>
            </p:cNvSpPr>
            <p:nvPr/>
          </p:nvSpPr>
          <p:spPr bwMode="auto">
            <a:xfrm>
              <a:off x="2219" y="2543"/>
              <a:ext cx="108" cy="95"/>
            </a:xfrm>
            <a:custGeom>
              <a:avLst/>
              <a:gdLst>
                <a:gd name="T0" fmla="*/ 0 w 283"/>
                <a:gd name="T1" fmla="*/ 0 h 247"/>
                <a:gd name="T2" fmla="*/ 0 w 283"/>
                <a:gd name="T3" fmla="*/ 0 h 247"/>
                <a:gd name="T4" fmla="*/ 0 w 283"/>
                <a:gd name="T5" fmla="*/ 0 h 247"/>
                <a:gd name="T6" fmla="*/ 0 w 283"/>
                <a:gd name="T7" fmla="*/ 0 h 247"/>
                <a:gd name="T8" fmla="*/ 0 w 283"/>
                <a:gd name="T9" fmla="*/ 0 h 247"/>
                <a:gd name="T10" fmla="*/ 0 w 283"/>
                <a:gd name="T11" fmla="*/ 0 h 247"/>
                <a:gd name="T12" fmla="*/ 0 w 283"/>
                <a:gd name="T13" fmla="*/ 0 h 247"/>
                <a:gd name="T14" fmla="*/ 0 w 283"/>
                <a:gd name="T15" fmla="*/ 0 h 247"/>
                <a:gd name="T16" fmla="*/ 0 w 283"/>
                <a:gd name="T17" fmla="*/ 0 h 247"/>
                <a:gd name="T18" fmla="*/ 0 w 283"/>
                <a:gd name="T19" fmla="*/ 0 h 247"/>
                <a:gd name="T20" fmla="*/ 0 w 283"/>
                <a:gd name="T21" fmla="*/ 0 h 247"/>
                <a:gd name="T22" fmla="*/ 0 w 283"/>
                <a:gd name="T23" fmla="*/ 0 h 247"/>
                <a:gd name="T24" fmla="*/ 0 w 283"/>
                <a:gd name="T25" fmla="*/ 0 h 247"/>
                <a:gd name="T26" fmla="*/ 0 w 283"/>
                <a:gd name="T27" fmla="*/ 0 h 247"/>
                <a:gd name="T28" fmla="*/ 0 w 283"/>
                <a:gd name="T29" fmla="*/ 0 h 247"/>
                <a:gd name="T30" fmla="*/ 0 w 283"/>
                <a:gd name="T31" fmla="*/ 0 h 247"/>
                <a:gd name="T32" fmla="*/ 0 w 283"/>
                <a:gd name="T33" fmla="*/ 0 h 247"/>
                <a:gd name="T34" fmla="*/ 0 w 283"/>
                <a:gd name="T35" fmla="*/ 0 h 247"/>
                <a:gd name="T36" fmla="*/ 0 w 283"/>
                <a:gd name="T37" fmla="*/ 0 h 247"/>
                <a:gd name="T38" fmla="*/ 0 w 283"/>
                <a:gd name="T39" fmla="*/ 0 h 247"/>
                <a:gd name="T40" fmla="*/ 0 w 283"/>
                <a:gd name="T41" fmla="*/ 0 h 247"/>
                <a:gd name="T42" fmla="*/ 0 w 283"/>
                <a:gd name="T43" fmla="*/ 0 h 247"/>
                <a:gd name="T44" fmla="*/ 0 w 283"/>
                <a:gd name="T45" fmla="*/ 0 h 247"/>
                <a:gd name="T46" fmla="*/ 0 w 283"/>
                <a:gd name="T47" fmla="*/ 0 h 247"/>
                <a:gd name="T48" fmla="*/ 0 w 283"/>
                <a:gd name="T49" fmla="*/ 0 h 247"/>
                <a:gd name="T50" fmla="*/ 0 w 283"/>
                <a:gd name="T51" fmla="*/ 0 h 247"/>
                <a:gd name="T52" fmla="*/ 0 w 283"/>
                <a:gd name="T53" fmla="*/ 0 h 247"/>
                <a:gd name="T54" fmla="*/ 0 w 283"/>
                <a:gd name="T55" fmla="*/ 0 h 247"/>
                <a:gd name="T56" fmla="*/ 0 w 283"/>
                <a:gd name="T57" fmla="*/ 0 h 247"/>
                <a:gd name="T58" fmla="*/ 0 w 283"/>
                <a:gd name="T59" fmla="*/ 0 h 247"/>
                <a:gd name="T60" fmla="*/ 0 w 283"/>
                <a:gd name="T61" fmla="*/ 0 h 247"/>
                <a:gd name="T62" fmla="*/ 0 w 283"/>
                <a:gd name="T63" fmla="*/ 0 h 2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3"/>
                <a:gd name="T97" fmla="*/ 0 h 247"/>
                <a:gd name="T98" fmla="*/ 283 w 283"/>
                <a:gd name="T99" fmla="*/ 247 h 2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3" h="247">
                  <a:moveTo>
                    <a:pt x="0" y="17"/>
                  </a:moveTo>
                  <a:lnTo>
                    <a:pt x="2" y="15"/>
                  </a:lnTo>
                  <a:lnTo>
                    <a:pt x="9" y="13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51" y="2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5" y="2"/>
                  </a:lnTo>
                  <a:lnTo>
                    <a:pt x="108" y="3"/>
                  </a:lnTo>
                  <a:lnTo>
                    <a:pt x="121" y="9"/>
                  </a:lnTo>
                  <a:lnTo>
                    <a:pt x="135" y="11"/>
                  </a:lnTo>
                  <a:lnTo>
                    <a:pt x="148" y="17"/>
                  </a:lnTo>
                  <a:lnTo>
                    <a:pt x="161" y="22"/>
                  </a:lnTo>
                  <a:lnTo>
                    <a:pt x="175" y="30"/>
                  </a:lnTo>
                  <a:lnTo>
                    <a:pt x="188" y="36"/>
                  </a:lnTo>
                  <a:lnTo>
                    <a:pt x="203" y="43"/>
                  </a:lnTo>
                  <a:lnTo>
                    <a:pt x="214" y="51"/>
                  </a:lnTo>
                  <a:lnTo>
                    <a:pt x="228" y="59"/>
                  </a:lnTo>
                  <a:lnTo>
                    <a:pt x="239" y="64"/>
                  </a:lnTo>
                  <a:lnTo>
                    <a:pt x="249" y="70"/>
                  </a:lnTo>
                  <a:lnTo>
                    <a:pt x="258" y="76"/>
                  </a:lnTo>
                  <a:lnTo>
                    <a:pt x="266" y="81"/>
                  </a:lnTo>
                  <a:lnTo>
                    <a:pt x="272" y="85"/>
                  </a:lnTo>
                  <a:lnTo>
                    <a:pt x="277" y="89"/>
                  </a:lnTo>
                  <a:lnTo>
                    <a:pt x="281" y="91"/>
                  </a:lnTo>
                  <a:lnTo>
                    <a:pt x="283" y="93"/>
                  </a:lnTo>
                  <a:lnTo>
                    <a:pt x="224" y="108"/>
                  </a:lnTo>
                  <a:lnTo>
                    <a:pt x="211" y="247"/>
                  </a:lnTo>
                  <a:lnTo>
                    <a:pt x="186" y="224"/>
                  </a:lnTo>
                  <a:lnTo>
                    <a:pt x="182" y="93"/>
                  </a:lnTo>
                  <a:lnTo>
                    <a:pt x="180" y="93"/>
                  </a:lnTo>
                  <a:lnTo>
                    <a:pt x="173" y="91"/>
                  </a:lnTo>
                  <a:lnTo>
                    <a:pt x="167" y="89"/>
                  </a:lnTo>
                  <a:lnTo>
                    <a:pt x="163" y="87"/>
                  </a:lnTo>
                  <a:lnTo>
                    <a:pt x="156" y="85"/>
                  </a:lnTo>
                  <a:lnTo>
                    <a:pt x="150" y="83"/>
                  </a:lnTo>
                  <a:lnTo>
                    <a:pt x="142" y="81"/>
                  </a:lnTo>
                  <a:lnTo>
                    <a:pt x="135" y="78"/>
                  </a:lnTo>
                  <a:lnTo>
                    <a:pt x="125" y="76"/>
                  </a:lnTo>
                  <a:lnTo>
                    <a:pt x="118" y="74"/>
                  </a:lnTo>
                  <a:lnTo>
                    <a:pt x="110" y="70"/>
                  </a:lnTo>
                  <a:lnTo>
                    <a:pt x="100" y="66"/>
                  </a:lnTo>
                  <a:lnTo>
                    <a:pt x="91" y="64"/>
                  </a:lnTo>
                  <a:lnTo>
                    <a:pt x="83" y="60"/>
                  </a:lnTo>
                  <a:lnTo>
                    <a:pt x="74" y="57"/>
                  </a:lnTo>
                  <a:lnTo>
                    <a:pt x="64" y="53"/>
                  </a:lnTo>
                  <a:lnTo>
                    <a:pt x="57" y="47"/>
                  </a:lnTo>
                  <a:lnTo>
                    <a:pt x="49" y="45"/>
                  </a:lnTo>
                  <a:lnTo>
                    <a:pt x="41" y="40"/>
                  </a:lnTo>
                  <a:lnTo>
                    <a:pt x="36" y="36"/>
                  </a:lnTo>
                  <a:lnTo>
                    <a:pt x="28" y="34"/>
                  </a:lnTo>
                  <a:lnTo>
                    <a:pt x="24" y="30"/>
                  </a:lnTo>
                  <a:lnTo>
                    <a:pt x="19" y="28"/>
                  </a:lnTo>
                  <a:lnTo>
                    <a:pt x="13" y="24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9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8" name="Freeform 119"/>
            <p:cNvSpPr>
              <a:spLocks noChangeAspect="1"/>
            </p:cNvSpPr>
            <p:nvPr/>
          </p:nvSpPr>
          <p:spPr bwMode="auto">
            <a:xfrm>
              <a:off x="2130" y="2411"/>
              <a:ext cx="56" cy="37"/>
            </a:xfrm>
            <a:custGeom>
              <a:avLst/>
              <a:gdLst>
                <a:gd name="T0" fmla="*/ 0 w 146"/>
                <a:gd name="T1" fmla="*/ 0 h 97"/>
                <a:gd name="T2" fmla="*/ 0 w 146"/>
                <a:gd name="T3" fmla="*/ 0 h 97"/>
                <a:gd name="T4" fmla="*/ 0 w 146"/>
                <a:gd name="T5" fmla="*/ 0 h 97"/>
                <a:gd name="T6" fmla="*/ 0 w 146"/>
                <a:gd name="T7" fmla="*/ 0 h 97"/>
                <a:gd name="T8" fmla="*/ 0 w 146"/>
                <a:gd name="T9" fmla="*/ 0 h 97"/>
                <a:gd name="T10" fmla="*/ 0 w 146"/>
                <a:gd name="T11" fmla="*/ 0 h 97"/>
                <a:gd name="T12" fmla="*/ 0 w 146"/>
                <a:gd name="T13" fmla="*/ 0 h 97"/>
                <a:gd name="T14" fmla="*/ 0 w 146"/>
                <a:gd name="T15" fmla="*/ 0 h 97"/>
                <a:gd name="T16" fmla="*/ 0 w 146"/>
                <a:gd name="T17" fmla="*/ 0 h 97"/>
                <a:gd name="T18" fmla="*/ 0 w 146"/>
                <a:gd name="T19" fmla="*/ 0 h 97"/>
                <a:gd name="T20" fmla="*/ 0 w 146"/>
                <a:gd name="T21" fmla="*/ 0 h 97"/>
                <a:gd name="T22" fmla="*/ 0 w 146"/>
                <a:gd name="T23" fmla="*/ 0 h 97"/>
                <a:gd name="T24" fmla="*/ 0 w 146"/>
                <a:gd name="T25" fmla="*/ 0 h 97"/>
                <a:gd name="T26" fmla="*/ 0 w 146"/>
                <a:gd name="T27" fmla="*/ 0 h 97"/>
                <a:gd name="T28" fmla="*/ 0 w 146"/>
                <a:gd name="T29" fmla="*/ 0 h 97"/>
                <a:gd name="T30" fmla="*/ 0 w 146"/>
                <a:gd name="T31" fmla="*/ 0 h 97"/>
                <a:gd name="T32" fmla="*/ 0 w 146"/>
                <a:gd name="T33" fmla="*/ 0 h 97"/>
                <a:gd name="T34" fmla="*/ 0 w 146"/>
                <a:gd name="T35" fmla="*/ 0 h 97"/>
                <a:gd name="T36" fmla="*/ 0 w 146"/>
                <a:gd name="T37" fmla="*/ 0 h 97"/>
                <a:gd name="T38" fmla="*/ 0 w 146"/>
                <a:gd name="T39" fmla="*/ 0 h 97"/>
                <a:gd name="T40" fmla="*/ 0 w 146"/>
                <a:gd name="T41" fmla="*/ 0 h 97"/>
                <a:gd name="T42" fmla="*/ 0 w 146"/>
                <a:gd name="T43" fmla="*/ 0 h 97"/>
                <a:gd name="T44" fmla="*/ 0 w 146"/>
                <a:gd name="T45" fmla="*/ 0 h 97"/>
                <a:gd name="T46" fmla="*/ 0 w 146"/>
                <a:gd name="T47" fmla="*/ 0 h 97"/>
                <a:gd name="T48" fmla="*/ 0 w 146"/>
                <a:gd name="T49" fmla="*/ 0 h 97"/>
                <a:gd name="T50" fmla="*/ 0 w 146"/>
                <a:gd name="T51" fmla="*/ 0 h 97"/>
                <a:gd name="T52" fmla="*/ 0 w 146"/>
                <a:gd name="T53" fmla="*/ 0 h 97"/>
                <a:gd name="T54" fmla="*/ 0 w 146"/>
                <a:gd name="T55" fmla="*/ 0 h 97"/>
                <a:gd name="T56" fmla="*/ 0 w 146"/>
                <a:gd name="T57" fmla="*/ 0 h 97"/>
                <a:gd name="T58" fmla="*/ 0 w 146"/>
                <a:gd name="T59" fmla="*/ 0 h 97"/>
                <a:gd name="T60" fmla="*/ 0 w 146"/>
                <a:gd name="T61" fmla="*/ 0 h 97"/>
                <a:gd name="T62" fmla="*/ 0 w 146"/>
                <a:gd name="T63" fmla="*/ 0 h 97"/>
                <a:gd name="T64" fmla="*/ 0 w 146"/>
                <a:gd name="T65" fmla="*/ 0 h 97"/>
                <a:gd name="T66" fmla="*/ 0 w 146"/>
                <a:gd name="T67" fmla="*/ 0 h 97"/>
                <a:gd name="T68" fmla="*/ 0 w 146"/>
                <a:gd name="T69" fmla="*/ 0 h 97"/>
                <a:gd name="T70" fmla="*/ 0 w 146"/>
                <a:gd name="T71" fmla="*/ 0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"/>
                <a:gd name="T109" fmla="*/ 0 h 97"/>
                <a:gd name="T110" fmla="*/ 146 w 146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" h="97">
                  <a:moveTo>
                    <a:pt x="9" y="43"/>
                  </a:moveTo>
                  <a:lnTo>
                    <a:pt x="7" y="45"/>
                  </a:lnTo>
                  <a:lnTo>
                    <a:pt x="4" y="53"/>
                  </a:lnTo>
                  <a:lnTo>
                    <a:pt x="2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4" y="81"/>
                  </a:lnTo>
                  <a:lnTo>
                    <a:pt x="7" y="89"/>
                  </a:lnTo>
                  <a:lnTo>
                    <a:pt x="13" y="93"/>
                  </a:lnTo>
                  <a:lnTo>
                    <a:pt x="15" y="97"/>
                  </a:lnTo>
                  <a:lnTo>
                    <a:pt x="15" y="95"/>
                  </a:lnTo>
                  <a:lnTo>
                    <a:pt x="19" y="93"/>
                  </a:lnTo>
                  <a:lnTo>
                    <a:pt x="24" y="87"/>
                  </a:lnTo>
                  <a:lnTo>
                    <a:pt x="32" y="83"/>
                  </a:lnTo>
                  <a:lnTo>
                    <a:pt x="40" y="76"/>
                  </a:lnTo>
                  <a:lnTo>
                    <a:pt x="51" y="70"/>
                  </a:lnTo>
                  <a:lnTo>
                    <a:pt x="57" y="68"/>
                  </a:lnTo>
                  <a:lnTo>
                    <a:pt x="62" y="64"/>
                  </a:lnTo>
                  <a:lnTo>
                    <a:pt x="68" y="62"/>
                  </a:lnTo>
                  <a:lnTo>
                    <a:pt x="74" y="61"/>
                  </a:lnTo>
                  <a:lnTo>
                    <a:pt x="80" y="59"/>
                  </a:lnTo>
                  <a:lnTo>
                    <a:pt x="85" y="55"/>
                  </a:lnTo>
                  <a:lnTo>
                    <a:pt x="93" y="53"/>
                  </a:lnTo>
                  <a:lnTo>
                    <a:pt x="99" y="51"/>
                  </a:lnTo>
                  <a:lnTo>
                    <a:pt x="106" y="49"/>
                  </a:lnTo>
                  <a:lnTo>
                    <a:pt x="112" y="49"/>
                  </a:lnTo>
                  <a:lnTo>
                    <a:pt x="118" y="47"/>
                  </a:lnTo>
                  <a:lnTo>
                    <a:pt x="123" y="47"/>
                  </a:lnTo>
                  <a:lnTo>
                    <a:pt x="131" y="47"/>
                  </a:lnTo>
                  <a:lnTo>
                    <a:pt x="140" y="47"/>
                  </a:lnTo>
                  <a:lnTo>
                    <a:pt x="144" y="47"/>
                  </a:lnTo>
                  <a:lnTo>
                    <a:pt x="146" y="47"/>
                  </a:lnTo>
                  <a:lnTo>
                    <a:pt x="118" y="0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39" name="Freeform 120"/>
            <p:cNvSpPr>
              <a:spLocks noChangeAspect="1"/>
            </p:cNvSpPr>
            <p:nvPr/>
          </p:nvSpPr>
          <p:spPr bwMode="auto">
            <a:xfrm>
              <a:off x="1939" y="2357"/>
              <a:ext cx="141" cy="98"/>
            </a:xfrm>
            <a:custGeom>
              <a:avLst/>
              <a:gdLst>
                <a:gd name="T0" fmla="*/ 0 w 370"/>
                <a:gd name="T1" fmla="*/ 0 h 257"/>
                <a:gd name="T2" fmla="*/ 0 w 370"/>
                <a:gd name="T3" fmla="*/ 0 h 257"/>
                <a:gd name="T4" fmla="*/ 0 w 370"/>
                <a:gd name="T5" fmla="*/ 0 h 257"/>
                <a:gd name="T6" fmla="*/ 0 w 370"/>
                <a:gd name="T7" fmla="*/ 0 h 257"/>
                <a:gd name="T8" fmla="*/ 0 w 370"/>
                <a:gd name="T9" fmla="*/ 0 h 257"/>
                <a:gd name="T10" fmla="*/ 0 w 370"/>
                <a:gd name="T11" fmla="*/ 0 h 257"/>
                <a:gd name="T12" fmla="*/ 0 w 370"/>
                <a:gd name="T13" fmla="*/ 0 h 257"/>
                <a:gd name="T14" fmla="*/ 0 w 370"/>
                <a:gd name="T15" fmla="*/ 0 h 257"/>
                <a:gd name="T16" fmla="*/ 0 w 370"/>
                <a:gd name="T17" fmla="*/ 0 h 257"/>
                <a:gd name="T18" fmla="*/ 0 w 370"/>
                <a:gd name="T19" fmla="*/ 0 h 257"/>
                <a:gd name="T20" fmla="*/ 0 w 370"/>
                <a:gd name="T21" fmla="*/ 0 h 257"/>
                <a:gd name="T22" fmla="*/ 0 w 370"/>
                <a:gd name="T23" fmla="*/ 0 h 257"/>
                <a:gd name="T24" fmla="*/ 0 w 370"/>
                <a:gd name="T25" fmla="*/ 0 h 257"/>
                <a:gd name="T26" fmla="*/ 0 w 370"/>
                <a:gd name="T27" fmla="*/ 0 h 257"/>
                <a:gd name="T28" fmla="*/ 0 w 370"/>
                <a:gd name="T29" fmla="*/ 0 h 257"/>
                <a:gd name="T30" fmla="*/ 0 w 370"/>
                <a:gd name="T31" fmla="*/ 0 h 257"/>
                <a:gd name="T32" fmla="*/ 0 w 370"/>
                <a:gd name="T33" fmla="*/ 0 h 257"/>
                <a:gd name="T34" fmla="*/ 0 w 370"/>
                <a:gd name="T35" fmla="*/ 0 h 257"/>
                <a:gd name="T36" fmla="*/ 0 w 370"/>
                <a:gd name="T37" fmla="*/ 0 h 257"/>
                <a:gd name="T38" fmla="*/ 0 w 370"/>
                <a:gd name="T39" fmla="*/ 0 h 257"/>
                <a:gd name="T40" fmla="*/ 0 w 370"/>
                <a:gd name="T41" fmla="*/ 0 h 257"/>
                <a:gd name="T42" fmla="*/ 0 w 370"/>
                <a:gd name="T43" fmla="*/ 0 h 257"/>
                <a:gd name="T44" fmla="*/ 0 w 370"/>
                <a:gd name="T45" fmla="*/ 0 h 257"/>
                <a:gd name="T46" fmla="*/ 0 w 370"/>
                <a:gd name="T47" fmla="*/ 0 h 257"/>
                <a:gd name="T48" fmla="*/ 0 w 370"/>
                <a:gd name="T49" fmla="*/ 0 h 257"/>
                <a:gd name="T50" fmla="*/ 0 w 370"/>
                <a:gd name="T51" fmla="*/ 0 h 257"/>
                <a:gd name="T52" fmla="*/ 0 w 370"/>
                <a:gd name="T53" fmla="*/ 0 h 257"/>
                <a:gd name="T54" fmla="*/ 0 w 370"/>
                <a:gd name="T55" fmla="*/ 0 h 257"/>
                <a:gd name="T56" fmla="*/ 0 w 370"/>
                <a:gd name="T57" fmla="*/ 0 h 257"/>
                <a:gd name="T58" fmla="*/ 0 w 370"/>
                <a:gd name="T59" fmla="*/ 0 h 257"/>
                <a:gd name="T60" fmla="*/ 0 w 370"/>
                <a:gd name="T61" fmla="*/ 0 h 257"/>
                <a:gd name="T62" fmla="*/ 0 w 370"/>
                <a:gd name="T63" fmla="*/ 0 h 257"/>
                <a:gd name="T64" fmla="*/ 0 w 370"/>
                <a:gd name="T65" fmla="*/ 0 h 257"/>
                <a:gd name="T66" fmla="*/ 0 w 370"/>
                <a:gd name="T67" fmla="*/ 0 h 257"/>
                <a:gd name="T68" fmla="*/ 0 w 370"/>
                <a:gd name="T69" fmla="*/ 0 h 257"/>
                <a:gd name="T70" fmla="*/ 0 w 370"/>
                <a:gd name="T71" fmla="*/ 0 h 257"/>
                <a:gd name="T72" fmla="*/ 0 w 370"/>
                <a:gd name="T73" fmla="*/ 0 h 257"/>
                <a:gd name="T74" fmla="*/ 0 w 370"/>
                <a:gd name="T75" fmla="*/ 0 h 257"/>
                <a:gd name="T76" fmla="*/ 0 w 370"/>
                <a:gd name="T77" fmla="*/ 0 h 257"/>
                <a:gd name="T78" fmla="*/ 0 w 370"/>
                <a:gd name="T79" fmla="*/ 0 h 257"/>
                <a:gd name="T80" fmla="*/ 0 w 370"/>
                <a:gd name="T81" fmla="*/ 0 h 257"/>
                <a:gd name="T82" fmla="*/ 0 w 370"/>
                <a:gd name="T83" fmla="*/ 0 h 257"/>
                <a:gd name="T84" fmla="*/ 0 w 370"/>
                <a:gd name="T85" fmla="*/ 0 h 257"/>
                <a:gd name="T86" fmla="*/ 0 w 370"/>
                <a:gd name="T87" fmla="*/ 0 h 257"/>
                <a:gd name="T88" fmla="*/ 0 w 370"/>
                <a:gd name="T89" fmla="*/ 0 h 257"/>
                <a:gd name="T90" fmla="*/ 0 w 370"/>
                <a:gd name="T91" fmla="*/ 0 h 257"/>
                <a:gd name="T92" fmla="*/ 0 w 370"/>
                <a:gd name="T93" fmla="*/ 0 h 257"/>
                <a:gd name="T94" fmla="*/ 0 w 370"/>
                <a:gd name="T95" fmla="*/ 0 h 257"/>
                <a:gd name="T96" fmla="*/ 0 w 370"/>
                <a:gd name="T97" fmla="*/ 0 h 257"/>
                <a:gd name="T98" fmla="*/ 0 w 370"/>
                <a:gd name="T99" fmla="*/ 0 h 257"/>
                <a:gd name="T100" fmla="*/ 0 w 370"/>
                <a:gd name="T101" fmla="*/ 0 h 257"/>
                <a:gd name="T102" fmla="*/ 0 w 370"/>
                <a:gd name="T103" fmla="*/ 0 h 257"/>
                <a:gd name="T104" fmla="*/ 0 w 370"/>
                <a:gd name="T105" fmla="*/ 0 h 257"/>
                <a:gd name="T106" fmla="*/ 0 w 370"/>
                <a:gd name="T107" fmla="*/ 0 h 257"/>
                <a:gd name="T108" fmla="*/ 0 w 370"/>
                <a:gd name="T109" fmla="*/ 0 h 257"/>
                <a:gd name="T110" fmla="*/ 0 w 370"/>
                <a:gd name="T111" fmla="*/ 0 h 257"/>
                <a:gd name="T112" fmla="*/ 0 w 370"/>
                <a:gd name="T113" fmla="*/ 0 h 257"/>
                <a:gd name="T114" fmla="*/ 0 w 370"/>
                <a:gd name="T115" fmla="*/ 0 h 257"/>
                <a:gd name="T116" fmla="*/ 0 w 370"/>
                <a:gd name="T117" fmla="*/ 0 h 257"/>
                <a:gd name="T118" fmla="*/ 0 w 370"/>
                <a:gd name="T119" fmla="*/ 0 h 257"/>
                <a:gd name="T120" fmla="*/ 0 w 370"/>
                <a:gd name="T121" fmla="*/ 0 h 257"/>
                <a:gd name="T122" fmla="*/ 0 w 370"/>
                <a:gd name="T123" fmla="*/ 0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0"/>
                <a:gd name="T187" fmla="*/ 0 h 257"/>
                <a:gd name="T188" fmla="*/ 370 w 370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0" h="257">
                  <a:moveTo>
                    <a:pt x="34" y="27"/>
                  </a:moveTo>
                  <a:lnTo>
                    <a:pt x="34" y="27"/>
                  </a:lnTo>
                  <a:lnTo>
                    <a:pt x="38" y="25"/>
                  </a:lnTo>
                  <a:lnTo>
                    <a:pt x="41" y="23"/>
                  </a:lnTo>
                  <a:lnTo>
                    <a:pt x="49" y="23"/>
                  </a:lnTo>
                  <a:lnTo>
                    <a:pt x="59" y="19"/>
                  </a:lnTo>
                  <a:lnTo>
                    <a:pt x="68" y="17"/>
                  </a:lnTo>
                  <a:lnTo>
                    <a:pt x="79" y="15"/>
                  </a:lnTo>
                  <a:lnTo>
                    <a:pt x="93" y="11"/>
                  </a:lnTo>
                  <a:lnTo>
                    <a:pt x="104" y="10"/>
                  </a:lnTo>
                  <a:lnTo>
                    <a:pt x="117" y="6"/>
                  </a:lnTo>
                  <a:lnTo>
                    <a:pt x="131" y="4"/>
                  </a:lnTo>
                  <a:lnTo>
                    <a:pt x="146" y="4"/>
                  </a:lnTo>
                  <a:lnTo>
                    <a:pt x="159" y="2"/>
                  </a:lnTo>
                  <a:lnTo>
                    <a:pt x="175" y="2"/>
                  </a:lnTo>
                  <a:lnTo>
                    <a:pt x="186" y="0"/>
                  </a:lnTo>
                  <a:lnTo>
                    <a:pt x="199" y="2"/>
                  </a:lnTo>
                  <a:lnTo>
                    <a:pt x="211" y="4"/>
                  </a:lnTo>
                  <a:lnTo>
                    <a:pt x="220" y="6"/>
                  </a:lnTo>
                  <a:lnTo>
                    <a:pt x="230" y="10"/>
                  </a:lnTo>
                  <a:lnTo>
                    <a:pt x="239" y="13"/>
                  </a:lnTo>
                  <a:lnTo>
                    <a:pt x="247" y="17"/>
                  </a:lnTo>
                  <a:lnTo>
                    <a:pt x="256" y="21"/>
                  </a:lnTo>
                  <a:lnTo>
                    <a:pt x="262" y="27"/>
                  </a:lnTo>
                  <a:lnTo>
                    <a:pt x="270" y="30"/>
                  </a:lnTo>
                  <a:lnTo>
                    <a:pt x="277" y="38"/>
                  </a:lnTo>
                  <a:lnTo>
                    <a:pt x="287" y="46"/>
                  </a:lnTo>
                  <a:lnTo>
                    <a:pt x="291" y="51"/>
                  </a:lnTo>
                  <a:lnTo>
                    <a:pt x="292" y="53"/>
                  </a:lnTo>
                  <a:lnTo>
                    <a:pt x="304" y="80"/>
                  </a:lnTo>
                  <a:lnTo>
                    <a:pt x="313" y="112"/>
                  </a:lnTo>
                  <a:lnTo>
                    <a:pt x="315" y="131"/>
                  </a:lnTo>
                  <a:lnTo>
                    <a:pt x="254" y="131"/>
                  </a:lnTo>
                  <a:lnTo>
                    <a:pt x="256" y="131"/>
                  </a:lnTo>
                  <a:lnTo>
                    <a:pt x="260" y="135"/>
                  </a:lnTo>
                  <a:lnTo>
                    <a:pt x="268" y="139"/>
                  </a:lnTo>
                  <a:lnTo>
                    <a:pt x="277" y="146"/>
                  </a:lnTo>
                  <a:lnTo>
                    <a:pt x="283" y="150"/>
                  </a:lnTo>
                  <a:lnTo>
                    <a:pt x="287" y="154"/>
                  </a:lnTo>
                  <a:lnTo>
                    <a:pt x="292" y="158"/>
                  </a:lnTo>
                  <a:lnTo>
                    <a:pt x="298" y="164"/>
                  </a:lnTo>
                  <a:lnTo>
                    <a:pt x="304" y="167"/>
                  </a:lnTo>
                  <a:lnTo>
                    <a:pt x="310" y="173"/>
                  </a:lnTo>
                  <a:lnTo>
                    <a:pt x="315" y="177"/>
                  </a:lnTo>
                  <a:lnTo>
                    <a:pt x="321" y="183"/>
                  </a:lnTo>
                  <a:lnTo>
                    <a:pt x="329" y="190"/>
                  </a:lnTo>
                  <a:lnTo>
                    <a:pt x="338" y="200"/>
                  </a:lnTo>
                  <a:lnTo>
                    <a:pt x="346" y="205"/>
                  </a:lnTo>
                  <a:lnTo>
                    <a:pt x="351" y="215"/>
                  </a:lnTo>
                  <a:lnTo>
                    <a:pt x="357" y="219"/>
                  </a:lnTo>
                  <a:lnTo>
                    <a:pt x="361" y="224"/>
                  </a:lnTo>
                  <a:lnTo>
                    <a:pt x="363" y="226"/>
                  </a:lnTo>
                  <a:lnTo>
                    <a:pt x="365" y="228"/>
                  </a:lnTo>
                  <a:lnTo>
                    <a:pt x="370" y="255"/>
                  </a:lnTo>
                  <a:lnTo>
                    <a:pt x="346" y="257"/>
                  </a:lnTo>
                  <a:lnTo>
                    <a:pt x="342" y="255"/>
                  </a:lnTo>
                  <a:lnTo>
                    <a:pt x="334" y="249"/>
                  </a:lnTo>
                  <a:lnTo>
                    <a:pt x="329" y="245"/>
                  </a:lnTo>
                  <a:lnTo>
                    <a:pt x="323" y="243"/>
                  </a:lnTo>
                  <a:lnTo>
                    <a:pt x="315" y="240"/>
                  </a:lnTo>
                  <a:lnTo>
                    <a:pt x="308" y="236"/>
                  </a:lnTo>
                  <a:lnTo>
                    <a:pt x="300" y="230"/>
                  </a:lnTo>
                  <a:lnTo>
                    <a:pt x="291" y="226"/>
                  </a:lnTo>
                  <a:lnTo>
                    <a:pt x="283" y="221"/>
                  </a:lnTo>
                  <a:lnTo>
                    <a:pt x="273" y="217"/>
                  </a:lnTo>
                  <a:lnTo>
                    <a:pt x="266" y="213"/>
                  </a:lnTo>
                  <a:lnTo>
                    <a:pt x="258" y="209"/>
                  </a:lnTo>
                  <a:lnTo>
                    <a:pt x="251" y="205"/>
                  </a:lnTo>
                  <a:lnTo>
                    <a:pt x="245" y="203"/>
                  </a:lnTo>
                  <a:lnTo>
                    <a:pt x="237" y="200"/>
                  </a:lnTo>
                  <a:lnTo>
                    <a:pt x="233" y="196"/>
                  </a:lnTo>
                  <a:lnTo>
                    <a:pt x="228" y="194"/>
                  </a:lnTo>
                  <a:lnTo>
                    <a:pt x="226" y="194"/>
                  </a:lnTo>
                  <a:lnTo>
                    <a:pt x="220" y="192"/>
                  </a:lnTo>
                  <a:lnTo>
                    <a:pt x="218" y="192"/>
                  </a:lnTo>
                  <a:lnTo>
                    <a:pt x="214" y="192"/>
                  </a:lnTo>
                  <a:lnTo>
                    <a:pt x="214" y="194"/>
                  </a:lnTo>
                  <a:lnTo>
                    <a:pt x="102" y="207"/>
                  </a:lnTo>
                  <a:lnTo>
                    <a:pt x="98" y="205"/>
                  </a:lnTo>
                  <a:lnTo>
                    <a:pt x="93" y="205"/>
                  </a:lnTo>
                  <a:lnTo>
                    <a:pt x="87" y="205"/>
                  </a:lnTo>
                  <a:lnTo>
                    <a:pt x="81" y="205"/>
                  </a:lnTo>
                  <a:lnTo>
                    <a:pt x="76" y="203"/>
                  </a:lnTo>
                  <a:lnTo>
                    <a:pt x="70" y="203"/>
                  </a:lnTo>
                  <a:lnTo>
                    <a:pt x="62" y="202"/>
                  </a:lnTo>
                  <a:lnTo>
                    <a:pt x="57" y="202"/>
                  </a:lnTo>
                  <a:lnTo>
                    <a:pt x="49" y="200"/>
                  </a:lnTo>
                  <a:lnTo>
                    <a:pt x="43" y="200"/>
                  </a:lnTo>
                  <a:lnTo>
                    <a:pt x="38" y="196"/>
                  </a:lnTo>
                  <a:lnTo>
                    <a:pt x="30" y="194"/>
                  </a:lnTo>
                  <a:lnTo>
                    <a:pt x="24" y="192"/>
                  </a:lnTo>
                  <a:lnTo>
                    <a:pt x="20" y="190"/>
                  </a:lnTo>
                  <a:lnTo>
                    <a:pt x="11" y="183"/>
                  </a:lnTo>
                  <a:lnTo>
                    <a:pt x="5" y="177"/>
                  </a:lnTo>
                  <a:lnTo>
                    <a:pt x="1" y="169"/>
                  </a:lnTo>
                  <a:lnTo>
                    <a:pt x="0" y="162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1" y="105"/>
                  </a:lnTo>
                  <a:lnTo>
                    <a:pt x="1" y="99"/>
                  </a:lnTo>
                  <a:lnTo>
                    <a:pt x="3" y="91"/>
                  </a:lnTo>
                  <a:lnTo>
                    <a:pt x="3" y="84"/>
                  </a:lnTo>
                  <a:lnTo>
                    <a:pt x="3" y="76"/>
                  </a:lnTo>
                  <a:lnTo>
                    <a:pt x="5" y="70"/>
                  </a:lnTo>
                  <a:lnTo>
                    <a:pt x="7" y="63"/>
                  </a:lnTo>
                  <a:lnTo>
                    <a:pt x="9" y="59"/>
                  </a:lnTo>
                  <a:lnTo>
                    <a:pt x="9" y="53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13" y="40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34" y="27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0" name="Freeform 121"/>
            <p:cNvSpPr>
              <a:spLocks noChangeAspect="1"/>
            </p:cNvSpPr>
            <p:nvPr/>
          </p:nvSpPr>
          <p:spPr bwMode="auto">
            <a:xfrm>
              <a:off x="1938" y="2388"/>
              <a:ext cx="134" cy="67"/>
            </a:xfrm>
            <a:custGeom>
              <a:avLst/>
              <a:gdLst>
                <a:gd name="T0" fmla="*/ 0 w 351"/>
                <a:gd name="T1" fmla="*/ 0 h 177"/>
                <a:gd name="T2" fmla="*/ 0 w 351"/>
                <a:gd name="T3" fmla="*/ 0 h 177"/>
                <a:gd name="T4" fmla="*/ 0 w 351"/>
                <a:gd name="T5" fmla="*/ 0 h 177"/>
                <a:gd name="T6" fmla="*/ 0 w 351"/>
                <a:gd name="T7" fmla="*/ 0 h 177"/>
                <a:gd name="T8" fmla="*/ 0 w 351"/>
                <a:gd name="T9" fmla="*/ 0 h 177"/>
                <a:gd name="T10" fmla="*/ 0 w 351"/>
                <a:gd name="T11" fmla="*/ 0 h 177"/>
                <a:gd name="T12" fmla="*/ 0 w 351"/>
                <a:gd name="T13" fmla="*/ 0 h 177"/>
                <a:gd name="T14" fmla="*/ 0 w 351"/>
                <a:gd name="T15" fmla="*/ 0 h 177"/>
                <a:gd name="T16" fmla="*/ 0 w 351"/>
                <a:gd name="T17" fmla="*/ 0 h 177"/>
                <a:gd name="T18" fmla="*/ 0 w 351"/>
                <a:gd name="T19" fmla="*/ 0 h 177"/>
                <a:gd name="T20" fmla="*/ 0 w 351"/>
                <a:gd name="T21" fmla="*/ 0 h 177"/>
                <a:gd name="T22" fmla="*/ 0 w 351"/>
                <a:gd name="T23" fmla="*/ 0 h 177"/>
                <a:gd name="T24" fmla="*/ 0 w 351"/>
                <a:gd name="T25" fmla="*/ 0 h 177"/>
                <a:gd name="T26" fmla="*/ 0 w 351"/>
                <a:gd name="T27" fmla="*/ 0 h 177"/>
                <a:gd name="T28" fmla="*/ 0 w 351"/>
                <a:gd name="T29" fmla="*/ 0 h 177"/>
                <a:gd name="T30" fmla="*/ 0 w 351"/>
                <a:gd name="T31" fmla="*/ 0 h 177"/>
                <a:gd name="T32" fmla="*/ 0 w 351"/>
                <a:gd name="T33" fmla="*/ 0 h 177"/>
                <a:gd name="T34" fmla="*/ 0 w 351"/>
                <a:gd name="T35" fmla="*/ 0 h 177"/>
                <a:gd name="T36" fmla="*/ 0 w 351"/>
                <a:gd name="T37" fmla="*/ 0 h 177"/>
                <a:gd name="T38" fmla="*/ 0 w 351"/>
                <a:gd name="T39" fmla="*/ 0 h 177"/>
                <a:gd name="T40" fmla="*/ 0 w 351"/>
                <a:gd name="T41" fmla="*/ 0 h 177"/>
                <a:gd name="T42" fmla="*/ 0 w 351"/>
                <a:gd name="T43" fmla="*/ 0 h 177"/>
                <a:gd name="T44" fmla="*/ 0 w 351"/>
                <a:gd name="T45" fmla="*/ 0 h 177"/>
                <a:gd name="T46" fmla="*/ 0 w 351"/>
                <a:gd name="T47" fmla="*/ 0 h 177"/>
                <a:gd name="T48" fmla="*/ 0 w 351"/>
                <a:gd name="T49" fmla="*/ 0 h 177"/>
                <a:gd name="T50" fmla="*/ 0 w 351"/>
                <a:gd name="T51" fmla="*/ 0 h 177"/>
                <a:gd name="T52" fmla="*/ 0 w 351"/>
                <a:gd name="T53" fmla="*/ 0 h 177"/>
                <a:gd name="T54" fmla="*/ 0 w 351"/>
                <a:gd name="T55" fmla="*/ 0 h 177"/>
                <a:gd name="T56" fmla="*/ 0 w 351"/>
                <a:gd name="T57" fmla="*/ 0 h 177"/>
                <a:gd name="T58" fmla="*/ 0 w 351"/>
                <a:gd name="T59" fmla="*/ 0 h 177"/>
                <a:gd name="T60" fmla="*/ 0 w 351"/>
                <a:gd name="T61" fmla="*/ 0 h 177"/>
                <a:gd name="T62" fmla="*/ 0 w 351"/>
                <a:gd name="T63" fmla="*/ 0 h 177"/>
                <a:gd name="T64" fmla="*/ 0 w 351"/>
                <a:gd name="T65" fmla="*/ 0 h 177"/>
                <a:gd name="T66" fmla="*/ 0 w 351"/>
                <a:gd name="T67" fmla="*/ 0 h 177"/>
                <a:gd name="T68" fmla="*/ 0 w 351"/>
                <a:gd name="T69" fmla="*/ 0 h 177"/>
                <a:gd name="T70" fmla="*/ 0 w 351"/>
                <a:gd name="T71" fmla="*/ 0 h 177"/>
                <a:gd name="T72" fmla="*/ 0 w 351"/>
                <a:gd name="T73" fmla="*/ 0 h 177"/>
                <a:gd name="T74" fmla="*/ 0 w 351"/>
                <a:gd name="T75" fmla="*/ 0 h 177"/>
                <a:gd name="T76" fmla="*/ 0 w 351"/>
                <a:gd name="T77" fmla="*/ 0 h 177"/>
                <a:gd name="T78" fmla="*/ 0 w 351"/>
                <a:gd name="T79" fmla="*/ 0 h 177"/>
                <a:gd name="T80" fmla="*/ 0 w 351"/>
                <a:gd name="T81" fmla="*/ 0 h 177"/>
                <a:gd name="T82" fmla="*/ 0 w 351"/>
                <a:gd name="T83" fmla="*/ 0 h 177"/>
                <a:gd name="T84" fmla="*/ 0 w 351"/>
                <a:gd name="T85" fmla="*/ 0 h 177"/>
                <a:gd name="T86" fmla="*/ 0 w 351"/>
                <a:gd name="T87" fmla="*/ 0 h 177"/>
                <a:gd name="T88" fmla="*/ 0 w 351"/>
                <a:gd name="T89" fmla="*/ 0 h 177"/>
                <a:gd name="T90" fmla="*/ 0 w 351"/>
                <a:gd name="T91" fmla="*/ 0 h 177"/>
                <a:gd name="T92" fmla="*/ 0 w 351"/>
                <a:gd name="T93" fmla="*/ 0 h 177"/>
                <a:gd name="T94" fmla="*/ 0 w 351"/>
                <a:gd name="T95" fmla="*/ 0 h 177"/>
                <a:gd name="T96" fmla="*/ 0 w 351"/>
                <a:gd name="T97" fmla="*/ 0 h 177"/>
                <a:gd name="T98" fmla="*/ 0 w 351"/>
                <a:gd name="T99" fmla="*/ 0 h 177"/>
                <a:gd name="T100" fmla="*/ 0 w 351"/>
                <a:gd name="T101" fmla="*/ 0 h 177"/>
                <a:gd name="T102" fmla="*/ 0 w 351"/>
                <a:gd name="T103" fmla="*/ 0 h 177"/>
                <a:gd name="T104" fmla="*/ 0 w 351"/>
                <a:gd name="T105" fmla="*/ 0 h 177"/>
                <a:gd name="T106" fmla="*/ 0 w 351"/>
                <a:gd name="T107" fmla="*/ 0 h 177"/>
                <a:gd name="T108" fmla="*/ 0 w 351"/>
                <a:gd name="T109" fmla="*/ 0 h 177"/>
                <a:gd name="T110" fmla="*/ 0 w 351"/>
                <a:gd name="T111" fmla="*/ 0 h 177"/>
                <a:gd name="T112" fmla="*/ 0 w 351"/>
                <a:gd name="T113" fmla="*/ 0 h 177"/>
                <a:gd name="T114" fmla="*/ 0 w 351"/>
                <a:gd name="T115" fmla="*/ 0 h 177"/>
                <a:gd name="T116" fmla="*/ 0 w 351"/>
                <a:gd name="T117" fmla="*/ 0 h 177"/>
                <a:gd name="T118" fmla="*/ 0 w 351"/>
                <a:gd name="T119" fmla="*/ 0 h 1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1"/>
                <a:gd name="T181" fmla="*/ 0 h 177"/>
                <a:gd name="T182" fmla="*/ 351 w 351"/>
                <a:gd name="T183" fmla="*/ 177 h 1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1" h="177">
                  <a:moveTo>
                    <a:pt x="138" y="23"/>
                  </a:moveTo>
                  <a:lnTo>
                    <a:pt x="135" y="23"/>
                  </a:lnTo>
                  <a:lnTo>
                    <a:pt x="127" y="19"/>
                  </a:lnTo>
                  <a:lnTo>
                    <a:pt x="121" y="15"/>
                  </a:lnTo>
                  <a:lnTo>
                    <a:pt x="116" y="13"/>
                  </a:lnTo>
                  <a:lnTo>
                    <a:pt x="108" y="11"/>
                  </a:lnTo>
                  <a:lnTo>
                    <a:pt x="102" y="7"/>
                  </a:lnTo>
                  <a:lnTo>
                    <a:pt x="95" y="6"/>
                  </a:lnTo>
                  <a:lnTo>
                    <a:pt x="91" y="9"/>
                  </a:lnTo>
                  <a:lnTo>
                    <a:pt x="87" y="13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3" y="40"/>
                  </a:lnTo>
                  <a:lnTo>
                    <a:pt x="83" y="44"/>
                  </a:lnTo>
                  <a:lnTo>
                    <a:pt x="85" y="47"/>
                  </a:lnTo>
                  <a:lnTo>
                    <a:pt x="81" y="47"/>
                  </a:lnTo>
                  <a:lnTo>
                    <a:pt x="74" y="49"/>
                  </a:lnTo>
                  <a:lnTo>
                    <a:pt x="68" y="51"/>
                  </a:lnTo>
                  <a:lnTo>
                    <a:pt x="62" y="53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2" y="65"/>
                  </a:lnTo>
                  <a:lnTo>
                    <a:pt x="36" y="70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22" y="66"/>
                  </a:lnTo>
                  <a:lnTo>
                    <a:pt x="21" y="63"/>
                  </a:lnTo>
                  <a:lnTo>
                    <a:pt x="17" y="57"/>
                  </a:lnTo>
                  <a:lnTo>
                    <a:pt x="17" y="51"/>
                  </a:lnTo>
                  <a:lnTo>
                    <a:pt x="13" y="42"/>
                  </a:lnTo>
                  <a:lnTo>
                    <a:pt x="11" y="34"/>
                  </a:lnTo>
                  <a:lnTo>
                    <a:pt x="9" y="26"/>
                  </a:lnTo>
                  <a:lnTo>
                    <a:pt x="9" y="19"/>
                  </a:lnTo>
                  <a:lnTo>
                    <a:pt x="7" y="11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17"/>
                  </a:lnTo>
                  <a:lnTo>
                    <a:pt x="3" y="23"/>
                  </a:lnTo>
                  <a:lnTo>
                    <a:pt x="3" y="28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3" y="91"/>
                  </a:lnTo>
                  <a:lnTo>
                    <a:pt x="9" y="97"/>
                  </a:lnTo>
                  <a:lnTo>
                    <a:pt x="15" y="103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4" y="114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8" y="122"/>
                  </a:lnTo>
                  <a:lnTo>
                    <a:pt x="47" y="125"/>
                  </a:lnTo>
                  <a:lnTo>
                    <a:pt x="51" y="125"/>
                  </a:lnTo>
                  <a:lnTo>
                    <a:pt x="59" y="125"/>
                  </a:lnTo>
                  <a:lnTo>
                    <a:pt x="62" y="125"/>
                  </a:lnTo>
                  <a:lnTo>
                    <a:pt x="70" y="127"/>
                  </a:lnTo>
                  <a:lnTo>
                    <a:pt x="76" y="127"/>
                  </a:lnTo>
                  <a:lnTo>
                    <a:pt x="81" y="129"/>
                  </a:lnTo>
                  <a:lnTo>
                    <a:pt x="87" y="129"/>
                  </a:lnTo>
                  <a:lnTo>
                    <a:pt x="95" y="131"/>
                  </a:lnTo>
                  <a:lnTo>
                    <a:pt x="104" y="131"/>
                  </a:lnTo>
                  <a:lnTo>
                    <a:pt x="112" y="131"/>
                  </a:lnTo>
                  <a:lnTo>
                    <a:pt x="118" y="131"/>
                  </a:lnTo>
                  <a:lnTo>
                    <a:pt x="121" y="133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52" y="129"/>
                  </a:lnTo>
                  <a:lnTo>
                    <a:pt x="156" y="129"/>
                  </a:lnTo>
                  <a:lnTo>
                    <a:pt x="165" y="129"/>
                  </a:lnTo>
                  <a:lnTo>
                    <a:pt x="173" y="129"/>
                  </a:lnTo>
                  <a:lnTo>
                    <a:pt x="182" y="129"/>
                  </a:lnTo>
                  <a:lnTo>
                    <a:pt x="190" y="129"/>
                  </a:lnTo>
                  <a:lnTo>
                    <a:pt x="197" y="129"/>
                  </a:lnTo>
                  <a:lnTo>
                    <a:pt x="205" y="127"/>
                  </a:lnTo>
                  <a:lnTo>
                    <a:pt x="211" y="127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351" y="177"/>
                  </a:lnTo>
                  <a:lnTo>
                    <a:pt x="346" y="173"/>
                  </a:lnTo>
                  <a:lnTo>
                    <a:pt x="338" y="165"/>
                  </a:lnTo>
                  <a:lnTo>
                    <a:pt x="329" y="156"/>
                  </a:lnTo>
                  <a:lnTo>
                    <a:pt x="325" y="148"/>
                  </a:lnTo>
                  <a:lnTo>
                    <a:pt x="327" y="142"/>
                  </a:lnTo>
                  <a:lnTo>
                    <a:pt x="331" y="141"/>
                  </a:lnTo>
                  <a:lnTo>
                    <a:pt x="334" y="141"/>
                  </a:lnTo>
                  <a:lnTo>
                    <a:pt x="338" y="141"/>
                  </a:lnTo>
                  <a:lnTo>
                    <a:pt x="336" y="139"/>
                  </a:lnTo>
                  <a:lnTo>
                    <a:pt x="332" y="135"/>
                  </a:lnTo>
                  <a:lnTo>
                    <a:pt x="325" y="129"/>
                  </a:lnTo>
                  <a:lnTo>
                    <a:pt x="319" y="123"/>
                  </a:lnTo>
                  <a:lnTo>
                    <a:pt x="310" y="116"/>
                  </a:lnTo>
                  <a:lnTo>
                    <a:pt x="300" y="110"/>
                  </a:lnTo>
                  <a:lnTo>
                    <a:pt x="293" y="104"/>
                  </a:lnTo>
                  <a:lnTo>
                    <a:pt x="283" y="99"/>
                  </a:lnTo>
                  <a:lnTo>
                    <a:pt x="274" y="95"/>
                  </a:lnTo>
                  <a:lnTo>
                    <a:pt x="264" y="91"/>
                  </a:lnTo>
                  <a:lnTo>
                    <a:pt x="256" y="89"/>
                  </a:lnTo>
                  <a:lnTo>
                    <a:pt x="251" y="89"/>
                  </a:lnTo>
                  <a:lnTo>
                    <a:pt x="245" y="87"/>
                  </a:lnTo>
                  <a:lnTo>
                    <a:pt x="243" y="87"/>
                  </a:lnTo>
                  <a:lnTo>
                    <a:pt x="239" y="87"/>
                  </a:lnTo>
                  <a:lnTo>
                    <a:pt x="239" y="89"/>
                  </a:lnTo>
                  <a:lnTo>
                    <a:pt x="194" y="59"/>
                  </a:lnTo>
                  <a:lnTo>
                    <a:pt x="171" y="0"/>
                  </a:lnTo>
                  <a:lnTo>
                    <a:pt x="138" y="23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1" name="Freeform 122"/>
            <p:cNvSpPr>
              <a:spLocks noChangeAspect="1"/>
            </p:cNvSpPr>
            <p:nvPr/>
          </p:nvSpPr>
          <p:spPr bwMode="auto">
            <a:xfrm>
              <a:off x="1981" y="2366"/>
              <a:ext cx="75" cy="43"/>
            </a:xfrm>
            <a:custGeom>
              <a:avLst/>
              <a:gdLst>
                <a:gd name="T0" fmla="*/ 0 w 196"/>
                <a:gd name="T1" fmla="*/ 0 h 110"/>
                <a:gd name="T2" fmla="*/ 0 w 196"/>
                <a:gd name="T3" fmla="*/ 0 h 110"/>
                <a:gd name="T4" fmla="*/ 0 w 196"/>
                <a:gd name="T5" fmla="*/ 0 h 110"/>
                <a:gd name="T6" fmla="*/ 0 w 196"/>
                <a:gd name="T7" fmla="*/ 0 h 110"/>
                <a:gd name="T8" fmla="*/ 0 w 196"/>
                <a:gd name="T9" fmla="*/ 0 h 110"/>
                <a:gd name="T10" fmla="*/ 0 w 196"/>
                <a:gd name="T11" fmla="*/ 0 h 110"/>
                <a:gd name="T12" fmla="*/ 0 w 196"/>
                <a:gd name="T13" fmla="*/ 0 h 110"/>
                <a:gd name="T14" fmla="*/ 0 w 196"/>
                <a:gd name="T15" fmla="*/ 0 h 110"/>
                <a:gd name="T16" fmla="*/ 0 w 196"/>
                <a:gd name="T17" fmla="*/ 0 h 110"/>
                <a:gd name="T18" fmla="*/ 0 w 196"/>
                <a:gd name="T19" fmla="*/ 0 h 110"/>
                <a:gd name="T20" fmla="*/ 0 w 196"/>
                <a:gd name="T21" fmla="*/ 0 h 110"/>
                <a:gd name="T22" fmla="*/ 0 w 196"/>
                <a:gd name="T23" fmla="*/ 0 h 110"/>
                <a:gd name="T24" fmla="*/ 0 w 196"/>
                <a:gd name="T25" fmla="*/ 0 h 110"/>
                <a:gd name="T26" fmla="*/ 0 w 196"/>
                <a:gd name="T27" fmla="*/ 0 h 110"/>
                <a:gd name="T28" fmla="*/ 0 w 196"/>
                <a:gd name="T29" fmla="*/ 0 h 110"/>
                <a:gd name="T30" fmla="*/ 0 w 196"/>
                <a:gd name="T31" fmla="*/ 0 h 110"/>
                <a:gd name="T32" fmla="*/ 0 w 196"/>
                <a:gd name="T33" fmla="*/ 0 h 110"/>
                <a:gd name="T34" fmla="*/ 0 w 196"/>
                <a:gd name="T35" fmla="*/ 0 h 110"/>
                <a:gd name="T36" fmla="*/ 0 w 196"/>
                <a:gd name="T37" fmla="*/ 0 h 110"/>
                <a:gd name="T38" fmla="*/ 0 w 196"/>
                <a:gd name="T39" fmla="*/ 0 h 110"/>
                <a:gd name="T40" fmla="*/ 0 w 196"/>
                <a:gd name="T41" fmla="*/ 0 h 110"/>
                <a:gd name="T42" fmla="*/ 0 w 196"/>
                <a:gd name="T43" fmla="*/ 0 h 110"/>
                <a:gd name="T44" fmla="*/ 0 w 196"/>
                <a:gd name="T45" fmla="*/ 0 h 110"/>
                <a:gd name="T46" fmla="*/ 0 w 196"/>
                <a:gd name="T47" fmla="*/ 0 h 110"/>
                <a:gd name="T48" fmla="*/ 0 w 196"/>
                <a:gd name="T49" fmla="*/ 0 h 110"/>
                <a:gd name="T50" fmla="*/ 0 w 196"/>
                <a:gd name="T51" fmla="*/ 0 h 110"/>
                <a:gd name="T52" fmla="*/ 0 w 196"/>
                <a:gd name="T53" fmla="*/ 0 h 110"/>
                <a:gd name="T54" fmla="*/ 0 w 196"/>
                <a:gd name="T55" fmla="*/ 0 h 110"/>
                <a:gd name="T56" fmla="*/ 0 w 196"/>
                <a:gd name="T57" fmla="*/ 0 h 110"/>
                <a:gd name="T58" fmla="*/ 0 w 196"/>
                <a:gd name="T59" fmla="*/ 0 h 110"/>
                <a:gd name="T60" fmla="*/ 0 w 196"/>
                <a:gd name="T61" fmla="*/ 0 h 110"/>
                <a:gd name="T62" fmla="*/ 0 w 196"/>
                <a:gd name="T63" fmla="*/ 0 h 110"/>
                <a:gd name="T64" fmla="*/ 0 w 196"/>
                <a:gd name="T65" fmla="*/ 0 h 110"/>
                <a:gd name="T66" fmla="*/ 0 w 196"/>
                <a:gd name="T67" fmla="*/ 0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6"/>
                <a:gd name="T103" fmla="*/ 0 h 110"/>
                <a:gd name="T104" fmla="*/ 196 w 196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6" h="110">
                  <a:moveTo>
                    <a:pt x="0" y="9"/>
                  </a:moveTo>
                  <a:lnTo>
                    <a:pt x="2" y="7"/>
                  </a:lnTo>
                  <a:lnTo>
                    <a:pt x="9" y="7"/>
                  </a:lnTo>
                  <a:lnTo>
                    <a:pt x="13" y="5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89" y="5"/>
                  </a:lnTo>
                  <a:lnTo>
                    <a:pt x="95" y="7"/>
                  </a:lnTo>
                  <a:lnTo>
                    <a:pt x="103" y="11"/>
                  </a:lnTo>
                  <a:lnTo>
                    <a:pt x="108" y="15"/>
                  </a:lnTo>
                  <a:lnTo>
                    <a:pt x="116" y="19"/>
                  </a:lnTo>
                  <a:lnTo>
                    <a:pt x="122" y="23"/>
                  </a:lnTo>
                  <a:lnTo>
                    <a:pt x="127" y="26"/>
                  </a:lnTo>
                  <a:lnTo>
                    <a:pt x="133" y="32"/>
                  </a:lnTo>
                  <a:lnTo>
                    <a:pt x="139" y="36"/>
                  </a:lnTo>
                  <a:lnTo>
                    <a:pt x="148" y="43"/>
                  </a:lnTo>
                  <a:lnTo>
                    <a:pt x="156" y="51"/>
                  </a:lnTo>
                  <a:lnTo>
                    <a:pt x="162" y="57"/>
                  </a:lnTo>
                  <a:lnTo>
                    <a:pt x="162" y="59"/>
                  </a:lnTo>
                  <a:lnTo>
                    <a:pt x="162" y="61"/>
                  </a:lnTo>
                  <a:lnTo>
                    <a:pt x="165" y="66"/>
                  </a:lnTo>
                  <a:lnTo>
                    <a:pt x="167" y="74"/>
                  </a:lnTo>
                  <a:lnTo>
                    <a:pt x="175" y="83"/>
                  </a:lnTo>
                  <a:lnTo>
                    <a:pt x="182" y="91"/>
                  </a:lnTo>
                  <a:lnTo>
                    <a:pt x="188" y="99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4" y="104"/>
                  </a:lnTo>
                  <a:lnTo>
                    <a:pt x="188" y="106"/>
                  </a:lnTo>
                  <a:lnTo>
                    <a:pt x="181" y="108"/>
                  </a:lnTo>
                  <a:lnTo>
                    <a:pt x="173" y="110"/>
                  </a:lnTo>
                  <a:lnTo>
                    <a:pt x="163" y="110"/>
                  </a:lnTo>
                  <a:lnTo>
                    <a:pt x="158" y="110"/>
                  </a:lnTo>
                  <a:lnTo>
                    <a:pt x="156" y="110"/>
                  </a:lnTo>
                  <a:lnTo>
                    <a:pt x="154" y="110"/>
                  </a:lnTo>
                  <a:lnTo>
                    <a:pt x="152" y="108"/>
                  </a:lnTo>
                  <a:lnTo>
                    <a:pt x="148" y="104"/>
                  </a:lnTo>
                  <a:lnTo>
                    <a:pt x="142" y="100"/>
                  </a:lnTo>
                  <a:lnTo>
                    <a:pt x="137" y="95"/>
                  </a:lnTo>
                  <a:lnTo>
                    <a:pt x="131" y="91"/>
                  </a:lnTo>
                  <a:lnTo>
                    <a:pt x="123" y="83"/>
                  </a:lnTo>
                  <a:lnTo>
                    <a:pt x="116" y="80"/>
                  </a:lnTo>
                  <a:lnTo>
                    <a:pt x="108" y="72"/>
                  </a:lnTo>
                  <a:lnTo>
                    <a:pt x="99" y="66"/>
                  </a:lnTo>
                  <a:lnTo>
                    <a:pt x="91" y="59"/>
                  </a:lnTo>
                  <a:lnTo>
                    <a:pt x="84" y="53"/>
                  </a:lnTo>
                  <a:lnTo>
                    <a:pt x="74" y="47"/>
                  </a:lnTo>
                  <a:lnTo>
                    <a:pt x="68" y="42"/>
                  </a:lnTo>
                  <a:lnTo>
                    <a:pt x="61" y="36"/>
                  </a:lnTo>
                  <a:lnTo>
                    <a:pt x="55" y="32"/>
                  </a:lnTo>
                  <a:lnTo>
                    <a:pt x="49" y="26"/>
                  </a:lnTo>
                  <a:lnTo>
                    <a:pt x="44" y="23"/>
                  </a:lnTo>
                  <a:lnTo>
                    <a:pt x="38" y="19"/>
                  </a:lnTo>
                  <a:lnTo>
                    <a:pt x="32" y="17"/>
                  </a:lnTo>
                  <a:lnTo>
                    <a:pt x="23" y="13"/>
                  </a:lnTo>
                  <a:lnTo>
                    <a:pt x="15" y="11"/>
                  </a:lnTo>
                  <a:lnTo>
                    <a:pt x="9" y="9"/>
                  </a:lnTo>
                  <a:lnTo>
                    <a:pt x="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2" name="Freeform 123"/>
            <p:cNvSpPr>
              <a:spLocks noChangeAspect="1"/>
            </p:cNvSpPr>
            <p:nvPr/>
          </p:nvSpPr>
          <p:spPr bwMode="auto">
            <a:xfrm>
              <a:off x="2036" y="2401"/>
              <a:ext cx="36" cy="38"/>
            </a:xfrm>
            <a:custGeom>
              <a:avLst/>
              <a:gdLst>
                <a:gd name="T0" fmla="*/ 0 w 95"/>
                <a:gd name="T1" fmla="*/ 0 h 99"/>
                <a:gd name="T2" fmla="*/ 0 w 95"/>
                <a:gd name="T3" fmla="*/ 0 h 99"/>
                <a:gd name="T4" fmla="*/ 0 w 95"/>
                <a:gd name="T5" fmla="*/ 0 h 99"/>
                <a:gd name="T6" fmla="*/ 0 w 95"/>
                <a:gd name="T7" fmla="*/ 0 h 99"/>
                <a:gd name="T8" fmla="*/ 0 w 95"/>
                <a:gd name="T9" fmla="*/ 0 h 99"/>
                <a:gd name="T10" fmla="*/ 0 w 95"/>
                <a:gd name="T11" fmla="*/ 0 h 99"/>
                <a:gd name="T12" fmla="*/ 0 w 95"/>
                <a:gd name="T13" fmla="*/ 0 h 99"/>
                <a:gd name="T14" fmla="*/ 0 w 95"/>
                <a:gd name="T15" fmla="*/ 0 h 99"/>
                <a:gd name="T16" fmla="*/ 0 w 95"/>
                <a:gd name="T17" fmla="*/ 0 h 99"/>
                <a:gd name="T18" fmla="*/ 0 w 95"/>
                <a:gd name="T19" fmla="*/ 0 h 99"/>
                <a:gd name="T20" fmla="*/ 0 w 95"/>
                <a:gd name="T21" fmla="*/ 0 h 99"/>
                <a:gd name="T22" fmla="*/ 0 w 95"/>
                <a:gd name="T23" fmla="*/ 0 h 99"/>
                <a:gd name="T24" fmla="*/ 0 w 95"/>
                <a:gd name="T25" fmla="*/ 0 h 99"/>
                <a:gd name="T26" fmla="*/ 0 w 95"/>
                <a:gd name="T27" fmla="*/ 0 h 99"/>
                <a:gd name="T28" fmla="*/ 0 w 95"/>
                <a:gd name="T29" fmla="*/ 0 h 99"/>
                <a:gd name="T30" fmla="*/ 0 w 95"/>
                <a:gd name="T31" fmla="*/ 0 h 99"/>
                <a:gd name="T32" fmla="*/ 0 w 95"/>
                <a:gd name="T33" fmla="*/ 0 h 99"/>
                <a:gd name="T34" fmla="*/ 0 w 95"/>
                <a:gd name="T35" fmla="*/ 0 h 99"/>
                <a:gd name="T36" fmla="*/ 0 w 95"/>
                <a:gd name="T37" fmla="*/ 0 h 99"/>
                <a:gd name="T38" fmla="*/ 0 w 95"/>
                <a:gd name="T39" fmla="*/ 0 h 99"/>
                <a:gd name="T40" fmla="*/ 0 w 95"/>
                <a:gd name="T41" fmla="*/ 0 h 99"/>
                <a:gd name="T42" fmla="*/ 0 w 95"/>
                <a:gd name="T43" fmla="*/ 0 h 99"/>
                <a:gd name="T44" fmla="*/ 0 w 95"/>
                <a:gd name="T45" fmla="*/ 0 h 99"/>
                <a:gd name="T46" fmla="*/ 0 w 95"/>
                <a:gd name="T47" fmla="*/ 0 h 99"/>
                <a:gd name="T48" fmla="*/ 0 w 95"/>
                <a:gd name="T49" fmla="*/ 0 h 99"/>
                <a:gd name="T50" fmla="*/ 0 w 95"/>
                <a:gd name="T51" fmla="*/ 0 h 99"/>
                <a:gd name="T52" fmla="*/ 0 w 95"/>
                <a:gd name="T53" fmla="*/ 0 h 99"/>
                <a:gd name="T54" fmla="*/ 0 w 95"/>
                <a:gd name="T55" fmla="*/ 0 h 99"/>
                <a:gd name="T56" fmla="*/ 0 w 95"/>
                <a:gd name="T57" fmla="*/ 0 h 99"/>
                <a:gd name="T58" fmla="*/ 0 w 95"/>
                <a:gd name="T59" fmla="*/ 0 h 99"/>
                <a:gd name="T60" fmla="*/ 0 w 95"/>
                <a:gd name="T61" fmla="*/ 0 h 99"/>
                <a:gd name="T62" fmla="*/ 0 w 95"/>
                <a:gd name="T63" fmla="*/ 0 h 99"/>
                <a:gd name="T64" fmla="*/ 0 w 95"/>
                <a:gd name="T65" fmla="*/ 0 h 99"/>
                <a:gd name="T66" fmla="*/ 0 w 95"/>
                <a:gd name="T67" fmla="*/ 0 h 99"/>
                <a:gd name="T68" fmla="*/ 0 w 95"/>
                <a:gd name="T69" fmla="*/ 0 h 99"/>
                <a:gd name="T70" fmla="*/ 0 w 95"/>
                <a:gd name="T71" fmla="*/ 0 h 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"/>
                <a:gd name="T109" fmla="*/ 0 h 99"/>
                <a:gd name="T110" fmla="*/ 95 w 95"/>
                <a:gd name="T111" fmla="*/ 99 h 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" h="99">
                  <a:moveTo>
                    <a:pt x="16" y="0"/>
                  </a:moveTo>
                  <a:lnTo>
                    <a:pt x="0" y="13"/>
                  </a:lnTo>
                  <a:lnTo>
                    <a:pt x="4" y="17"/>
                  </a:lnTo>
                  <a:lnTo>
                    <a:pt x="10" y="21"/>
                  </a:lnTo>
                  <a:lnTo>
                    <a:pt x="18" y="27"/>
                  </a:lnTo>
                  <a:lnTo>
                    <a:pt x="25" y="32"/>
                  </a:lnTo>
                  <a:lnTo>
                    <a:pt x="35" y="40"/>
                  </a:lnTo>
                  <a:lnTo>
                    <a:pt x="42" y="49"/>
                  </a:lnTo>
                  <a:lnTo>
                    <a:pt x="52" y="57"/>
                  </a:lnTo>
                  <a:lnTo>
                    <a:pt x="59" y="65"/>
                  </a:lnTo>
                  <a:lnTo>
                    <a:pt x="69" y="72"/>
                  </a:lnTo>
                  <a:lnTo>
                    <a:pt x="75" y="78"/>
                  </a:lnTo>
                  <a:lnTo>
                    <a:pt x="82" y="86"/>
                  </a:lnTo>
                  <a:lnTo>
                    <a:pt x="86" y="89"/>
                  </a:lnTo>
                  <a:lnTo>
                    <a:pt x="92" y="95"/>
                  </a:lnTo>
                  <a:lnTo>
                    <a:pt x="94" y="97"/>
                  </a:lnTo>
                  <a:lnTo>
                    <a:pt x="95" y="99"/>
                  </a:lnTo>
                  <a:lnTo>
                    <a:pt x="94" y="95"/>
                  </a:lnTo>
                  <a:lnTo>
                    <a:pt x="90" y="89"/>
                  </a:lnTo>
                  <a:lnTo>
                    <a:pt x="82" y="80"/>
                  </a:lnTo>
                  <a:lnTo>
                    <a:pt x="76" y="70"/>
                  </a:lnTo>
                  <a:lnTo>
                    <a:pt x="71" y="65"/>
                  </a:lnTo>
                  <a:lnTo>
                    <a:pt x="67" y="59"/>
                  </a:lnTo>
                  <a:lnTo>
                    <a:pt x="63" y="53"/>
                  </a:lnTo>
                  <a:lnTo>
                    <a:pt x="59" y="48"/>
                  </a:lnTo>
                  <a:lnTo>
                    <a:pt x="54" y="42"/>
                  </a:lnTo>
                  <a:lnTo>
                    <a:pt x="50" y="36"/>
                  </a:lnTo>
                  <a:lnTo>
                    <a:pt x="46" y="32"/>
                  </a:lnTo>
                  <a:lnTo>
                    <a:pt x="44" y="29"/>
                  </a:lnTo>
                  <a:lnTo>
                    <a:pt x="37" y="19"/>
                  </a:lnTo>
                  <a:lnTo>
                    <a:pt x="31" y="11"/>
                  </a:lnTo>
                  <a:lnTo>
                    <a:pt x="25" y="8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3B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3" name="Freeform 124"/>
            <p:cNvSpPr>
              <a:spLocks noChangeAspect="1"/>
            </p:cNvSpPr>
            <p:nvPr/>
          </p:nvSpPr>
          <p:spPr bwMode="auto">
            <a:xfrm>
              <a:off x="1998" y="2360"/>
              <a:ext cx="36" cy="41"/>
            </a:xfrm>
            <a:custGeom>
              <a:avLst/>
              <a:gdLst>
                <a:gd name="T0" fmla="*/ 0 w 95"/>
                <a:gd name="T1" fmla="*/ 0 h 106"/>
                <a:gd name="T2" fmla="*/ 0 w 95"/>
                <a:gd name="T3" fmla="*/ 0 h 106"/>
                <a:gd name="T4" fmla="*/ 0 w 95"/>
                <a:gd name="T5" fmla="*/ 0 h 106"/>
                <a:gd name="T6" fmla="*/ 0 w 95"/>
                <a:gd name="T7" fmla="*/ 0 h 106"/>
                <a:gd name="T8" fmla="*/ 0 w 95"/>
                <a:gd name="T9" fmla="*/ 0 h 106"/>
                <a:gd name="T10" fmla="*/ 0 w 95"/>
                <a:gd name="T11" fmla="*/ 0 h 106"/>
                <a:gd name="T12" fmla="*/ 0 w 95"/>
                <a:gd name="T13" fmla="*/ 0 h 106"/>
                <a:gd name="T14" fmla="*/ 0 w 95"/>
                <a:gd name="T15" fmla="*/ 0 h 106"/>
                <a:gd name="T16" fmla="*/ 0 w 95"/>
                <a:gd name="T17" fmla="*/ 0 h 106"/>
                <a:gd name="T18" fmla="*/ 0 w 95"/>
                <a:gd name="T19" fmla="*/ 0 h 106"/>
                <a:gd name="T20" fmla="*/ 0 w 95"/>
                <a:gd name="T21" fmla="*/ 0 h 106"/>
                <a:gd name="T22" fmla="*/ 0 w 95"/>
                <a:gd name="T23" fmla="*/ 0 h 106"/>
                <a:gd name="T24" fmla="*/ 0 w 95"/>
                <a:gd name="T25" fmla="*/ 0 h 106"/>
                <a:gd name="T26" fmla="*/ 0 w 95"/>
                <a:gd name="T27" fmla="*/ 0 h 106"/>
                <a:gd name="T28" fmla="*/ 0 w 95"/>
                <a:gd name="T29" fmla="*/ 0 h 106"/>
                <a:gd name="T30" fmla="*/ 0 w 95"/>
                <a:gd name="T31" fmla="*/ 0 h 106"/>
                <a:gd name="T32" fmla="*/ 0 w 95"/>
                <a:gd name="T33" fmla="*/ 0 h 106"/>
                <a:gd name="T34" fmla="*/ 0 w 95"/>
                <a:gd name="T35" fmla="*/ 0 h 106"/>
                <a:gd name="T36" fmla="*/ 0 w 95"/>
                <a:gd name="T37" fmla="*/ 0 h 106"/>
                <a:gd name="T38" fmla="*/ 0 w 95"/>
                <a:gd name="T39" fmla="*/ 0 h 106"/>
                <a:gd name="T40" fmla="*/ 0 w 95"/>
                <a:gd name="T41" fmla="*/ 0 h 106"/>
                <a:gd name="T42" fmla="*/ 0 w 95"/>
                <a:gd name="T43" fmla="*/ 0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106"/>
                <a:gd name="T68" fmla="*/ 95 w 95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106">
                  <a:moveTo>
                    <a:pt x="0" y="0"/>
                  </a:moveTo>
                  <a:lnTo>
                    <a:pt x="70" y="62"/>
                  </a:lnTo>
                  <a:lnTo>
                    <a:pt x="95" y="81"/>
                  </a:lnTo>
                  <a:lnTo>
                    <a:pt x="91" y="106"/>
                  </a:lnTo>
                  <a:lnTo>
                    <a:pt x="87" y="104"/>
                  </a:lnTo>
                  <a:lnTo>
                    <a:pt x="83" y="98"/>
                  </a:lnTo>
                  <a:lnTo>
                    <a:pt x="74" y="91"/>
                  </a:lnTo>
                  <a:lnTo>
                    <a:pt x="64" y="81"/>
                  </a:lnTo>
                  <a:lnTo>
                    <a:pt x="58" y="76"/>
                  </a:lnTo>
                  <a:lnTo>
                    <a:pt x="53" y="72"/>
                  </a:lnTo>
                  <a:lnTo>
                    <a:pt x="47" y="66"/>
                  </a:lnTo>
                  <a:lnTo>
                    <a:pt x="43" y="60"/>
                  </a:lnTo>
                  <a:lnTo>
                    <a:pt x="32" y="51"/>
                  </a:lnTo>
                  <a:lnTo>
                    <a:pt x="24" y="41"/>
                  </a:lnTo>
                  <a:lnTo>
                    <a:pt x="17" y="34"/>
                  </a:lnTo>
                  <a:lnTo>
                    <a:pt x="11" y="26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4" name="Freeform 125"/>
            <p:cNvSpPr>
              <a:spLocks noChangeAspect="1"/>
            </p:cNvSpPr>
            <p:nvPr/>
          </p:nvSpPr>
          <p:spPr bwMode="auto">
            <a:xfrm>
              <a:off x="1987" y="2346"/>
              <a:ext cx="6" cy="9"/>
            </a:xfrm>
            <a:custGeom>
              <a:avLst/>
              <a:gdLst>
                <a:gd name="T0" fmla="*/ 0 w 19"/>
                <a:gd name="T1" fmla="*/ 0 h 24"/>
                <a:gd name="T2" fmla="*/ 0 w 19"/>
                <a:gd name="T3" fmla="*/ 0 h 24"/>
                <a:gd name="T4" fmla="*/ 0 w 19"/>
                <a:gd name="T5" fmla="*/ 0 h 24"/>
                <a:gd name="T6" fmla="*/ 0 w 19"/>
                <a:gd name="T7" fmla="*/ 0 h 24"/>
                <a:gd name="T8" fmla="*/ 0 w 19"/>
                <a:gd name="T9" fmla="*/ 0 h 24"/>
                <a:gd name="T10" fmla="*/ 0 w 1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4"/>
                <a:gd name="T20" fmla="*/ 19 w 19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4">
                  <a:moveTo>
                    <a:pt x="0" y="5"/>
                  </a:moveTo>
                  <a:lnTo>
                    <a:pt x="6" y="0"/>
                  </a:lnTo>
                  <a:lnTo>
                    <a:pt x="19" y="13"/>
                  </a:lnTo>
                  <a:lnTo>
                    <a:pt x="13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5" name="Freeform 126"/>
            <p:cNvSpPr>
              <a:spLocks noChangeAspect="1"/>
            </p:cNvSpPr>
            <p:nvPr/>
          </p:nvSpPr>
          <p:spPr bwMode="auto">
            <a:xfrm>
              <a:off x="2069" y="2441"/>
              <a:ext cx="22" cy="25"/>
            </a:xfrm>
            <a:custGeom>
              <a:avLst/>
              <a:gdLst>
                <a:gd name="T0" fmla="*/ 0 w 59"/>
                <a:gd name="T1" fmla="*/ 0 h 62"/>
                <a:gd name="T2" fmla="*/ 0 w 59"/>
                <a:gd name="T3" fmla="*/ 0 h 62"/>
                <a:gd name="T4" fmla="*/ 0 w 59"/>
                <a:gd name="T5" fmla="*/ 0 h 62"/>
                <a:gd name="T6" fmla="*/ 0 w 59"/>
                <a:gd name="T7" fmla="*/ 0 h 62"/>
                <a:gd name="T8" fmla="*/ 0 w 59"/>
                <a:gd name="T9" fmla="*/ 0 h 62"/>
                <a:gd name="T10" fmla="*/ 0 w 59"/>
                <a:gd name="T11" fmla="*/ 0 h 62"/>
                <a:gd name="T12" fmla="*/ 0 w 59"/>
                <a:gd name="T13" fmla="*/ 0 h 62"/>
                <a:gd name="T14" fmla="*/ 0 w 59"/>
                <a:gd name="T15" fmla="*/ 0 h 62"/>
                <a:gd name="T16" fmla="*/ 0 w 59"/>
                <a:gd name="T17" fmla="*/ 0 h 62"/>
                <a:gd name="T18" fmla="*/ 0 w 59"/>
                <a:gd name="T19" fmla="*/ 0 h 62"/>
                <a:gd name="T20" fmla="*/ 0 w 59"/>
                <a:gd name="T21" fmla="*/ 0 h 62"/>
                <a:gd name="T22" fmla="*/ 0 w 59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62"/>
                <a:gd name="T38" fmla="*/ 59 w 59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62">
                  <a:moveTo>
                    <a:pt x="11" y="0"/>
                  </a:moveTo>
                  <a:lnTo>
                    <a:pt x="36" y="32"/>
                  </a:lnTo>
                  <a:lnTo>
                    <a:pt x="38" y="49"/>
                  </a:lnTo>
                  <a:lnTo>
                    <a:pt x="51" y="49"/>
                  </a:lnTo>
                  <a:lnTo>
                    <a:pt x="59" y="62"/>
                  </a:lnTo>
                  <a:lnTo>
                    <a:pt x="44" y="57"/>
                  </a:lnTo>
                  <a:lnTo>
                    <a:pt x="27" y="53"/>
                  </a:lnTo>
                  <a:lnTo>
                    <a:pt x="0" y="36"/>
                  </a:lnTo>
                  <a:lnTo>
                    <a:pt x="19" y="34"/>
                  </a:lnTo>
                  <a:lnTo>
                    <a:pt x="19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6" name="Freeform 127"/>
            <p:cNvSpPr>
              <a:spLocks noChangeAspect="1"/>
            </p:cNvSpPr>
            <p:nvPr/>
          </p:nvSpPr>
          <p:spPr bwMode="auto">
            <a:xfrm>
              <a:off x="2121" y="2391"/>
              <a:ext cx="107" cy="141"/>
            </a:xfrm>
            <a:custGeom>
              <a:avLst/>
              <a:gdLst>
                <a:gd name="T0" fmla="*/ 0 w 279"/>
                <a:gd name="T1" fmla="*/ 0 h 373"/>
                <a:gd name="T2" fmla="*/ 0 w 279"/>
                <a:gd name="T3" fmla="*/ 0 h 373"/>
                <a:gd name="T4" fmla="*/ 0 w 279"/>
                <a:gd name="T5" fmla="*/ 0 h 373"/>
                <a:gd name="T6" fmla="*/ 0 w 279"/>
                <a:gd name="T7" fmla="*/ 0 h 373"/>
                <a:gd name="T8" fmla="*/ 0 w 279"/>
                <a:gd name="T9" fmla="*/ 0 h 373"/>
                <a:gd name="T10" fmla="*/ 0 w 279"/>
                <a:gd name="T11" fmla="*/ 0 h 373"/>
                <a:gd name="T12" fmla="*/ 0 w 279"/>
                <a:gd name="T13" fmla="*/ 0 h 373"/>
                <a:gd name="T14" fmla="*/ 0 w 279"/>
                <a:gd name="T15" fmla="*/ 0 h 373"/>
                <a:gd name="T16" fmla="*/ 0 w 279"/>
                <a:gd name="T17" fmla="*/ 0 h 373"/>
                <a:gd name="T18" fmla="*/ 0 w 279"/>
                <a:gd name="T19" fmla="*/ 0 h 373"/>
                <a:gd name="T20" fmla="*/ 0 w 279"/>
                <a:gd name="T21" fmla="*/ 0 h 373"/>
                <a:gd name="T22" fmla="*/ 0 w 279"/>
                <a:gd name="T23" fmla="*/ 0 h 373"/>
                <a:gd name="T24" fmla="*/ 0 w 279"/>
                <a:gd name="T25" fmla="*/ 0 h 373"/>
                <a:gd name="T26" fmla="*/ 0 w 279"/>
                <a:gd name="T27" fmla="*/ 0 h 373"/>
                <a:gd name="T28" fmla="*/ 0 w 279"/>
                <a:gd name="T29" fmla="*/ 0 h 373"/>
                <a:gd name="T30" fmla="*/ 0 w 279"/>
                <a:gd name="T31" fmla="*/ 0 h 373"/>
                <a:gd name="T32" fmla="*/ 0 w 279"/>
                <a:gd name="T33" fmla="*/ 0 h 373"/>
                <a:gd name="T34" fmla="*/ 0 w 279"/>
                <a:gd name="T35" fmla="*/ 0 h 373"/>
                <a:gd name="T36" fmla="*/ 0 w 279"/>
                <a:gd name="T37" fmla="*/ 0 h 373"/>
                <a:gd name="T38" fmla="*/ 0 w 279"/>
                <a:gd name="T39" fmla="*/ 0 h 373"/>
                <a:gd name="T40" fmla="*/ 0 w 279"/>
                <a:gd name="T41" fmla="*/ 0 h 373"/>
                <a:gd name="T42" fmla="*/ 0 w 279"/>
                <a:gd name="T43" fmla="*/ 0 h 373"/>
                <a:gd name="T44" fmla="*/ 0 w 279"/>
                <a:gd name="T45" fmla="*/ 0 h 373"/>
                <a:gd name="T46" fmla="*/ 0 w 279"/>
                <a:gd name="T47" fmla="*/ 0 h 373"/>
                <a:gd name="T48" fmla="*/ 0 w 279"/>
                <a:gd name="T49" fmla="*/ 0 h 373"/>
                <a:gd name="T50" fmla="*/ 0 w 279"/>
                <a:gd name="T51" fmla="*/ 0 h 373"/>
                <a:gd name="T52" fmla="*/ 0 w 279"/>
                <a:gd name="T53" fmla="*/ 0 h 373"/>
                <a:gd name="T54" fmla="*/ 0 w 279"/>
                <a:gd name="T55" fmla="*/ 0 h 373"/>
                <a:gd name="T56" fmla="*/ 0 w 279"/>
                <a:gd name="T57" fmla="*/ 0 h 373"/>
                <a:gd name="T58" fmla="*/ 0 w 279"/>
                <a:gd name="T59" fmla="*/ 0 h 373"/>
                <a:gd name="T60" fmla="*/ 0 w 279"/>
                <a:gd name="T61" fmla="*/ 0 h 373"/>
                <a:gd name="T62" fmla="*/ 0 w 279"/>
                <a:gd name="T63" fmla="*/ 0 h 373"/>
                <a:gd name="T64" fmla="*/ 0 w 279"/>
                <a:gd name="T65" fmla="*/ 0 h 373"/>
                <a:gd name="T66" fmla="*/ 0 w 279"/>
                <a:gd name="T67" fmla="*/ 0 h 373"/>
                <a:gd name="T68" fmla="*/ 0 w 279"/>
                <a:gd name="T69" fmla="*/ 0 h 373"/>
                <a:gd name="T70" fmla="*/ 0 w 279"/>
                <a:gd name="T71" fmla="*/ 0 h 373"/>
                <a:gd name="T72" fmla="*/ 0 w 279"/>
                <a:gd name="T73" fmla="*/ 0 h 373"/>
                <a:gd name="T74" fmla="*/ 0 w 279"/>
                <a:gd name="T75" fmla="*/ 0 h 373"/>
                <a:gd name="T76" fmla="*/ 0 w 279"/>
                <a:gd name="T77" fmla="*/ 0 h 373"/>
                <a:gd name="T78" fmla="*/ 0 w 279"/>
                <a:gd name="T79" fmla="*/ 0 h 373"/>
                <a:gd name="T80" fmla="*/ 0 w 279"/>
                <a:gd name="T81" fmla="*/ 0 h 373"/>
                <a:gd name="T82" fmla="*/ 0 w 279"/>
                <a:gd name="T83" fmla="*/ 0 h 373"/>
                <a:gd name="T84" fmla="*/ 0 w 279"/>
                <a:gd name="T85" fmla="*/ 0 h 373"/>
                <a:gd name="T86" fmla="*/ 0 w 279"/>
                <a:gd name="T87" fmla="*/ 0 h 373"/>
                <a:gd name="T88" fmla="*/ 0 w 279"/>
                <a:gd name="T89" fmla="*/ 0 h 373"/>
                <a:gd name="T90" fmla="*/ 0 w 279"/>
                <a:gd name="T91" fmla="*/ 0 h 373"/>
                <a:gd name="T92" fmla="*/ 0 w 279"/>
                <a:gd name="T93" fmla="*/ 0 h 373"/>
                <a:gd name="T94" fmla="*/ 0 w 279"/>
                <a:gd name="T95" fmla="*/ 0 h 3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9"/>
                <a:gd name="T145" fmla="*/ 0 h 373"/>
                <a:gd name="T146" fmla="*/ 279 w 279"/>
                <a:gd name="T147" fmla="*/ 373 h 3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9" h="373">
                  <a:moveTo>
                    <a:pt x="249" y="46"/>
                  </a:moveTo>
                  <a:lnTo>
                    <a:pt x="247" y="44"/>
                  </a:lnTo>
                  <a:lnTo>
                    <a:pt x="245" y="40"/>
                  </a:lnTo>
                  <a:lnTo>
                    <a:pt x="239" y="35"/>
                  </a:lnTo>
                  <a:lnTo>
                    <a:pt x="234" y="27"/>
                  </a:lnTo>
                  <a:lnTo>
                    <a:pt x="230" y="21"/>
                  </a:lnTo>
                  <a:lnTo>
                    <a:pt x="224" y="19"/>
                  </a:lnTo>
                  <a:lnTo>
                    <a:pt x="220" y="16"/>
                  </a:lnTo>
                  <a:lnTo>
                    <a:pt x="215" y="12"/>
                  </a:lnTo>
                  <a:lnTo>
                    <a:pt x="209" y="8"/>
                  </a:lnTo>
                  <a:lnTo>
                    <a:pt x="203" y="6"/>
                  </a:lnTo>
                  <a:lnTo>
                    <a:pt x="196" y="4"/>
                  </a:lnTo>
                  <a:lnTo>
                    <a:pt x="188" y="2"/>
                  </a:lnTo>
                  <a:lnTo>
                    <a:pt x="180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7" y="2"/>
                  </a:lnTo>
                  <a:lnTo>
                    <a:pt x="127" y="2"/>
                  </a:lnTo>
                  <a:lnTo>
                    <a:pt x="120" y="4"/>
                  </a:lnTo>
                  <a:lnTo>
                    <a:pt x="110" y="6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3" y="10"/>
                  </a:lnTo>
                  <a:lnTo>
                    <a:pt x="83" y="12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76" y="18"/>
                  </a:lnTo>
                  <a:lnTo>
                    <a:pt x="68" y="23"/>
                  </a:lnTo>
                  <a:lnTo>
                    <a:pt x="63" y="31"/>
                  </a:lnTo>
                  <a:lnTo>
                    <a:pt x="53" y="38"/>
                  </a:lnTo>
                  <a:lnTo>
                    <a:pt x="44" y="46"/>
                  </a:lnTo>
                  <a:lnTo>
                    <a:pt x="36" y="54"/>
                  </a:lnTo>
                  <a:lnTo>
                    <a:pt x="28" y="63"/>
                  </a:lnTo>
                  <a:lnTo>
                    <a:pt x="19" y="69"/>
                  </a:lnTo>
                  <a:lnTo>
                    <a:pt x="13" y="75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7" y="103"/>
                  </a:lnTo>
                  <a:lnTo>
                    <a:pt x="11" y="103"/>
                  </a:lnTo>
                  <a:lnTo>
                    <a:pt x="17" y="103"/>
                  </a:lnTo>
                  <a:lnTo>
                    <a:pt x="21" y="105"/>
                  </a:lnTo>
                  <a:lnTo>
                    <a:pt x="28" y="105"/>
                  </a:lnTo>
                  <a:lnTo>
                    <a:pt x="34" y="105"/>
                  </a:lnTo>
                  <a:lnTo>
                    <a:pt x="42" y="105"/>
                  </a:lnTo>
                  <a:lnTo>
                    <a:pt x="49" y="105"/>
                  </a:lnTo>
                  <a:lnTo>
                    <a:pt x="53" y="103"/>
                  </a:lnTo>
                  <a:lnTo>
                    <a:pt x="59" y="101"/>
                  </a:lnTo>
                  <a:lnTo>
                    <a:pt x="64" y="99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80" y="94"/>
                  </a:lnTo>
                  <a:lnTo>
                    <a:pt x="85" y="92"/>
                  </a:lnTo>
                  <a:lnTo>
                    <a:pt x="93" y="90"/>
                  </a:lnTo>
                  <a:lnTo>
                    <a:pt x="99" y="88"/>
                  </a:lnTo>
                  <a:lnTo>
                    <a:pt x="104" y="84"/>
                  </a:lnTo>
                  <a:lnTo>
                    <a:pt x="110" y="82"/>
                  </a:lnTo>
                  <a:lnTo>
                    <a:pt x="116" y="80"/>
                  </a:lnTo>
                  <a:lnTo>
                    <a:pt x="125" y="78"/>
                  </a:lnTo>
                  <a:lnTo>
                    <a:pt x="129" y="78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18" y="170"/>
                  </a:lnTo>
                  <a:lnTo>
                    <a:pt x="215" y="172"/>
                  </a:lnTo>
                  <a:lnTo>
                    <a:pt x="213" y="175"/>
                  </a:lnTo>
                  <a:lnTo>
                    <a:pt x="209" y="181"/>
                  </a:lnTo>
                  <a:lnTo>
                    <a:pt x="207" y="187"/>
                  </a:lnTo>
                  <a:lnTo>
                    <a:pt x="203" y="191"/>
                  </a:lnTo>
                  <a:lnTo>
                    <a:pt x="199" y="198"/>
                  </a:lnTo>
                  <a:lnTo>
                    <a:pt x="196" y="204"/>
                  </a:lnTo>
                  <a:lnTo>
                    <a:pt x="192" y="212"/>
                  </a:lnTo>
                  <a:lnTo>
                    <a:pt x="186" y="221"/>
                  </a:lnTo>
                  <a:lnTo>
                    <a:pt x="182" y="229"/>
                  </a:lnTo>
                  <a:lnTo>
                    <a:pt x="179" y="238"/>
                  </a:lnTo>
                  <a:lnTo>
                    <a:pt x="175" y="248"/>
                  </a:lnTo>
                  <a:lnTo>
                    <a:pt x="169" y="257"/>
                  </a:lnTo>
                  <a:lnTo>
                    <a:pt x="165" y="269"/>
                  </a:lnTo>
                  <a:lnTo>
                    <a:pt x="160" y="278"/>
                  </a:lnTo>
                  <a:lnTo>
                    <a:pt x="156" y="289"/>
                  </a:lnTo>
                  <a:lnTo>
                    <a:pt x="150" y="299"/>
                  </a:lnTo>
                  <a:lnTo>
                    <a:pt x="146" y="310"/>
                  </a:lnTo>
                  <a:lnTo>
                    <a:pt x="142" y="320"/>
                  </a:lnTo>
                  <a:lnTo>
                    <a:pt x="141" y="331"/>
                  </a:lnTo>
                  <a:lnTo>
                    <a:pt x="137" y="339"/>
                  </a:lnTo>
                  <a:lnTo>
                    <a:pt x="133" y="346"/>
                  </a:lnTo>
                  <a:lnTo>
                    <a:pt x="129" y="354"/>
                  </a:lnTo>
                  <a:lnTo>
                    <a:pt x="127" y="362"/>
                  </a:lnTo>
                  <a:lnTo>
                    <a:pt x="123" y="366"/>
                  </a:lnTo>
                  <a:lnTo>
                    <a:pt x="123" y="369"/>
                  </a:lnTo>
                  <a:lnTo>
                    <a:pt x="123" y="371"/>
                  </a:lnTo>
                  <a:lnTo>
                    <a:pt x="123" y="373"/>
                  </a:lnTo>
                  <a:lnTo>
                    <a:pt x="125" y="371"/>
                  </a:lnTo>
                  <a:lnTo>
                    <a:pt x="131" y="367"/>
                  </a:lnTo>
                  <a:lnTo>
                    <a:pt x="135" y="364"/>
                  </a:lnTo>
                  <a:lnTo>
                    <a:pt x="141" y="362"/>
                  </a:lnTo>
                  <a:lnTo>
                    <a:pt x="146" y="358"/>
                  </a:lnTo>
                  <a:lnTo>
                    <a:pt x="152" y="354"/>
                  </a:lnTo>
                  <a:lnTo>
                    <a:pt x="158" y="348"/>
                  </a:lnTo>
                  <a:lnTo>
                    <a:pt x="165" y="345"/>
                  </a:lnTo>
                  <a:lnTo>
                    <a:pt x="173" y="339"/>
                  </a:lnTo>
                  <a:lnTo>
                    <a:pt x="180" y="333"/>
                  </a:lnTo>
                  <a:lnTo>
                    <a:pt x="186" y="327"/>
                  </a:lnTo>
                  <a:lnTo>
                    <a:pt x="194" y="324"/>
                  </a:lnTo>
                  <a:lnTo>
                    <a:pt x="199" y="318"/>
                  </a:lnTo>
                  <a:lnTo>
                    <a:pt x="207" y="314"/>
                  </a:lnTo>
                  <a:lnTo>
                    <a:pt x="213" y="308"/>
                  </a:lnTo>
                  <a:lnTo>
                    <a:pt x="218" y="303"/>
                  </a:lnTo>
                  <a:lnTo>
                    <a:pt x="222" y="297"/>
                  </a:lnTo>
                  <a:lnTo>
                    <a:pt x="228" y="293"/>
                  </a:lnTo>
                  <a:lnTo>
                    <a:pt x="236" y="286"/>
                  </a:lnTo>
                  <a:lnTo>
                    <a:pt x="243" y="280"/>
                  </a:lnTo>
                  <a:lnTo>
                    <a:pt x="247" y="274"/>
                  </a:lnTo>
                  <a:lnTo>
                    <a:pt x="251" y="272"/>
                  </a:lnTo>
                  <a:lnTo>
                    <a:pt x="253" y="269"/>
                  </a:lnTo>
                  <a:lnTo>
                    <a:pt x="253" y="267"/>
                  </a:lnTo>
                  <a:lnTo>
                    <a:pt x="253" y="265"/>
                  </a:lnTo>
                  <a:lnTo>
                    <a:pt x="253" y="259"/>
                  </a:lnTo>
                  <a:lnTo>
                    <a:pt x="253" y="253"/>
                  </a:lnTo>
                  <a:lnTo>
                    <a:pt x="253" y="248"/>
                  </a:lnTo>
                  <a:lnTo>
                    <a:pt x="253" y="244"/>
                  </a:lnTo>
                  <a:lnTo>
                    <a:pt x="255" y="238"/>
                  </a:lnTo>
                  <a:lnTo>
                    <a:pt x="255" y="232"/>
                  </a:lnTo>
                  <a:lnTo>
                    <a:pt x="255" y="227"/>
                  </a:lnTo>
                  <a:lnTo>
                    <a:pt x="257" y="221"/>
                  </a:lnTo>
                  <a:lnTo>
                    <a:pt x="258" y="213"/>
                  </a:lnTo>
                  <a:lnTo>
                    <a:pt x="260" y="208"/>
                  </a:lnTo>
                  <a:lnTo>
                    <a:pt x="260" y="200"/>
                  </a:lnTo>
                  <a:lnTo>
                    <a:pt x="262" y="192"/>
                  </a:lnTo>
                  <a:lnTo>
                    <a:pt x="262" y="185"/>
                  </a:lnTo>
                  <a:lnTo>
                    <a:pt x="264" y="177"/>
                  </a:lnTo>
                  <a:lnTo>
                    <a:pt x="266" y="170"/>
                  </a:lnTo>
                  <a:lnTo>
                    <a:pt x="268" y="164"/>
                  </a:lnTo>
                  <a:lnTo>
                    <a:pt x="270" y="156"/>
                  </a:lnTo>
                  <a:lnTo>
                    <a:pt x="272" y="151"/>
                  </a:lnTo>
                  <a:lnTo>
                    <a:pt x="272" y="145"/>
                  </a:lnTo>
                  <a:lnTo>
                    <a:pt x="274" y="139"/>
                  </a:lnTo>
                  <a:lnTo>
                    <a:pt x="274" y="134"/>
                  </a:lnTo>
                  <a:lnTo>
                    <a:pt x="276" y="130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49" y="46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7" name="Freeform 128"/>
            <p:cNvSpPr>
              <a:spLocks noChangeAspect="1"/>
            </p:cNvSpPr>
            <p:nvPr/>
          </p:nvSpPr>
          <p:spPr bwMode="auto">
            <a:xfrm>
              <a:off x="2128" y="2412"/>
              <a:ext cx="74" cy="37"/>
            </a:xfrm>
            <a:custGeom>
              <a:avLst/>
              <a:gdLst>
                <a:gd name="T0" fmla="*/ 0 w 194"/>
                <a:gd name="T1" fmla="*/ 0 h 96"/>
                <a:gd name="T2" fmla="*/ 0 w 194"/>
                <a:gd name="T3" fmla="*/ 0 h 96"/>
                <a:gd name="T4" fmla="*/ 0 w 194"/>
                <a:gd name="T5" fmla="*/ 0 h 96"/>
                <a:gd name="T6" fmla="*/ 0 w 194"/>
                <a:gd name="T7" fmla="*/ 0 h 96"/>
                <a:gd name="T8" fmla="*/ 0 w 194"/>
                <a:gd name="T9" fmla="*/ 0 h 96"/>
                <a:gd name="T10" fmla="*/ 0 w 194"/>
                <a:gd name="T11" fmla="*/ 0 h 96"/>
                <a:gd name="T12" fmla="*/ 0 w 194"/>
                <a:gd name="T13" fmla="*/ 0 h 96"/>
                <a:gd name="T14" fmla="*/ 0 w 194"/>
                <a:gd name="T15" fmla="*/ 0 h 96"/>
                <a:gd name="T16" fmla="*/ 0 w 194"/>
                <a:gd name="T17" fmla="*/ 0 h 96"/>
                <a:gd name="T18" fmla="*/ 0 w 194"/>
                <a:gd name="T19" fmla="*/ 0 h 96"/>
                <a:gd name="T20" fmla="*/ 0 w 194"/>
                <a:gd name="T21" fmla="*/ 0 h 96"/>
                <a:gd name="T22" fmla="*/ 0 w 194"/>
                <a:gd name="T23" fmla="*/ 0 h 96"/>
                <a:gd name="T24" fmla="*/ 0 w 194"/>
                <a:gd name="T25" fmla="*/ 0 h 96"/>
                <a:gd name="T26" fmla="*/ 0 w 194"/>
                <a:gd name="T27" fmla="*/ 0 h 96"/>
                <a:gd name="T28" fmla="*/ 0 w 194"/>
                <a:gd name="T29" fmla="*/ 0 h 96"/>
                <a:gd name="T30" fmla="*/ 0 w 194"/>
                <a:gd name="T31" fmla="*/ 0 h 96"/>
                <a:gd name="T32" fmla="*/ 0 w 194"/>
                <a:gd name="T33" fmla="*/ 0 h 96"/>
                <a:gd name="T34" fmla="*/ 0 w 194"/>
                <a:gd name="T35" fmla="*/ 0 h 96"/>
                <a:gd name="T36" fmla="*/ 0 w 194"/>
                <a:gd name="T37" fmla="*/ 0 h 96"/>
                <a:gd name="T38" fmla="*/ 0 w 194"/>
                <a:gd name="T39" fmla="*/ 0 h 96"/>
                <a:gd name="T40" fmla="*/ 0 w 194"/>
                <a:gd name="T41" fmla="*/ 0 h 96"/>
                <a:gd name="T42" fmla="*/ 0 w 194"/>
                <a:gd name="T43" fmla="*/ 0 h 96"/>
                <a:gd name="T44" fmla="*/ 0 w 194"/>
                <a:gd name="T45" fmla="*/ 0 h 96"/>
                <a:gd name="T46" fmla="*/ 0 w 194"/>
                <a:gd name="T47" fmla="*/ 0 h 96"/>
                <a:gd name="T48" fmla="*/ 0 w 194"/>
                <a:gd name="T49" fmla="*/ 0 h 96"/>
                <a:gd name="T50" fmla="*/ 0 w 194"/>
                <a:gd name="T51" fmla="*/ 0 h 96"/>
                <a:gd name="T52" fmla="*/ 0 w 194"/>
                <a:gd name="T53" fmla="*/ 0 h 96"/>
                <a:gd name="T54" fmla="*/ 0 w 194"/>
                <a:gd name="T55" fmla="*/ 0 h 96"/>
                <a:gd name="T56" fmla="*/ 0 w 194"/>
                <a:gd name="T57" fmla="*/ 0 h 96"/>
                <a:gd name="T58" fmla="*/ 0 w 194"/>
                <a:gd name="T59" fmla="*/ 0 h 96"/>
                <a:gd name="T60" fmla="*/ 0 w 194"/>
                <a:gd name="T61" fmla="*/ 0 h 96"/>
                <a:gd name="T62" fmla="*/ 0 w 194"/>
                <a:gd name="T63" fmla="*/ 0 h 96"/>
                <a:gd name="T64" fmla="*/ 0 w 194"/>
                <a:gd name="T65" fmla="*/ 0 h 96"/>
                <a:gd name="T66" fmla="*/ 0 w 194"/>
                <a:gd name="T67" fmla="*/ 0 h 96"/>
                <a:gd name="T68" fmla="*/ 0 w 19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4"/>
                <a:gd name="T106" fmla="*/ 0 h 96"/>
                <a:gd name="T107" fmla="*/ 194 w 194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4" h="96">
                  <a:moveTo>
                    <a:pt x="0" y="43"/>
                  </a:moveTo>
                  <a:lnTo>
                    <a:pt x="2" y="41"/>
                  </a:lnTo>
                  <a:lnTo>
                    <a:pt x="4" y="41"/>
                  </a:lnTo>
                  <a:lnTo>
                    <a:pt x="11" y="41"/>
                  </a:lnTo>
                  <a:lnTo>
                    <a:pt x="19" y="41"/>
                  </a:lnTo>
                  <a:lnTo>
                    <a:pt x="27" y="39"/>
                  </a:lnTo>
                  <a:lnTo>
                    <a:pt x="36" y="39"/>
                  </a:lnTo>
                  <a:lnTo>
                    <a:pt x="46" y="36"/>
                  </a:lnTo>
                  <a:lnTo>
                    <a:pt x="55" y="34"/>
                  </a:lnTo>
                  <a:lnTo>
                    <a:pt x="63" y="28"/>
                  </a:lnTo>
                  <a:lnTo>
                    <a:pt x="68" y="22"/>
                  </a:lnTo>
                  <a:lnTo>
                    <a:pt x="74" y="17"/>
                  </a:lnTo>
                  <a:lnTo>
                    <a:pt x="80" y="11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5" y="3"/>
                  </a:lnTo>
                  <a:lnTo>
                    <a:pt x="89" y="5"/>
                  </a:lnTo>
                  <a:lnTo>
                    <a:pt x="93" y="9"/>
                  </a:lnTo>
                  <a:lnTo>
                    <a:pt x="101" y="11"/>
                  </a:lnTo>
                  <a:lnTo>
                    <a:pt x="104" y="11"/>
                  </a:lnTo>
                  <a:lnTo>
                    <a:pt x="110" y="13"/>
                  </a:lnTo>
                  <a:lnTo>
                    <a:pt x="116" y="13"/>
                  </a:lnTo>
                  <a:lnTo>
                    <a:pt x="122" y="15"/>
                  </a:lnTo>
                  <a:lnTo>
                    <a:pt x="127" y="15"/>
                  </a:lnTo>
                  <a:lnTo>
                    <a:pt x="133" y="17"/>
                  </a:lnTo>
                  <a:lnTo>
                    <a:pt x="139" y="17"/>
                  </a:lnTo>
                  <a:lnTo>
                    <a:pt x="144" y="19"/>
                  </a:lnTo>
                  <a:lnTo>
                    <a:pt x="148" y="19"/>
                  </a:lnTo>
                  <a:lnTo>
                    <a:pt x="154" y="19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69" y="19"/>
                  </a:lnTo>
                  <a:lnTo>
                    <a:pt x="171" y="20"/>
                  </a:lnTo>
                  <a:lnTo>
                    <a:pt x="169" y="28"/>
                  </a:lnTo>
                  <a:lnTo>
                    <a:pt x="169" y="30"/>
                  </a:lnTo>
                  <a:lnTo>
                    <a:pt x="169" y="36"/>
                  </a:lnTo>
                  <a:lnTo>
                    <a:pt x="169" y="41"/>
                  </a:lnTo>
                  <a:lnTo>
                    <a:pt x="171" y="49"/>
                  </a:lnTo>
                  <a:lnTo>
                    <a:pt x="173" y="57"/>
                  </a:lnTo>
                  <a:lnTo>
                    <a:pt x="177" y="66"/>
                  </a:lnTo>
                  <a:lnTo>
                    <a:pt x="181" y="74"/>
                  </a:lnTo>
                  <a:lnTo>
                    <a:pt x="184" y="81"/>
                  </a:lnTo>
                  <a:lnTo>
                    <a:pt x="188" y="85"/>
                  </a:lnTo>
                  <a:lnTo>
                    <a:pt x="190" y="91"/>
                  </a:lnTo>
                  <a:lnTo>
                    <a:pt x="192" y="95"/>
                  </a:lnTo>
                  <a:lnTo>
                    <a:pt x="194" y="96"/>
                  </a:lnTo>
                  <a:lnTo>
                    <a:pt x="116" y="24"/>
                  </a:lnTo>
                  <a:lnTo>
                    <a:pt x="112" y="26"/>
                  </a:lnTo>
                  <a:lnTo>
                    <a:pt x="104" y="28"/>
                  </a:lnTo>
                  <a:lnTo>
                    <a:pt x="97" y="30"/>
                  </a:lnTo>
                  <a:lnTo>
                    <a:pt x="89" y="34"/>
                  </a:lnTo>
                  <a:lnTo>
                    <a:pt x="82" y="38"/>
                  </a:lnTo>
                  <a:lnTo>
                    <a:pt x="74" y="39"/>
                  </a:lnTo>
                  <a:lnTo>
                    <a:pt x="68" y="43"/>
                  </a:lnTo>
                  <a:lnTo>
                    <a:pt x="61" y="45"/>
                  </a:lnTo>
                  <a:lnTo>
                    <a:pt x="57" y="47"/>
                  </a:lnTo>
                  <a:lnTo>
                    <a:pt x="51" y="47"/>
                  </a:lnTo>
                  <a:lnTo>
                    <a:pt x="47" y="49"/>
                  </a:lnTo>
                  <a:lnTo>
                    <a:pt x="40" y="49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9" y="45"/>
                  </a:lnTo>
                  <a:lnTo>
                    <a:pt x="2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8" name="Freeform 129"/>
            <p:cNvSpPr>
              <a:spLocks noChangeAspect="1"/>
            </p:cNvSpPr>
            <p:nvPr/>
          </p:nvSpPr>
          <p:spPr bwMode="auto">
            <a:xfrm>
              <a:off x="2219" y="2413"/>
              <a:ext cx="11" cy="67"/>
            </a:xfrm>
            <a:custGeom>
              <a:avLst/>
              <a:gdLst>
                <a:gd name="T0" fmla="*/ 0 w 30"/>
                <a:gd name="T1" fmla="*/ 0 h 173"/>
                <a:gd name="T2" fmla="*/ 0 w 30"/>
                <a:gd name="T3" fmla="*/ 0 h 173"/>
                <a:gd name="T4" fmla="*/ 0 w 30"/>
                <a:gd name="T5" fmla="*/ 0 h 173"/>
                <a:gd name="T6" fmla="*/ 0 w 30"/>
                <a:gd name="T7" fmla="*/ 0 h 173"/>
                <a:gd name="T8" fmla="*/ 0 w 30"/>
                <a:gd name="T9" fmla="*/ 0 h 173"/>
                <a:gd name="T10" fmla="*/ 0 w 30"/>
                <a:gd name="T11" fmla="*/ 0 h 173"/>
                <a:gd name="T12" fmla="*/ 0 w 30"/>
                <a:gd name="T13" fmla="*/ 0 h 173"/>
                <a:gd name="T14" fmla="*/ 0 w 30"/>
                <a:gd name="T15" fmla="*/ 0 h 173"/>
                <a:gd name="T16" fmla="*/ 0 w 30"/>
                <a:gd name="T17" fmla="*/ 0 h 173"/>
                <a:gd name="T18" fmla="*/ 0 w 30"/>
                <a:gd name="T19" fmla="*/ 0 h 173"/>
                <a:gd name="T20" fmla="*/ 0 w 30"/>
                <a:gd name="T21" fmla="*/ 0 h 173"/>
                <a:gd name="T22" fmla="*/ 0 w 30"/>
                <a:gd name="T23" fmla="*/ 0 h 173"/>
                <a:gd name="T24" fmla="*/ 0 w 30"/>
                <a:gd name="T25" fmla="*/ 0 h 173"/>
                <a:gd name="T26" fmla="*/ 0 w 30"/>
                <a:gd name="T27" fmla="*/ 0 h 173"/>
                <a:gd name="T28" fmla="*/ 0 w 30"/>
                <a:gd name="T29" fmla="*/ 0 h 173"/>
                <a:gd name="T30" fmla="*/ 0 w 30"/>
                <a:gd name="T31" fmla="*/ 0 h 173"/>
                <a:gd name="T32" fmla="*/ 0 w 30"/>
                <a:gd name="T33" fmla="*/ 0 h 173"/>
                <a:gd name="T34" fmla="*/ 0 w 30"/>
                <a:gd name="T35" fmla="*/ 0 h 173"/>
                <a:gd name="T36" fmla="*/ 0 w 30"/>
                <a:gd name="T37" fmla="*/ 0 h 173"/>
                <a:gd name="T38" fmla="*/ 0 w 30"/>
                <a:gd name="T39" fmla="*/ 0 h 173"/>
                <a:gd name="T40" fmla="*/ 0 w 30"/>
                <a:gd name="T41" fmla="*/ 0 h 173"/>
                <a:gd name="T42" fmla="*/ 0 w 30"/>
                <a:gd name="T43" fmla="*/ 0 h 173"/>
                <a:gd name="T44" fmla="*/ 0 w 30"/>
                <a:gd name="T45" fmla="*/ 0 h 173"/>
                <a:gd name="T46" fmla="*/ 0 w 30"/>
                <a:gd name="T47" fmla="*/ 0 h 173"/>
                <a:gd name="T48" fmla="*/ 0 w 30"/>
                <a:gd name="T49" fmla="*/ 0 h 173"/>
                <a:gd name="T50" fmla="*/ 0 w 30"/>
                <a:gd name="T51" fmla="*/ 0 h 173"/>
                <a:gd name="T52" fmla="*/ 0 w 30"/>
                <a:gd name="T53" fmla="*/ 0 h 173"/>
                <a:gd name="T54" fmla="*/ 0 w 30"/>
                <a:gd name="T55" fmla="*/ 0 h 173"/>
                <a:gd name="T56" fmla="*/ 0 w 30"/>
                <a:gd name="T57" fmla="*/ 0 h 173"/>
                <a:gd name="T58" fmla="*/ 0 w 30"/>
                <a:gd name="T59" fmla="*/ 0 h 173"/>
                <a:gd name="T60" fmla="*/ 0 w 30"/>
                <a:gd name="T61" fmla="*/ 0 h 173"/>
                <a:gd name="T62" fmla="*/ 0 w 30"/>
                <a:gd name="T63" fmla="*/ 0 h 173"/>
                <a:gd name="T64" fmla="*/ 0 w 30"/>
                <a:gd name="T65" fmla="*/ 0 h 173"/>
                <a:gd name="T66" fmla="*/ 0 w 30"/>
                <a:gd name="T67" fmla="*/ 0 h 173"/>
                <a:gd name="T68" fmla="*/ 0 w 30"/>
                <a:gd name="T69" fmla="*/ 0 h 173"/>
                <a:gd name="T70" fmla="*/ 0 w 30"/>
                <a:gd name="T71" fmla="*/ 0 h 173"/>
                <a:gd name="T72" fmla="*/ 0 w 30"/>
                <a:gd name="T73" fmla="*/ 0 h 173"/>
                <a:gd name="T74" fmla="*/ 0 w 30"/>
                <a:gd name="T75" fmla="*/ 0 h 173"/>
                <a:gd name="T76" fmla="*/ 0 w 30"/>
                <a:gd name="T77" fmla="*/ 0 h 173"/>
                <a:gd name="T78" fmla="*/ 0 w 30"/>
                <a:gd name="T79" fmla="*/ 0 h 173"/>
                <a:gd name="T80" fmla="*/ 0 w 30"/>
                <a:gd name="T81" fmla="*/ 0 h 173"/>
                <a:gd name="T82" fmla="*/ 0 w 30"/>
                <a:gd name="T83" fmla="*/ 0 h 173"/>
                <a:gd name="T84" fmla="*/ 0 w 30"/>
                <a:gd name="T85" fmla="*/ 0 h 173"/>
                <a:gd name="T86" fmla="*/ 0 w 30"/>
                <a:gd name="T87" fmla="*/ 0 h 173"/>
                <a:gd name="T88" fmla="*/ 0 w 30"/>
                <a:gd name="T89" fmla="*/ 0 h 173"/>
                <a:gd name="T90" fmla="*/ 0 w 30"/>
                <a:gd name="T91" fmla="*/ 0 h 173"/>
                <a:gd name="T92" fmla="*/ 0 w 30"/>
                <a:gd name="T93" fmla="*/ 0 h 173"/>
                <a:gd name="T94" fmla="*/ 0 w 30"/>
                <a:gd name="T95" fmla="*/ 0 h 173"/>
                <a:gd name="T96" fmla="*/ 0 w 30"/>
                <a:gd name="T97" fmla="*/ 0 h 173"/>
                <a:gd name="T98" fmla="*/ 0 w 30"/>
                <a:gd name="T99" fmla="*/ 0 h 173"/>
                <a:gd name="T100" fmla="*/ 0 w 30"/>
                <a:gd name="T101" fmla="*/ 0 h 173"/>
                <a:gd name="T102" fmla="*/ 0 w 30"/>
                <a:gd name="T103" fmla="*/ 0 h 173"/>
                <a:gd name="T104" fmla="*/ 0 w 30"/>
                <a:gd name="T105" fmla="*/ 0 h 173"/>
                <a:gd name="T106" fmla="*/ 0 w 30"/>
                <a:gd name="T107" fmla="*/ 0 h 173"/>
                <a:gd name="T108" fmla="*/ 0 w 30"/>
                <a:gd name="T109" fmla="*/ 0 h 173"/>
                <a:gd name="T110" fmla="*/ 0 w 30"/>
                <a:gd name="T111" fmla="*/ 0 h 173"/>
                <a:gd name="T112" fmla="*/ 0 w 30"/>
                <a:gd name="T113" fmla="*/ 0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173"/>
                <a:gd name="T173" fmla="*/ 30 w 30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17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4" y="40"/>
                  </a:lnTo>
                  <a:lnTo>
                    <a:pt x="4" y="48"/>
                  </a:lnTo>
                  <a:lnTo>
                    <a:pt x="4" y="55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7" y="80"/>
                  </a:lnTo>
                  <a:lnTo>
                    <a:pt x="5" y="88"/>
                  </a:lnTo>
                  <a:lnTo>
                    <a:pt x="5" y="95"/>
                  </a:lnTo>
                  <a:lnTo>
                    <a:pt x="5" y="103"/>
                  </a:lnTo>
                  <a:lnTo>
                    <a:pt x="5" y="112"/>
                  </a:lnTo>
                  <a:lnTo>
                    <a:pt x="4" y="120"/>
                  </a:lnTo>
                  <a:lnTo>
                    <a:pt x="4" y="128"/>
                  </a:lnTo>
                  <a:lnTo>
                    <a:pt x="4" y="133"/>
                  </a:lnTo>
                  <a:lnTo>
                    <a:pt x="4" y="141"/>
                  </a:lnTo>
                  <a:lnTo>
                    <a:pt x="4" y="149"/>
                  </a:lnTo>
                  <a:lnTo>
                    <a:pt x="4" y="152"/>
                  </a:lnTo>
                  <a:lnTo>
                    <a:pt x="2" y="158"/>
                  </a:lnTo>
                  <a:lnTo>
                    <a:pt x="2" y="164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2" y="171"/>
                  </a:lnTo>
                  <a:lnTo>
                    <a:pt x="4" y="168"/>
                  </a:lnTo>
                  <a:lnTo>
                    <a:pt x="5" y="160"/>
                  </a:lnTo>
                  <a:lnTo>
                    <a:pt x="7" y="152"/>
                  </a:lnTo>
                  <a:lnTo>
                    <a:pt x="11" y="143"/>
                  </a:lnTo>
                  <a:lnTo>
                    <a:pt x="13" y="135"/>
                  </a:lnTo>
                  <a:lnTo>
                    <a:pt x="17" y="126"/>
                  </a:lnTo>
                  <a:lnTo>
                    <a:pt x="19" y="118"/>
                  </a:lnTo>
                  <a:lnTo>
                    <a:pt x="21" y="111"/>
                  </a:lnTo>
                  <a:lnTo>
                    <a:pt x="23" y="105"/>
                  </a:lnTo>
                  <a:lnTo>
                    <a:pt x="24" y="101"/>
                  </a:lnTo>
                  <a:lnTo>
                    <a:pt x="26" y="97"/>
                  </a:lnTo>
                  <a:lnTo>
                    <a:pt x="26" y="92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4" y="40"/>
                  </a:lnTo>
                  <a:lnTo>
                    <a:pt x="21" y="31"/>
                  </a:lnTo>
                  <a:lnTo>
                    <a:pt x="15" y="23"/>
                  </a:lnTo>
                  <a:lnTo>
                    <a:pt x="11" y="16"/>
                  </a:lnTo>
                  <a:lnTo>
                    <a:pt x="5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49" name="Freeform 130"/>
            <p:cNvSpPr>
              <a:spLocks noChangeAspect="1"/>
            </p:cNvSpPr>
            <p:nvPr/>
          </p:nvSpPr>
          <p:spPr bwMode="auto">
            <a:xfrm>
              <a:off x="2169" y="2457"/>
              <a:ext cx="35" cy="77"/>
            </a:xfrm>
            <a:custGeom>
              <a:avLst/>
              <a:gdLst>
                <a:gd name="T0" fmla="*/ 0 w 94"/>
                <a:gd name="T1" fmla="*/ 0 h 202"/>
                <a:gd name="T2" fmla="*/ 0 w 94"/>
                <a:gd name="T3" fmla="*/ 0 h 202"/>
                <a:gd name="T4" fmla="*/ 0 w 94"/>
                <a:gd name="T5" fmla="*/ 0 h 202"/>
                <a:gd name="T6" fmla="*/ 0 w 94"/>
                <a:gd name="T7" fmla="*/ 0 h 202"/>
                <a:gd name="T8" fmla="*/ 0 w 94"/>
                <a:gd name="T9" fmla="*/ 0 h 202"/>
                <a:gd name="T10" fmla="*/ 0 w 94"/>
                <a:gd name="T11" fmla="*/ 0 h 202"/>
                <a:gd name="T12" fmla="*/ 0 w 94"/>
                <a:gd name="T13" fmla="*/ 0 h 202"/>
                <a:gd name="T14" fmla="*/ 0 w 94"/>
                <a:gd name="T15" fmla="*/ 0 h 202"/>
                <a:gd name="T16" fmla="*/ 0 w 94"/>
                <a:gd name="T17" fmla="*/ 0 h 202"/>
                <a:gd name="T18" fmla="*/ 0 w 94"/>
                <a:gd name="T19" fmla="*/ 0 h 202"/>
                <a:gd name="T20" fmla="*/ 0 w 94"/>
                <a:gd name="T21" fmla="*/ 0 h 202"/>
                <a:gd name="T22" fmla="*/ 0 w 94"/>
                <a:gd name="T23" fmla="*/ 0 h 202"/>
                <a:gd name="T24" fmla="*/ 0 w 94"/>
                <a:gd name="T25" fmla="*/ 0 h 202"/>
                <a:gd name="T26" fmla="*/ 0 w 94"/>
                <a:gd name="T27" fmla="*/ 0 h 202"/>
                <a:gd name="T28" fmla="*/ 0 w 94"/>
                <a:gd name="T29" fmla="*/ 0 h 202"/>
                <a:gd name="T30" fmla="*/ 0 w 94"/>
                <a:gd name="T31" fmla="*/ 0 h 202"/>
                <a:gd name="T32" fmla="*/ 0 w 94"/>
                <a:gd name="T33" fmla="*/ 0 h 202"/>
                <a:gd name="T34" fmla="*/ 0 w 94"/>
                <a:gd name="T35" fmla="*/ 0 h 202"/>
                <a:gd name="T36" fmla="*/ 0 w 94"/>
                <a:gd name="T37" fmla="*/ 0 h 202"/>
                <a:gd name="T38" fmla="*/ 0 w 94"/>
                <a:gd name="T39" fmla="*/ 0 h 202"/>
                <a:gd name="T40" fmla="*/ 0 w 94"/>
                <a:gd name="T41" fmla="*/ 0 h 202"/>
                <a:gd name="T42" fmla="*/ 0 w 94"/>
                <a:gd name="T43" fmla="*/ 0 h 202"/>
                <a:gd name="T44" fmla="*/ 0 w 94"/>
                <a:gd name="T45" fmla="*/ 0 h 202"/>
                <a:gd name="T46" fmla="*/ 0 w 94"/>
                <a:gd name="T47" fmla="*/ 0 h 202"/>
                <a:gd name="T48" fmla="*/ 0 w 94"/>
                <a:gd name="T49" fmla="*/ 0 h 202"/>
                <a:gd name="T50" fmla="*/ 0 w 94"/>
                <a:gd name="T51" fmla="*/ 0 h 202"/>
                <a:gd name="T52" fmla="*/ 0 w 94"/>
                <a:gd name="T53" fmla="*/ 0 h 202"/>
                <a:gd name="T54" fmla="*/ 0 w 94"/>
                <a:gd name="T55" fmla="*/ 0 h 202"/>
                <a:gd name="T56" fmla="*/ 0 w 94"/>
                <a:gd name="T57" fmla="*/ 0 h 202"/>
                <a:gd name="T58" fmla="*/ 0 w 94"/>
                <a:gd name="T59" fmla="*/ 0 h 202"/>
                <a:gd name="T60" fmla="*/ 0 w 94"/>
                <a:gd name="T61" fmla="*/ 0 h 202"/>
                <a:gd name="T62" fmla="*/ 0 w 94"/>
                <a:gd name="T63" fmla="*/ 0 h 202"/>
                <a:gd name="T64" fmla="*/ 0 w 94"/>
                <a:gd name="T65" fmla="*/ 0 h 202"/>
                <a:gd name="T66" fmla="*/ 0 w 94"/>
                <a:gd name="T67" fmla="*/ 0 h 202"/>
                <a:gd name="T68" fmla="*/ 0 w 94"/>
                <a:gd name="T69" fmla="*/ 0 h 202"/>
                <a:gd name="T70" fmla="*/ 0 w 94"/>
                <a:gd name="T71" fmla="*/ 0 h 202"/>
                <a:gd name="T72" fmla="*/ 0 w 94"/>
                <a:gd name="T73" fmla="*/ 0 h 202"/>
                <a:gd name="T74" fmla="*/ 0 w 94"/>
                <a:gd name="T75" fmla="*/ 0 h 202"/>
                <a:gd name="T76" fmla="*/ 0 w 94"/>
                <a:gd name="T77" fmla="*/ 0 h 202"/>
                <a:gd name="T78" fmla="*/ 0 w 94"/>
                <a:gd name="T79" fmla="*/ 0 h 202"/>
                <a:gd name="T80" fmla="*/ 0 w 94"/>
                <a:gd name="T81" fmla="*/ 0 h 202"/>
                <a:gd name="T82" fmla="*/ 0 w 94"/>
                <a:gd name="T83" fmla="*/ 0 h 202"/>
                <a:gd name="T84" fmla="*/ 0 w 94"/>
                <a:gd name="T85" fmla="*/ 0 h 202"/>
                <a:gd name="T86" fmla="*/ 0 w 94"/>
                <a:gd name="T87" fmla="*/ 0 h 202"/>
                <a:gd name="T88" fmla="*/ 0 w 94"/>
                <a:gd name="T89" fmla="*/ 0 h 202"/>
                <a:gd name="T90" fmla="*/ 0 w 94"/>
                <a:gd name="T91" fmla="*/ 0 h 202"/>
                <a:gd name="T92" fmla="*/ 0 w 94"/>
                <a:gd name="T93" fmla="*/ 0 h 202"/>
                <a:gd name="T94" fmla="*/ 0 w 94"/>
                <a:gd name="T95" fmla="*/ 0 h 202"/>
                <a:gd name="T96" fmla="*/ 0 w 94"/>
                <a:gd name="T97" fmla="*/ 0 h 202"/>
                <a:gd name="T98" fmla="*/ 0 w 94"/>
                <a:gd name="T99" fmla="*/ 0 h 202"/>
                <a:gd name="T100" fmla="*/ 0 w 94"/>
                <a:gd name="T101" fmla="*/ 0 h 202"/>
                <a:gd name="T102" fmla="*/ 0 w 94"/>
                <a:gd name="T103" fmla="*/ 0 h 202"/>
                <a:gd name="T104" fmla="*/ 0 w 94"/>
                <a:gd name="T105" fmla="*/ 0 h 202"/>
                <a:gd name="T106" fmla="*/ 0 w 94"/>
                <a:gd name="T107" fmla="*/ 0 h 202"/>
                <a:gd name="T108" fmla="*/ 0 w 94"/>
                <a:gd name="T109" fmla="*/ 0 h 202"/>
                <a:gd name="T110" fmla="*/ 0 w 94"/>
                <a:gd name="T111" fmla="*/ 0 h 202"/>
                <a:gd name="T112" fmla="*/ 0 w 94"/>
                <a:gd name="T113" fmla="*/ 0 h 202"/>
                <a:gd name="T114" fmla="*/ 0 w 94"/>
                <a:gd name="T115" fmla="*/ 0 h 202"/>
                <a:gd name="T116" fmla="*/ 0 w 94"/>
                <a:gd name="T117" fmla="*/ 0 h 202"/>
                <a:gd name="T118" fmla="*/ 0 w 94"/>
                <a:gd name="T119" fmla="*/ 0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"/>
                <a:gd name="T181" fmla="*/ 0 h 202"/>
                <a:gd name="T182" fmla="*/ 94 w 94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" h="202">
                  <a:moveTo>
                    <a:pt x="94" y="0"/>
                  </a:moveTo>
                  <a:lnTo>
                    <a:pt x="92" y="0"/>
                  </a:lnTo>
                  <a:lnTo>
                    <a:pt x="90" y="4"/>
                  </a:lnTo>
                  <a:lnTo>
                    <a:pt x="88" y="10"/>
                  </a:lnTo>
                  <a:lnTo>
                    <a:pt x="86" y="16"/>
                  </a:lnTo>
                  <a:lnTo>
                    <a:pt x="82" y="23"/>
                  </a:lnTo>
                  <a:lnTo>
                    <a:pt x="80" y="31"/>
                  </a:lnTo>
                  <a:lnTo>
                    <a:pt x="76" y="40"/>
                  </a:lnTo>
                  <a:lnTo>
                    <a:pt x="76" y="50"/>
                  </a:lnTo>
                  <a:lnTo>
                    <a:pt x="75" y="58"/>
                  </a:lnTo>
                  <a:lnTo>
                    <a:pt x="75" y="65"/>
                  </a:lnTo>
                  <a:lnTo>
                    <a:pt x="75" y="71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6" y="88"/>
                  </a:lnTo>
                  <a:lnTo>
                    <a:pt x="73" y="92"/>
                  </a:lnTo>
                  <a:lnTo>
                    <a:pt x="69" y="99"/>
                  </a:lnTo>
                  <a:lnTo>
                    <a:pt x="65" y="105"/>
                  </a:lnTo>
                  <a:lnTo>
                    <a:pt x="61" y="111"/>
                  </a:lnTo>
                  <a:lnTo>
                    <a:pt x="57" y="116"/>
                  </a:lnTo>
                  <a:lnTo>
                    <a:pt x="54" y="122"/>
                  </a:lnTo>
                  <a:lnTo>
                    <a:pt x="50" y="124"/>
                  </a:lnTo>
                  <a:lnTo>
                    <a:pt x="46" y="130"/>
                  </a:lnTo>
                  <a:lnTo>
                    <a:pt x="42" y="134"/>
                  </a:lnTo>
                  <a:lnTo>
                    <a:pt x="38" y="141"/>
                  </a:lnTo>
                  <a:lnTo>
                    <a:pt x="33" y="147"/>
                  </a:lnTo>
                  <a:lnTo>
                    <a:pt x="29" y="154"/>
                  </a:lnTo>
                  <a:lnTo>
                    <a:pt x="25" y="160"/>
                  </a:lnTo>
                  <a:lnTo>
                    <a:pt x="21" y="168"/>
                  </a:lnTo>
                  <a:lnTo>
                    <a:pt x="16" y="173"/>
                  </a:lnTo>
                  <a:lnTo>
                    <a:pt x="12" y="181"/>
                  </a:lnTo>
                  <a:lnTo>
                    <a:pt x="8" y="187"/>
                  </a:lnTo>
                  <a:lnTo>
                    <a:pt x="6" y="193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3"/>
                  </a:lnTo>
                  <a:lnTo>
                    <a:pt x="10" y="172"/>
                  </a:lnTo>
                  <a:lnTo>
                    <a:pt x="14" y="162"/>
                  </a:lnTo>
                  <a:lnTo>
                    <a:pt x="19" y="149"/>
                  </a:lnTo>
                  <a:lnTo>
                    <a:pt x="25" y="137"/>
                  </a:lnTo>
                  <a:lnTo>
                    <a:pt x="29" y="124"/>
                  </a:lnTo>
                  <a:lnTo>
                    <a:pt x="35" y="111"/>
                  </a:lnTo>
                  <a:lnTo>
                    <a:pt x="38" y="96"/>
                  </a:lnTo>
                  <a:lnTo>
                    <a:pt x="44" y="84"/>
                  </a:lnTo>
                  <a:lnTo>
                    <a:pt x="48" y="73"/>
                  </a:lnTo>
                  <a:lnTo>
                    <a:pt x="54" y="61"/>
                  </a:lnTo>
                  <a:lnTo>
                    <a:pt x="57" y="52"/>
                  </a:lnTo>
                  <a:lnTo>
                    <a:pt x="61" y="46"/>
                  </a:lnTo>
                  <a:lnTo>
                    <a:pt x="65" y="37"/>
                  </a:lnTo>
                  <a:lnTo>
                    <a:pt x="67" y="33"/>
                  </a:lnTo>
                  <a:lnTo>
                    <a:pt x="71" y="27"/>
                  </a:lnTo>
                  <a:lnTo>
                    <a:pt x="75" y="23"/>
                  </a:lnTo>
                  <a:lnTo>
                    <a:pt x="78" y="14"/>
                  </a:lnTo>
                  <a:lnTo>
                    <a:pt x="84" y="10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0" name="Freeform 131"/>
            <p:cNvSpPr>
              <a:spLocks noChangeAspect="1"/>
            </p:cNvSpPr>
            <p:nvPr/>
          </p:nvSpPr>
          <p:spPr bwMode="auto">
            <a:xfrm>
              <a:off x="2206" y="2269"/>
              <a:ext cx="26" cy="66"/>
            </a:xfrm>
            <a:custGeom>
              <a:avLst/>
              <a:gdLst>
                <a:gd name="T0" fmla="*/ 0 w 69"/>
                <a:gd name="T1" fmla="*/ 0 h 177"/>
                <a:gd name="T2" fmla="*/ 0 w 69"/>
                <a:gd name="T3" fmla="*/ 0 h 177"/>
                <a:gd name="T4" fmla="*/ 0 w 69"/>
                <a:gd name="T5" fmla="*/ 0 h 177"/>
                <a:gd name="T6" fmla="*/ 0 w 69"/>
                <a:gd name="T7" fmla="*/ 0 h 177"/>
                <a:gd name="T8" fmla="*/ 0 w 69"/>
                <a:gd name="T9" fmla="*/ 0 h 177"/>
                <a:gd name="T10" fmla="*/ 0 w 69"/>
                <a:gd name="T11" fmla="*/ 0 h 177"/>
                <a:gd name="T12" fmla="*/ 0 w 69"/>
                <a:gd name="T13" fmla="*/ 0 h 177"/>
                <a:gd name="T14" fmla="*/ 0 w 69"/>
                <a:gd name="T15" fmla="*/ 0 h 177"/>
                <a:gd name="T16" fmla="*/ 0 w 69"/>
                <a:gd name="T17" fmla="*/ 0 h 177"/>
                <a:gd name="T18" fmla="*/ 0 w 69"/>
                <a:gd name="T19" fmla="*/ 0 h 177"/>
                <a:gd name="T20" fmla="*/ 0 w 69"/>
                <a:gd name="T21" fmla="*/ 0 h 177"/>
                <a:gd name="T22" fmla="*/ 0 w 69"/>
                <a:gd name="T23" fmla="*/ 0 h 177"/>
                <a:gd name="T24" fmla="*/ 0 w 69"/>
                <a:gd name="T25" fmla="*/ 0 h 177"/>
                <a:gd name="T26" fmla="*/ 0 w 69"/>
                <a:gd name="T27" fmla="*/ 0 h 177"/>
                <a:gd name="T28" fmla="*/ 0 w 69"/>
                <a:gd name="T29" fmla="*/ 0 h 177"/>
                <a:gd name="T30" fmla="*/ 0 w 69"/>
                <a:gd name="T31" fmla="*/ 0 h 177"/>
                <a:gd name="T32" fmla="*/ 0 w 69"/>
                <a:gd name="T33" fmla="*/ 0 h 177"/>
                <a:gd name="T34" fmla="*/ 0 w 69"/>
                <a:gd name="T35" fmla="*/ 0 h 177"/>
                <a:gd name="T36" fmla="*/ 0 w 69"/>
                <a:gd name="T37" fmla="*/ 0 h 177"/>
                <a:gd name="T38" fmla="*/ 0 w 69"/>
                <a:gd name="T39" fmla="*/ 0 h 177"/>
                <a:gd name="T40" fmla="*/ 0 w 69"/>
                <a:gd name="T41" fmla="*/ 0 h 177"/>
                <a:gd name="T42" fmla="*/ 0 w 69"/>
                <a:gd name="T43" fmla="*/ 0 h 177"/>
                <a:gd name="T44" fmla="*/ 0 w 69"/>
                <a:gd name="T45" fmla="*/ 0 h 177"/>
                <a:gd name="T46" fmla="*/ 0 w 69"/>
                <a:gd name="T47" fmla="*/ 0 h 177"/>
                <a:gd name="T48" fmla="*/ 0 w 69"/>
                <a:gd name="T49" fmla="*/ 0 h 177"/>
                <a:gd name="T50" fmla="*/ 0 w 69"/>
                <a:gd name="T51" fmla="*/ 0 h 177"/>
                <a:gd name="T52" fmla="*/ 0 w 69"/>
                <a:gd name="T53" fmla="*/ 0 h 177"/>
                <a:gd name="T54" fmla="*/ 0 w 69"/>
                <a:gd name="T55" fmla="*/ 0 h 177"/>
                <a:gd name="T56" fmla="*/ 0 w 69"/>
                <a:gd name="T57" fmla="*/ 0 h 177"/>
                <a:gd name="T58" fmla="*/ 0 w 69"/>
                <a:gd name="T59" fmla="*/ 0 h 177"/>
                <a:gd name="T60" fmla="*/ 0 w 69"/>
                <a:gd name="T61" fmla="*/ 0 h 177"/>
                <a:gd name="T62" fmla="*/ 0 w 69"/>
                <a:gd name="T63" fmla="*/ 0 h 177"/>
                <a:gd name="T64" fmla="*/ 0 w 69"/>
                <a:gd name="T65" fmla="*/ 0 h 177"/>
                <a:gd name="T66" fmla="*/ 0 w 69"/>
                <a:gd name="T67" fmla="*/ 0 h 177"/>
                <a:gd name="T68" fmla="*/ 0 w 69"/>
                <a:gd name="T69" fmla="*/ 0 h 177"/>
                <a:gd name="T70" fmla="*/ 0 w 69"/>
                <a:gd name="T71" fmla="*/ 0 h 177"/>
                <a:gd name="T72" fmla="*/ 0 w 69"/>
                <a:gd name="T73" fmla="*/ 0 h 177"/>
                <a:gd name="T74" fmla="*/ 0 w 69"/>
                <a:gd name="T75" fmla="*/ 0 h 177"/>
                <a:gd name="T76" fmla="*/ 0 w 69"/>
                <a:gd name="T77" fmla="*/ 0 h 177"/>
                <a:gd name="T78" fmla="*/ 0 w 69"/>
                <a:gd name="T79" fmla="*/ 0 h 177"/>
                <a:gd name="T80" fmla="*/ 0 w 69"/>
                <a:gd name="T81" fmla="*/ 0 h 177"/>
                <a:gd name="T82" fmla="*/ 0 w 69"/>
                <a:gd name="T83" fmla="*/ 0 h 1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"/>
                <a:gd name="T127" fmla="*/ 0 h 177"/>
                <a:gd name="T128" fmla="*/ 69 w 69"/>
                <a:gd name="T129" fmla="*/ 177 h 1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" h="177">
                  <a:moveTo>
                    <a:pt x="0" y="78"/>
                  </a:moveTo>
                  <a:lnTo>
                    <a:pt x="14" y="21"/>
                  </a:lnTo>
                  <a:lnTo>
                    <a:pt x="25" y="15"/>
                  </a:lnTo>
                  <a:lnTo>
                    <a:pt x="29" y="0"/>
                  </a:lnTo>
                  <a:lnTo>
                    <a:pt x="54" y="6"/>
                  </a:lnTo>
                  <a:lnTo>
                    <a:pt x="56" y="19"/>
                  </a:lnTo>
                  <a:lnTo>
                    <a:pt x="69" y="32"/>
                  </a:lnTo>
                  <a:lnTo>
                    <a:pt x="67" y="76"/>
                  </a:lnTo>
                  <a:lnTo>
                    <a:pt x="65" y="76"/>
                  </a:lnTo>
                  <a:lnTo>
                    <a:pt x="65" y="82"/>
                  </a:lnTo>
                  <a:lnTo>
                    <a:pt x="63" y="88"/>
                  </a:lnTo>
                  <a:lnTo>
                    <a:pt x="63" y="95"/>
                  </a:lnTo>
                  <a:lnTo>
                    <a:pt x="61" y="105"/>
                  </a:lnTo>
                  <a:lnTo>
                    <a:pt x="61" y="114"/>
                  </a:lnTo>
                  <a:lnTo>
                    <a:pt x="59" y="124"/>
                  </a:lnTo>
                  <a:lnTo>
                    <a:pt x="59" y="135"/>
                  </a:lnTo>
                  <a:lnTo>
                    <a:pt x="57" y="143"/>
                  </a:lnTo>
                  <a:lnTo>
                    <a:pt x="57" y="152"/>
                  </a:lnTo>
                  <a:lnTo>
                    <a:pt x="57" y="158"/>
                  </a:lnTo>
                  <a:lnTo>
                    <a:pt x="57" y="165"/>
                  </a:lnTo>
                  <a:lnTo>
                    <a:pt x="59" y="173"/>
                  </a:lnTo>
                  <a:lnTo>
                    <a:pt x="61" y="175"/>
                  </a:lnTo>
                  <a:lnTo>
                    <a:pt x="48" y="177"/>
                  </a:lnTo>
                  <a:lnTo>
                    <a:pt x="46" y="175"/>
                  </a:lnTo>
                  <a:lnTo>
                    <a:pt x="44" y="171"/>
                  </a:lnTo>
                  <a:lnTo>
                    <a:pt x="42" y="165"/>
                  </a:lnTo>
                  <a:lnTo>
                    <a:pt x="40" y="160"/>
                  </a:lnTo>
                  <a:lnTo>
                    <a:pt x="38" y="148"/>
                  </a:lnTo>
                  <a:lnTo>
                    <a:pt x="35" y="141"/>
                  </a:lnTo>
                  <a:lnTo>
                    <a:pt x="33" y="131"/>
                  </a:lnTo>
                  <a:lnTo>
                    <a:pt x="33" y="122"/>
                  </a:lnTo>
                  <a:lnTo>
                    <a:pt x="31" y="112"/>
                  </a:lnTo>
                  <a:lnTo>
                    <a:pt x="31" y="105"/>
                  </a:lnTo>
                  <a:lnTo>
                    <a:pt x="31" y="97"/>
                  </a:lnTo>
                  <a:lnTo>
                    <a:pt x="31" y="91"/>
                  </a:lnTo>
                  <a:lnTo>
                    <a:pt x="31" y="86"/>
                  </a:lnTo>
                  <a:lnTo>
                    <a:pt x="33" y="82"/>
                  </a:lnTo>
                  <a:lnTo>
                    <a:pt x="33" y="80"/>
                  </a:lnTo>
                  <a:lnTo>
                    <a:pt x="17" y="8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A6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1" name="Freeform 132"/>
            <p:cNvSpPr>
              <a:spLocks noChangeAspect="1"/>
            </p:cNvSpPr>
            <p:nvPr/>
          </p:nvSpPr>
          <p:spPr bwMode="auto">
            <a:xfrm>
              <a:off x="2185" y="2227"/>
              <a:ext cx="22" cy="68"/>
            </a:xfrm>
            <a:custGeom>
              <a:avLst/>
              <a:gdLst>
                <a:gd name="T0" fmla="*/ 0 w 57"/>
                <a:gd name="T1" fmla="*/ 0 h 178"/>
                <a:gd name="T2" fmla="*/ 0 w 57"/>
                <a:gd name="T3" fmla="*/ 0 h 178"/>
                <a:gd name="T4" fmla="*/ 0 w 57"/>
                <a:gd name="T5" fmla="*/ 0 h 178"/>
                <a:gd name="T6" fmla="*/ 0 w 57"/>
                <a:gd name="T7" fmla="*/ 0 h 178"/>
                <a:gd name="T8" fmla="*/ 0 w 57"/>
                <a:gd name="T9" fmla="*/ 0 h 178"/>
                <a:gd name="T10" fmla="*/ 0 w 57"/>
                <a:gd name="T11" fmla="*/ 0 h 178"/>
                <a:gd name="T12" fmla="*/ 0 w 57"/>
                <a:gd name="T13" fmla="*/ 0 h 178"/>
                <a:gd name="T14" fmla="*/ 0 w 57"/>
                <a:gd name="T15" fmla="*/ 0 h 178"/>
                <a:gd name="T16" fmla="*/ 0 w 57"/>
                <a:gd name="T17" fmla="*/ 0 h 178"/>
                <a:gd name="T18" fmla="*/ 0 w 57"/>
                <a:gd name="T19" fmla="*/ 0 h 178"/>
                <a:gd name="T20" fmla="*/ 0 w 57"/>
                <a:gd name="T21" fmla="*/ 0 h 178"/>
                <a:gd name="T22" fmla="*/ 0 w 57"/>
                <a:gd name="T23" fmla="*/ 0 h 178"/>
                <a:gd name="T24" fmla="*/ 0 w 57"/>
                <a:gd name="T25" fmla="*/ 0 h 178"/>
                <a:gd name="T26" fmla="*/ 0 w 57"/>
                <a:gd name="T27" fmla="*/ 0 h 178"/>
                <a:gd name="T28" fmla="*/ 0 w 57"/>
                <a:gd name="T29" fmla="*/ 0 h 178"/>
                <a:gd name="T30" fmla="*/ 0 w 57"/>
                <a:gd name="T31" fmla="*/ 0 h 178"/>
                <a:gd name="T32" fmla="*/ 0 w 57"/>
                <a:gd name="T33" fmla="*/ 0 h 178"/>
                <a:gd name="T34" fmla="*/ 0 w 57"/>
                <a:gd name="T35" fmla="*/ 0 h 178"/>
                <a:gd name="T36" fmla="*/ 0 w 57"/>
                <a:gd name="T37" fmla="*/ 0 h 178"/>
                <a:gd name="T38" fmla="*/ 0 w 57"/>
                <a:gd name="T39" fmla="*/ 0 h 178"/>
                <a:gd name="T40" fmla="*/ 0 w 57"/>
                <a:gd name="T41" fmla="*/ 0 h 178"/>
                <a:gd name="T42" fmla="*/ 0 w 57"/>
                <a:gd name="T43" fmla="*/ 0 h 178"/>
                <a:gd name="T44" fmla="*/ 0 w 57"/>
                <a:gd name="T45" fmla="*/ 0 h 178"/>
                <a:gd name="T46" fmla="*/ 0 w 57"/>
                <a:gd name="T47" fmla="*/ 0 h 178"/>
                <a:gd name="T48" fmla="*/ 0 w 57"/>
                <a:gd name="T49" fmla="*/ 0 h 178"/>
                <a:gd name="T50" fmla="*/ 0 w 57"/>
                <a:gd name="T51" fmla="*/ 0 h 178"/>
                <a:gd name="T52" fmla="*/ 0 w 57"/>
                <a:gd name="T53" fmla="*/ 0 h 178"/>
                <a:gd name="T54" fmla="*/ 0 w 57"/>
                <a:gd name="T55" fmla="*/ 0 h 178"/>
                <a:gd name="T56" fmla="*/ 0 w 57"/>
                <a:gd name="T57" fmla="*/ 0 h 178"/>
                <a:gd name="T58" fmla="*/ 0 w 57"/>
                <a:gd name="T59" fmla="*/ 0 h 178"/>
                <a:gd name="T60" fmla="*/ 0 w 57"/>
                <a:gd name="T61" fmla="*/ 0 h 178"/>
                <a:gd name="T62" fmla="*/ 0 w 57"/>
                <a:gd name="T63" fmla="*/ 0 h 178"/>
                <a:gd name="T64" fmla="*/ 0 w 57"/>
                <a:gd name="T65" fmla="*/ 0 h 178"/>
                <a:gd name="T66" fmla="*/ 0 w 57"/>
                <a:gd name="T67" fmla="*/ 0 h 178"/>
                <a:gd name="T68" fmla="*/ 0 w 57"/>
                <a:gd name="T69" fmla="*/ 0 h 178"/>
                <a:gd name="T70" fmla="*/ 0 w 57"/>
                <a:gd name="T71" fmla="*/ 0 h 178"/>
                <a:gd name="T72" fmla="*/ 0 w 57"/>
                <a:gd name="T73" fmla="*/ 0 h 178"/>
                <a:gd name="T74" fmla="*/ 0 w 57"/>
                <a:gd name="T75" fmla="*/ 0 h 178"/>
                <a:gd name="T76" fmla="*/ 0 w 57"/>
                <a:gd name="T77" fmla="*/ 0 h 178"/>
                <a:gd name="T78" fmla="*/ 0 w 57"/>
                <a:gd name="T79" fmla="*/ 0 h 178"/>
                <a:gd name="T80" fmla="*/ 0 w 57"/>
                <a:gd name="T81" fmla="*/ 0 h 178"/>
                <a:gd name="T82" fmla="*/ 0 w 57"/>
                <a:gd name="T83" fmla="*/ 0 h 178"/>
                <a:gd name="T84" fmla="*/ 0 w 57"/>
                <a:gd name="T85" fmla="*/ 0 h 178"/>
                <a:gd name="T86" fmla="*/ 0 w 57"/>
                <a:gd name="T87" fmla="*/ 0 h 178"/>
                <a:gd name="T88" fmla="*/ 0 w 57"/>
                <a:gd name="T89" fmla="*/ 0 h 178"/>
                <a:gd name="T90" fmla="*/ 0 w 57"/>
                <a:gd name="T91" fmla="*/ 0 h 178"/>
                <a:gd name="T92" fmla="*/ 0 w 57"/>
                <a:gd name="T93" fmla="*/ 0 h 178"/>
                <a:gd name="T94" fmla="*/ 0 w 57"/>
                <a:gd name="T95" fmla="*/ 0 h 178"/>
                <a:gd name="T96" fmla="*/ 0 w 57"/>
                <a:gd name="T97" fmla="*/ 0 h 178"/>
                <a:gd name="T98" fmla="*/ 0 w 57"/>
                <a:gd name="T99" fmla="*/ 0 h 178"/>
                <a:gd name="T100" fmla="*/ 0 w 57"/>
                <a:gd name="T101" fmla="*/ 0 h 178"/>
                <a:gd name="T102" fmla="*/ 0 w 57"/>
                <a:gd name="T103" fmla="*/ 0 h 178"/>
                <a:gd name="T104" fmla="*/ 0 w 57"/>
                <a:gd name="T105" fmla="*/ 0 h 178"/>
                <a:gd name="T106" fmla="*/ 0 w 57"/>
                <a:gd name="T107" fmla="*/ 0 h 178"/>
                <a:gd name="T108" fmla="*/ 0 w 57"/>
                <a:gd name="T109" fmla="*/ 0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"/>
                <a:gd name="T166" fmla="*/ 0 h 178"/>
                <a:gd name="T167" fmla="*/ 57 w 57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" h="178">
                  <a:moveTo>
                    <a:pt x="34" y="178"/>
                  </a:moveTo>
                  <a:lnTo>
                    <a:pt x="34" y="175"/>
                  </a:lnTo>
                  <a:lnTo>
                    <a:pt x="36" y="167"/>
                  </a:lnTo>
                  <a:lnTo>
                    <a:pt x="36" y="159"/>
                  </a:lnTo>
                  <a:lnTo>
                    <a:pt x="38" y="154"/>
                  </a:lnTo>
                  <a:lnTo>
                    <a:pt x="40" y="146"/>
                  </a:lnTo>
                  <a:lnTo>
                    <a:pt x="42" y="140"/>
                  </a:lnTo>
                  <a:lnTo>
                    <a:pt x="42" y="131"/>
                  </a:lnTo>
                  <a:lnTo>
                    <a:pt x="44" y="121"/>
                  </a:lnTo>
                  <a:lnTo>
                    <a:pt x="46" y="114"/>
                  </a:lnTo>
                  <a:lnTo>
                    <a:pt x="48" y="104"/>
                  </a:lnTo>
                  <a:lnTo>
                    <a:pt x="50" y="95"/>
                  </a:lnTo>
                  <a:lnTo>
                    <a:pt x="52" y="87"/>
                  </a:lnTo>
                  <a:lnTo>
                    <a:pt x="53" y="78"/>
                  </a:lnTo>
                  <a:lnTo>
                    <a:pt x="55" y="70"/>
                  </a:lnTo>
                  <a:lnTo>
                    <a:pt x="55" y="61"/>
                  </a:lnTo>
                  <a:lnTo>
                    <a:pt x="55" y="55"/>
                  </a:lnTo>
                  <a:lnTo>
                    <a:pt x="55" y="47"/>
                  </a:lnTo>
                  <a:lnTo>
                    <a:pt x="57" y="42"/>
                  </a:lnTo>
                  <a:lnTo>
                    <a:pt x="57" y="36"/>
                  </a:lnTo>
                  <a:lnTo>
                    <a:pt x="57" y="30"/>
                  </a:lnTo>
                  <a:lnTo>
                    <a:pt x="57" y="24"/>
                  </a:lnTo>
                  <a:lnTo>
                    <a:pt x="57" y="23"/>
                  </a:lnTo>
                  <a:lnTo>
                    <a:pt x="55" y="15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33" y="7"/>
                  </a:lnTo>
                  <a:lnTo>
                    <a:pt x="31" y="13"/>
                  </a:lnTo>
                  <a:lnTo>
                    <a:pt x="29" y="17"/>
                  </a:lnTo>
                  <a:lnTo>
                    <a:pt x="27" y="21"/>
                  </a:lnTo>
                  <a:lnTo>
                    <a:pt x="25" y="26"/>
                  </a:lnTo>
                  <a:lnTo>
                    <a:pt x="23" y="32"/>
                  </a:lnTo>
                  <a:lnTo>
                    <a:pt x="21" y="38"/>
                  </a:lnTo>
                  <a:lnTo>
                    <a:pt x="21" y="43"/>
                  </a:lnTo>
                  <a:lnTo>
                    <a:pt x="19" y="51"/>
                  </a:lnTo>
                  <a:lnTo>
                    <a:pt x="17" y="59"/>
                  </a:lnTo>
                  <a:lnTo>
                    <a:pt x="15" y="66"/>
                  </a:lnTo>
                  <a:lnTo>
                    <a:pt x="14" y="76"/>
                  </a:lnTo>
                  <a:lnTo>
                    <a:pt x="12" y="83"/>
                  </a:lnTo>
                  <a:lnTo>
                    <a:pt x="12" y="93"/>
                  </a:lnTo>
                  <a:lnTo>
                    <a:pt x="10" y="102"/>
                  </a:lnTo>
                  <a:lnTo>
                    <a:pt x="8" y="110"/>
                  </a:lnTo>
                  <a:lnTo>
                    <a:pt x="6" y="119"/>
                  </a:lnTo>
                  <a:lnTo>
                    <a:pt x="6" y="129"/>
                  </a:lnTo>
                  <a:lnTo>
                    <a:pt x="4" y="135"/>
                  </a:lnTo>
                  <a:lnTo>
                    <a:pt x="2" y="142"/>
                  </a:lnTo>
                  <a:lnTo>
                    <a:pt x="2" y="150"/>
                  </a:lnTo>
                  <a:lnTo>
                    <a:pt x="2" y="156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34" y="17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2" name="Freeform 133"/>
            <p:cNvSpPr>
              <a:spLocks noChangeAspect="1"/>
            </p:cNvSpPr>
            <p:nvPr/>
          </p:nvSpPr>
          <p:spPr bwMode="auto">
            <a:xfrm>
              <a:off x="2157" y="2246"/>
              <a:ext cx="16" cy="45"/>
            </a:xfrm>
            <a:custGeom>
              <a:avLst/>
              <a:gdLst>
                <a:gd name="T0" fmla="*/ 0 w 42"/>
                <a:gd name="T1" fmla="*/ 0 h 118"/>
                <a:gd name="T2" fmla="*/ 0 w 42"/>
                <a:gd name="T3" fmla="*/ 0 h 118"/>
                <a:gd name="T4" fmla="*/ 0 w 42"/>
                <a:gd name="T5" fmla="*/ 0 h 118"/>
                <a:gd name="T6" fmla="*/ 0 w 42"/>
                <a:gd name="T7" fmla="*/ 0 h 118"/>
                <a:gd name="T8" fmla="*/ 0 w 42"/>
                <a:gd name="T9" fmla="*/ 0 h 118"/>
                <a:gd name="T10" fmla="*/ 0 w 42"/>
                <a:gd name="T11" fmla="*/ 0 h 118"/>
                <a:gd name="T12" fmla="*/ 0 w 42"/>
                <a:gd name="T13" fmla="*/ 0 h 118"/>
                <a:gd name="T14" fmla="*/ 0 w 42"/>
                <a:gd name="T15" fmla="*/ 0 h 118"/>
                <a:gd name="T16" fmla="*/ 0 w 42"/>
                <a:gd name="T17" fmla="*/ 0 h 118"/>
                <a:gd name="T18" fmla="*/ 0 w 42"/>
                <a:gd name="T19" fmla="*/ 0 h 118"/>
                <a:gd name="T20" fmla="*/ 0 w 42"/>
                <a:gd name="T21" fmla="*/ 0 h 118"/>
                <a:gd name="T22" fmla="*/ 0 w 42"/>
                <a:gd name="T23" fmla="*/ 0 h 118"/>
                <a:gd name="T24" fmla="*/ 0 w 42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18"/>
                <a:gd name="T41" fmla="*/ 42 w 42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18">
                  <a:moveTo>
                    <a:pt x="38" y="118"/>
                  </a:moveTo>
                  <a:lnTo>
                    <a:pt x="42" y="0"/>
                  </a:lnTo>
                  <a:lnTo>
                    <a:pt x="4" y="0"/>
                  </a:lnTo>
                  <a:lnTo>
                    <a:pt x="0" y="101"/>
                  </a:lnTo>
                  <a:lnTo>
                    <a:pt x="4" y="105"/>
                  </a:lnTo>
                  <a:lnTo>
                    <a:pt x="10" y="105"/>
                  </a:lnTo>
                  <a:lnTo>
                    <a:pt x="19" y="109"/>
                  </a:lnTo>
                  <a:lnTo>
                    <a:pt x="25" y="110"/>
                  </a:lnTo>
                  <a:lnTo>
                    <a:pt x="30" y="114"/>
                  </a:lnTo>
                  <a:lnTo>
                    <a:pt x="36" y="116"/>
                  </a:lnTo>
                  <a:lnTo>
                    <a:pt x="38" y="11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3" name="Freeform 134"/>
            <p:cNvSpPr>
              <a:spLocks noChangeAspect="1"/>
            </p:cNvSpPr>
            <p:nvPr/>
          </p:nvSpPr>
          <p:spPr bwMode="auto">
            <a:xfrm>
              <a:off x="2163" y="2246"/>
              <a:ext cx="10" cy="45"/>
            </a:xfrm>
            <a:custGeom>
              <a:avLst/>
              <a:gdLst>
                <a:gd name="T0" fmla="*/ 0 w 27"/>
                <a:gd name="T1" fmla="*/ 0 h 118"/>
                <a:gd name="T2" fmla="*/ 0 w 27"/>
                <a:gd name="T3" fmla="*/ 0 h 118"/>
                <a:gd name="T4" fmla="*/ 0 w 27"/>
                <a:gd name="T5" fmla="*/ 0 h 118"/>
                <a:gd name="T6" fmla="*/ 0 w 27"/>
                <a:gd name="T7" fmla="*/ 0 h 118"/>
                <a:gd name="T8" fmla="*/ 0 w 27"/>
                <a:gd name="T9" fmla="*/ 0 h 118"/>
                <a:gd name="T10" fmla="*/ 0 w 27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8"/>
                <a:gd name="T20" fmla="*/ 27 w 27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8">
                  <a:moveTo>
                    <a:pt x="27" y="0"/>
                  </a:moveTo>
                  <a:lnTo>
                    <a:pt x="10" y="12"/>
                  </a:lnTo>
                  <a:lnTo>
                    <a:pt x="0" y="107"/>
                  </a:lnTo>
                  <a:lnTo>
                    <a:pt x="25" y="1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4" name="Freeform 135"/>
            <p:cNvSpPr>
              <a:spLocks noChangeAspect="1"/>
            </p:cNvSpPr>
            <p:nvPr/>
          </p:nvSpPr>
          <p:spPr bwMode="auto">
            <a:xfrm>
              <a:off x="2125" y="2310"/>
              <a:ext cx="92" cy="50"/>
            </a:xfrm>
            <a:custGeom>
              <a:avLst/>
              <a:gdLst>
                <a:gd name="T0" fmla="*/ 0 w 242"/>
                <a:gd name="T1" fmla="*/ 0 h 130"/>
                <a:gd name="T2" fmla="*/ 0 w 242"/>
                <a:gd name="T3" fmla="*/ 0 h 130"/>
                <a:gd name="T4" fmla="*/ 0 w 242"/>
                <a:gd name="T5" fmla="*/ 0 h 130"/>
                <a:gd name="T6" fmla="*/ 0 w 242"/>
                <a:gd name="T7" fmla="*/ 0 h 130"/>
                <a:gd name="T8" fmla="*/ 0 w 242"/>
                <a:gd name="T9" fmla="*/ 0 h 130"/>
                <a:gd name="T10" fmla="*/ 0 w 242"/>
                <a:gd name="T11" fmla="*/ 0 h 130"/>
                <a:gd name="T12" fmla="*/ 0 w 242"/>
                <a:gd name="T13" fmla="*/ 0 h 130"/>
                <a:gd name="T14" fmla="*/ 0 w 242"/>
                <a:gd name="T15" fmla="*/ 0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30"/>
                <a:gd name="T26" fmla="*/ 242 w 242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30">
                  <a:moveTo>
                    <a:pt x="12" y="4"/>
                  </a:moveTo>
                  <a:lnTo>
                    <a:pt x="27" y="0"/>
                  </a:lnTo>
                  <a:lnTo>
                    <a:pt x="242" y="44"/>
                  </a:lnTo>
                  <a:lnTo>
                    <a:pt x="229" y="120"/>
                  </a:lnTo>
                  <a:lnTo>
                    <a:pt x="210" y="130"/>
                  </a:lnTo>
                  <a:lnTo>
                    <a:pt x="0" y="78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5" name="Freeform 136"/>
            <p:cNvSpPr>
              <a:spLocks noChangeAspect="1"/>
            </p:cNvSpPr>
            <p:nvPr/>
          </p:nvSpPr>
          <p:spPr bwMode="auto">
            <a:xfrm>
              <a:off x="2124" y="2313"/>
              <a:ext cx="86" cy="43"/>
            </a:xfrm>
            <a:custGeom>
              <a:avLst/>
              <a:gdLst>
                <a:gd name="T0" fmla="*/ 0 w 227"/>
                <a:gd name="T1" fmla="*/ 0 h 114"/>
                <a:gd name="T2" fmla="*/ 0 w 227"/>
                <a:gd name="T3" fmla="*/ 0 h 114"/>
                <a:gd name="T4" fmla="*/ 0 w 227"/>
                <a:gd name="T5" fmla="*/ 0 h 114"/>
                <a:gd name="T6" fmla="*/ 0 w 227"/>
                <a:gd name="T7" fmla="*/ 0 h 114"/>
                <a:gd name="T8" fmla="*/ 0 w 227"/>
                <a:gd name="T9" fmla="*/ 0 h 114"/>
                <a:gd name="T10" fmla="*/ 0 w 227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14"/>
                <a:gd name="T20" fmla="*/ 227 w 227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14">
                  <a:moveTo>
                    <a:pt x="14" y="0"/>
                  </a:moveTo>
                  <a:lnTo>
                    <a:pt x="227" y="40"/>
                  </a:lnTo>
                  <a:lnTo>
                    <a:pt x="212" y="114"/>
                  </a:lnTo>
                  <a:lnTo>
                    <a:pt x="0" y="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4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6" name="Freeform 137"/>
            <p:cNvSpPr>
              <a:spLocks noChangeAspect="1"/>
            </p:cNvSpPr>
            <p:nvPr/>
          </p:nvSpPr>
          <p:spPr bwMode="auto">
            <a:xfrm>
              <a:off x="2132" y="2318"/>
              <a:ext cx="74" cy="32"/>
            </a:xfrm>
            <a:custGeom>
              <a:avLst/>
              <a:gdLst>
                <a:gd name="T0" fmla="*/ 0 w 195"/>
                <a:gd name="T1" fmla="*/ 0 h 82"/>
                <a:gd name="T2" fmla="*/ 0 w 195"/>
                <a:gd name="T3" fmla="*/ 0 h 82"/>
                <a:gd name="T4" fmla="*/ 0 w 195"/>
                <a:gd name="T5" fmla="*/ 0 h 82"/>
                <a:gd name="T6" fmla="*/ 0 w 195"/>
                <a:gd name="T7" fmla="*/ 0 h 82"/>
                <a:gd name="T8" fmla="*/ 0 w 195"/>
                <a:gd name="T9" fmla="*/ 0 h 82"/>
                <a:gd name="T10" fmla="*/ 0 w 195"/>
                <a:gd name="T11" fmla="*/ 0 h 82"/>
                <a:gd name="T12" fmla="*/ 0 w 195"/>
                <a:gd name="T13" fmla="*/ 0 h 82"/>
                <a:gd name="T14" fmla="*/ 0 w 195"/>
                <a:gd name="T15" fmla="*/ 0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"/>
                <a:gd name="T25" fmla="*/ 0 h 82"/>
                <a:gd name="T26" fmla="*/ 195 w 195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" h="82">
                  <a:moveTo>
                    <a:pt x="195" y="33"/>
                  </a:moveTo>
                  <a:lnTo>
                    <a:pt x="3" y="0"/>
                  </a:lnTo>
                  <a:lnTo>
                    <a:pt x="0" y="55"/>
                  </a:lnTo>
                  <a:lnTo>
                    <a:pt x="136" y="82"/>
                  </a:lnTo>
                  <a:lnTo>
                    <a:pt x="81" y="44"/>
                  </a:lnTo>
                  <a:lnTo>
                    <a:pt x="173" y="42"/>
                  </a:lnTo>
                  <a:lnTo>
                    <a:pt x="195" y="33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7" name="Freeform 138"/>
            <p:cNvSpPr>
              <a:spLocks noChangeAspect="1"/>
            </p:cNvSpPr>
            <p:nvPr/>
          </p:nvSpPr>
          <p:spPr bwMode="auto">
            <a:xfrm>
              <a:off x="2210" y="2282"/>
              <a:ext cx="10" cy="16"/>
            </a:xfrm>
            <a:custGeom>
              <a:avLst/>
              <a:gdLst>
                <a:gd name="T0" fmla="*/ 0 w 27"/>
                <a:gd name="T1" fmla="*/ 0 h 42"/>
                <a:gd name="T2" fmla="*/ 0 w 27"/>
                <a:gd name="T3" fmla="*/ 0 h 42"/>
                <a:gd name="T4" fmla="*/ 0 w 27"/>
                <a:gd name="T5" fmla="*/ 0 h 42"/>
                <a:gd name="T6" fmla="*/ 0 w 27"/>
                <a:gd name="T7" fmla="*/ 0 h 42"/>
                <a:gd name="T8" fmla="*/ 0 w 2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42"/>
                <a:gd name="T17" fmla="*/ 27 w 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42">
                  <a:moveTo>
                    <a:pt x="0" y="42"/>
                  </a:moveTo>
                  <a:lnTo>
                    <a:pt x="27" y="0"/>
                  </a:lnTo>
                  <a:lnTo>
                    <a:pt x="23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8" name="Freeform 139"/>
            <p:cNvSpPr>
              <a:spLocks noChangeAspect="1"/>
            </p:cNvSpPr>
            <p:nvPr/>
          </p:nvSpPr>
          <p:spPr bwMode="auto">
            <a:xfrm>
              <a:off x="2224" y="2284"/>
              <a:ext cx="7" cy="50"/>
            </a:xfrm>
            <a:custGeom>
              <a:avLst/>
              <a:gdLst>
                <a:gd name="T0" fmla="*/ 0 w 19"/>
                <a:gd name="T1" fmla="*/ 0 h 129"/>
                <a:gd name="T2" fmla="*/ 0 w 19"/>
                <a:gd name="T3" fmla="*/ 0 h 129"/>
                <a:gd name="T4" fmla="*/ 0 w 19"/>
                <a:gd name="T5" fmla="*/ 0 h 129"/>
                <a:gd name="T6" fmla="*/ 0 w 19"/>
                <a:gd name="T7" fmla="*/ 0 h 129"/>
                <a:gd name="T8" fmla="*/ 0 w 19"/>
                <a:gd name="T9" fmla="*/ 0 h 129"/>
                <a:gd name="T10" fmla="*/ 0 w 19"/>
                <a:gd name="T11" fmla="*/ 0 h 129"/>
                <a:gd name="T12" fmla="*/ 0 w 19"/>
                <a:gd name="T13" fmla="*/ 0 h 129"/>
                <a:gd name="T14" fmla="*/ 0 w 19"/>
                <a:gd name="T15" fmla="*/ 0 h 129"/>
                <a:gd name="T16" fmla="*/ 0 w 19"/>
                <a:gd name="T17" fmla="*/ 0 h 129"/>
                <a:gd name="T18" fmla="*/ 0 w 19"/>
                <a:gd name="T19" fmla="*/ 0 h 129"/>
                <a:gd name="T20" fmla="*/ 0 w 19"/>
                <a:gd name="T21" fmla="*/ 0 h 129"/>
                <a:gd name="T22" fmla="*/ 0 w 19"/>
                <a:gd name="T23" fmla="*/ 0 h 129"/>
                <a:gd name="T24" fmla="*/ 0 w 19"/>
                <a:gd name="T25" fmla="*/ 0 h 129"/>
                <a:gd name="T26" fmla="*/ 0 w 19"/>
                <a:gd name="T27" fmla="*/ 0 h 129"/>
                <a:gd name="T28" fmla="*/ 0 w 19"/>
                <a:gd name="T29" fmla="*/ 0 h 129"/>
                <a:gd name="T30" fmla="*/ 0 w 19"/>
                <a:gd name="T31" fmla="*/ 0 h 129"/>
                <a:gd name="T32" fmla="*/ 0 w 19"/>
                <a:gd name="T33" fmla="*/ 0 h 129"/>
                <a:gd name="T34" fmla="*/ 0 w 19"/>
                <a:gd name="T35" fmla="*/ 0 h 129"/>
                <a:gd name="T36" fmla="*/ 0 w 19"/>
                <a:gd name="T37" fmla="*/ 0 h 129"/>
                <a:gd name="T38" fmla="*/ 0 w 19"/>
                <a:gd name="T39" fmla="*/ 0 h 129"/>
                <a:gd name="T40" fmla="*/ 0 w 19"/>
                <a:gd name="T41" fmla="*/ 0 h 129"/>
                <a:gd name="T42" fmla="*/ 0 w 19"/>
                <a:gd name="T43" fmla="*/ 0 h 129"/>
                <a:gd name="T44" fmla="*/ 0 w 19"/>
                <a:gd name="T45" fmla="*/ 0 h 129"/>
                <a:gd name="T46" fmla="*/ 0 w 19"/>
                <a:gd name="T47" fmla="*/ 0 h 129"/>
                <a:gd name="T48" fmla="*/ 0 w 19"/>
                <a:gd name="T49" fmla="*/ 0 h 129"/>
                <a:gd name="T50" fmla="*/ 0 w 19"/>
                <a:gd name="T51" fmla="*/ 0 h 129"/>
                <a:gd name="T52" fmla="*/ 0 w 19"/>
                <a:gd name="T53" fmla="*/ 0 h 129"/>
                <a:gd name="T54" fmla="*/ 0 w 19"/>
                <a:gd name="T55" fmla="*/ 0 h 129"/>
                <a:gd name="T56" fmla="*/ 0 w 19"/>
                <a:gd name="T57" fmla="*/ 0 h 129"/>
                <a:gd name="T58" fmla="*/ 0 w 19"/>
                <a:gd name="T59" fmla="*/ 0 h 129"/>
                <a:gd name="T60" fmla="*/ 0 w 19"/>
                <a:gd name="T61" fmla="*/ 0 h 129"/>
                <a:gd name="T62" fmla="*/ 0 w 19"/>
                <a:gd name="T63" fmla="*/ 0 h 129"/>
                <a:gd name="T64" fmla="*/ 0 w 19"/>
                <a:gd name="T65" fmla="*/ 0 h 129"/>
                <a:gd name="T66" fmla="*/ 0 w 19"/>
                <a:gd name="T67" fmla="*/ 0 h 129"/>
                <a:gd name="T68" fmla="*/ 0 w 19"/>
                <a:gd name="T69" fmla="*/ 0 h 129"/>
                <a:gd name="T70" fmla="*/ 0 w 19"/>
                <a:gd name="T71" fmla="*/ 0 h 129"/>
                <a:gd name="T72" fmla="*/ 0 w 19"/>
                <a:gd name="T73" fmla="*/ 0 h 129"/>
                <a:gd name="T74" fmla="*/ 0 w 19"/>
                <a:gd name="T75" fmla="*/ 0 h 129"/>
                <a:gd name="T76" fmla="*/ 0 w 19"/>
                <a:gd name="T77" fmla="*/ 0 h 129"/>
                <a:gd name="T78" fmla="*/ 0 w 19"/>
                <a:gd name="T79" fmla="*/ 0 h 129"/>
                <a:gd name="T80" fmla="*/ 0 w 19"/>
                <a:gd name="T81" fmla="*/ 0 h 129"/>
                <a:gd name="T82" fmla="*/ 0 w 19"/>
                <a:gd name="T83" fmla="*/ 0 h 129"/>
                <a:gd name="T84" fmla="*/ 0 w 19"/>
                <a:gd name="T85" fmla="*/ 0 h 129"/>
                <a:gd name="T86" fmla="*/ 0 w 19"/>
                <a:gd name="T87" fmla="*/ 0 h 129"/>
                <a:gd name="T88" fmla="*/ 0 w 19"/>
                <a:gd name="T89" fmla="*/ 0 h 129"/>
                <a:gd name="T90" fmla="*/ 0 w 19"/>
                <a:gd name="T91" fmla="*/ 0 h 129"/>
                <a:gd name="T92" fmla="*/ 0 w 19"/>
                <a:gd name="T93" fmla="*/ 0 h 129"/>
                <a:gd name="T94" fmla="*/ 0 w 19"/>
                <a:gd name="T95" fmla="*/ 0 h 129"/>
                <a:gd name="T96" fmla="*/ 0 w 19"/>
                <a:gd name="T97" fmla="*/ 0 h 1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129"/>
                <a:gd name="T149" fmla="*/ 19 w 19"/>
                <a:gd name="T150" fmla="*/ 129 h 1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129">
                  <a:moveTo>
                    <a:pt x="8" y="129"/>
                  </a:moveTo>
                  <a:lnTo>
                    <a:pt x="8" y="125"/>
                  </a:lnTo>
                  <a:lnTo>
                    <a:pt x="6" y="120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4" y="103"/>
                  </a:lnTo>
                  <a:lnTo>
                    <a:pt x="4" y="97"/>
                  </a:lnTo>
                  <a:lnTo>
                    <a:pt x="2" y="89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2"/>
                  </a:lnTo>
                  <a:lnTo>
                    <a:pt x="6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13"/>
                  </a:lnTo>
                  <a:lnTo>
                    <a:pt x="15" y="1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5" y="38"/>
                  </a:lnTo>
                  <a:lnTo>
                    <a:pt x="15" y="44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1"/>
                  </a:lnTo>
                  <a:lnTo>
                    <a:pt x="11" y="68"/>
                  </a:lnTo>
                  <a:lnTo>
                    <a:pt x="11" y="74"/>
                  </a:lnTo>
                  <a:lnTo>
                    <a:pt x="10" y="82"/>
                  </a:lnTo>
                  <a:lnTo>
                    <a:pt x="10" y="87"/>
                  </a:lnTo>
                  <a:lnTo>
                    <a:pt x="10" y="93"/>
                  </a:lnTo>
                  <a:lnTo>
                    <a:pt x="10" y="101"/>
                  </a:lnTo>
                  <a:lnTo>
                    <a:pt x="8" y="105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8" y="120"/>
                  </a:lnTo>
                  <a:lnTo>
                    <a:pt x="8" y="125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59" name="Freeform 140"/>
            <p:cNvSpPr>
              <a:spLocks noChangeAspect="1"/>
            </p:cNvSpPr>
            <p:nvPr/>
          </p:nvSpPr>
          <p:spPr bwMode="auto">
            <a:xfrm>
              <a:off x="2221" y="2272"/>
              <a:ext cx="6" cy="6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5"/>
                <a:gd name="T20" fmla="*/ 16 w 16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5">
                  <a:moveTo>
                    <a:pt x="12" y="0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60" name="Freeform 141"/>
            <p:cNvSpPr>
              <a:spLocks noChangeAspect="1"/>
            </p:cNvSpPr>
            <p:nvPr/>
          </p:nvSpPr>
          <p:spPr bwMode="auto">
            <a:xfrm>
              <a:off x="2190" y="2232"/>
              <a:ext cx="14" cy="62"/>
            </a:xfrm>
            <a:custGeom>
              <a:avLst/>
              <a:gdLst>
                <a:gd name="T0" fmla="*/ 0 w 38"/>
                <a:gd name="T1" fmla="*/ 0 h 164"/>
                <a:gd name="T2" fmla="*/ 0 w 38"/>
                <a:gd name="T3" fmla="*/ 0 h 164"/>
                <a:gd name="T4" fmla="*/ 0 w 38"/>
                <a:gd name="T5" fmla="*/ 0 h 164"/>
                <a:gd name="T6" fmla="*/ 0 w 38"/>
                <a:gd name="T7" fmla="*/ 0 h 164"/>
                <a:gd name="T8" fmla="*/ 0 w 38"/>
                <a:gd name="T9" fmla="*/ 0 h 164"/>
                <a:gd name="T10" fmla="*/ 0 w 38"/>
                <a:gd name="T11" fmla="*/ 0 h 164"/>
                <a:gd name="T12" fmla="*/ 0 w 38"/>
                <a:gd name="T13" fmla="*/ 0 h 164"/>
                <a:gd name="T14" fmla="*/ 0 w 38"/>
                <a:gd name="T15" fmla="*/ 0 h 164"/>
                <a:gd name="T16" fmla="*/ 0 w 38"/>
                <a:gd name="T17" fmla="*/ 0 h 164"/>
                <a:gd name="T18" fmla="*/ 0 w 38"/>
                <a:gd name="T19" fmla="*/ 0 h 164"/>
                <a:gd name="T20" fmla="*/ 0 w 38"/>
                <a:gd name="T21" fmla="*/ 0 h 164"/>
                <a:gd name="T22" fmla="*/ 0 w 38"/>
                <a:gd name="T23" fmla="*/ 0 h 164"/>
                <a:gd name="T24" fmla="*/ 0 w 38"/>
                <a:gd name="T25" fmla="*/ 0 h 164"/>
                <a:gd name="T26" fmla="*/ 0 w 38"/>
                <a:gd name="T27" fmla="*/ 0 h 164"/>
                <a:gd name="T28" fmla="*/ 0 w 38"/>
                <a:gd name="T29" fmla="*/ 0 h 164"/>
                <a:gd name="T30" fmla="*/ 0 w 38"/>
                <a:gd name="T31" fmla="*/ 0 h 164"/>
                <a:gd name="T32" fmla="*/ 0 w 38"/>
                <a:gd name="T33" fmla="*/ 0 h 164"/>
                <a:gd name="T34" fmla="*/ 0 w 38"/>
                <a:gd name="T35" fmla="*/ 0 h 164"/>
                <a:gd name="T36" fmla="*/ 0 w 38"/>
                <a:gd name="T37" fmla="*/ 0 h 164"/>
                <a:gd name="T38" fmla="*/ 0 w 38"/>
                <a:gd name="T39" fmla="*/ 0 h 164"/>
                <a:gd name="T40" fmla="*/ 0 w 38"/>
                <a:gd name="T41" fmla="*/ 0 h 164"/>
                <a:gd name="T42" fmla="*/ 0 w 38"/>
                <a:gd name="T43" fmla="*/ 0 h 164"/>
                <a:gd name="T44" fmla="*/ 0 w 38"/>
                <a:gd name="T45" fmla="*/ 0 h 164"/>
                <a:gd name="T46" fmla="*/ 0 w 38"/>
                <a:gd name="T47" fmla="*/ 0 h 164"/>
                <a:gd name="T48" fmla="*/ 0 w 38"/>
                <a:gd name="T49" fmla="*/ 0 h 164"/>
                <a:gd name="T50" fmla="*/ 0 w 38"/>
                <a:gd name="T51" fmla="*/ 0 h 164"/>
                <a:gd name="T52" fmla="*/ 0 w 38"/>
                <a:gd name="T53" fmla="*/ 0 h 164"/>
                <a:gd name="T54" fmla="*/ 0 w 38"/>
                <a:gd name="T55" fmla="*/ 0 h 164"/>
                <a:gd name="T56" fmla="*/ 0 w 38"/>
                <a:gd name="T57" fmla="*/ 0 h 164"/>
                <a:gd name="T58" fmla="*/ 0 w 38"/>
                <a:gd name="T59" fmla="*/ 0 h 164"/>
                <a:gd name="T60" fmla="*/ 0 w 38"/>
                <a:gd name="T61" fmla="*/ 0 h 164"/>
                <a:gd name="T62" fmla="*/ 0 w 38"/>
                <a:gd name="T63" fmla="*/ 0 h 164"/>
                <a:gd name="T64" fmla="*/ 0 w 38"/>
                <a:gd name="T65" fmla="*/ 0 h 164"/>
                <a:gd name="T66" fmla="*/ 0 w 38"/>
                <a:gd name="T67" fmla="*/ 0 h 164"/>
                <a:gd name="T68" fmla="*/ 0 w 38"/>
                <a:gd name="T69" fmla="*/ 0 h 164"/>
                <a:gd name="T70" fmla="*/ 0 w 38"/>
                <a:gd name="T71" fmla="*/ 0 h 164"/>
                <a:gd name="T72" fmla="*/ 0 w 38"/>
                <a:gd name="T73" fmla="*/ 0 h 164"/>
                <a:gd name="T74" fmla="*/ 0 w 38"/>
                <a:gd name="T75" fmla="*/ 0 h 164"/>
                <a:gd name="T76" fmla="*/ 0 w 38"/>
                <a:gd name="T77" fmla="*/ 0 h 164"/>
                <a:gd name="T78" fmla="*/ 0 w 38"/>
                <a:gd name="T79" fmla="*/ 0 h 164"/>
                <a:gd name="T80" fmla="*/ 0 w 38"/>
                <a:gd name="T81" fmla="*/ 0 h 164"/>
                <a:gd name="T82" fmla="*/ 0 w 38"/>
                <a:gd name="T83" fmla="*/ 0 h 164"/>
                <a:gd name="T84" fmla="*/ 0 w 38"/>
                <a:gd name="T85" fmla="*/ 0 h 164"/>
                <a:gd name="T86" fmla="*/ 0 w 38"/>
                <a:gd name="T87" fmla="*/ 0 h 164"/>
                <a:gd name="T88" fmla="*/ 0 w 38"/>
                <a:gd name="T89" fmla="*/ 0 h 164"/>
                <a:gd name="T90" fmla="*/ 0 w 38"/>
                <a:gd name="T91" fmla="*/ 0 h 164"/>
                <a:gd name="T92" fmla="*/ 0 w 38"/>
                <a:gd name="T93" fmla="*/ 0 h 164"/>
                <a:gd name="T94" fmla="*/ 0 w 38"/>
                <a:gd name="T95" fmla="*/ 0 h 164"/>
                <a:gd name="T96" fmla="*/ 0 w 38"/>
                <a:gd name="T97" fmla="*/ 0 h 164"/>
                <a:gd name="T98" fmla="*/ 0 w 38"/>
                <a:gd name="T99" fmla="*/ 0 h 164"/>
                <a:gd name="T100" fmla="*/ 0 w 38"/>
                <a:gd name="T101" fmla="*/ 0 h 164"/>
                <a:gd name="T102" fmla="*/ 0 w 38"/>
                <a:gd name="T103" fmla="*/ 0 h 1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164"/>
                <a:gd name="T158" fmla="*/ 38 w 38"/>
                <a:gd name="T159" fmla="*/ 164 h 1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164">
                  <a:moveTo>
                    <a:pt x="21" y="164"/>
                  </a:moveTo>
                  <a:lnTo>
                    <a:pt x="21" y="162"/>
                  </a:lnTo>
                  <a:lnTo>
                    <a:pt x="21" y="160"/>
                  </a:lnTo>
                  <a:lnTo>
                    <a:pt x="21" y="154"/>
                  </a:lnTo>
                  <a:lnTo>
                    <a:pt x="22" y="150"/>
                  </a:lnTo>
                  <a:lnTo>
                    <a:pt x="22" y="141"/>
                  </a:lnTo>
                  <a:lnTo>
                    <a:pt x="24" y="133"/>
                  </a:lnTo>
                  <a:lnTo>
                    <a:pt x="24" y="125"/>
                  </a:lnTo>
                  <a:lnTo>
                    <a:pt x="26" y="116"/>
                  </a:lnTo>
                  <a:lnTo>
                    <a:pt x="28" y="106"/>
                  </a:lnTo>
                  <a:lnTo>
                    <a:pt x="30" y="95"/>
                  </a:lnTo>
                  <a:lnTo>
                    <a:pt x="30" y="86"/>
                  </a:lnTo>
                  <a:lnTo>
                    <a:pt x="32" y="76"/>
                  </a:lnTo>
                  <a:lnTo>
                    <a:pt x="34" y="65"/>
                  </a:lnTo>
                  <a:lnTo>
                    <a:pt x="34" y="57"/>
                  </a:lnTo>
                  <a:lnTo>
                    <a:pt x="36" y="46"/>
                  </a:lnTo>
                  <a:lnTo>
                    <a:pt x="38" y="40"/>
                  </a:lnTo>
                  <a:lnTo>
                    <a:pt x="38" y="30"/>
                  </a:lnTo>
                  <a:lnTo>
                    <a:pt x="38" y="25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28" y="10"/>
                  </a:lnTo>
                  <a:lnTo>
                    <a:pt x="26" y="19"/>
                  </a:lnTo>
                  <a:lnTo>
                    <a:pt x="22" y="27"/>
                  </a:lnTo>
                  <a:lnTo>
                    <a:pt x="19" y="34"/>
                  </a:lnTo>
                  <a:lnTo>
                    <a:pt x="15" y="44"/>
                  </a:lnTo>
                  <a:lnTo>
                    <a:pt x="15" y="51"/>
                  </a:lnTo>
                  <a:lnTo>
                    <a:pt x="13" y="57"/>
                  </a:lnTo>
                  <a:lnTo>
                    <a:pt x="13" y="61"/>
                  </a:lnTo>
                  <a:lnTo>
                    <a:pt x="13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7" y="80"/>
                  </a:lnTo>
                  <a:lnTo>
                    <a:pt x="17" y="86"/>
                  </a:lnTo>
                  <a:lnTo>
                    <a:pt x="19" y="93"/>
                  </a:lnTo>
                  <a:lnTo>
                    <a:pt x="17" y="103"/>
                  </a:lnTo>
                  <a:lnTo>
                    <a:pt x="15" y="112"/>
                  </a:lnTo>
                  <a:lnTo>
                    <a:pt x="13" y="118"/>
                  </a:lnTo>
                  <a:lnTo>
                    <a:pt x="11" y="124"/>
                  </a:lnTo>
                  <a:lnTo>
                    <a:pt x="9" y="129"/>
                  </a:lnTo>
                  <a:lnTo>
                    <a:pt x="7" y="135"/>
                  </a:lnTo>
                  <a:lnTo>
                    <a:pt x="3" y="143"/>
                  </a:lnTo>
                  <a:lnTo>
                    <a:pt x="2" y="152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21" y="16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61" name="Freeform 142"/>
            <p:cNvSpPr>
              <a:spLocks noChangeAspect="1"/>
            </p:cNvSpPr>
            <p:nvPr/>
          </p:nvSpPr>
          <p:spPr bwMode="auto">
            <a:xfrm>
              <a:off x="2019" y="2097"/>
              <a:ext cx="30" cy="12"/>
            </a:xfrm>
            <a:custGeom>
              <a:avLst/>
              <a:gdLst>
                <a:gd name="T0" fmla="*/ 0 w 78"/>
                <a:gd name="T1" fmla="*/ 0 h 31"/>
                <a:gd name="T2" fmla="*/ 0 w 78"/>
                <a:gd name="T3" fmla="*/ 0 h 31"/>
                <a:gd name="T4" fmla="*/ 0 w 78"/>
                <a:gd name="T5" fmla="*/ 0 h 31"/>
                <a:gd name="T6" fmla="*/ 0 w 78"/>
                <a:gd name="T7" fmla="*/ 0 h 31"/>
                <a:gd name="T8" fmla="*/ 0 w 78"/>
                <a:gd name="T9" fmla="*/ 0 h 31"/>
                <a:gd name="T10" fmla="*/ 0 w 78"/>
                <a:gd name="T11" fmla="*/ 0 h 31"/>
                <a:gd name="T12" fmla="*/ 0 w 78"/>
                <a:gd name="T13" fmla="*/ 0 h 31"/>
                <a:gd name="T14" fmla="*/ 0 w 78"/>
                <a:gd name="T15" fmla="*/ 0 h 31"/>
                <a:gd name="T16" fmla="*/ 0 w 7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31"/>
                <a:gd name="T29" fmla="*/ 78 w 7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31">
                  <a:moveTo>
                    <a:pt x="0" y="10"/>
                  </a:moveTo>
                  <a:lnTo>
                    <a:pt x="9" y="0"/>
                  </a:lnTo>
                  <a:lnTo>
                    <a:pt x="32" y="12"/>
                  </a:lnTo>
                  <a:lnTo>
                    <a:pt x="51" y="6"/>
                  </a:lnTo>
                  <a:lnTo>
                    <a:pt x="78" y="2"/>
                  </a:lnTo>
                  <a:lnTo>
                    <a:pt x="62" y="23"/>
                  </a:lnTo>
                  <a:lnTo>
                    <a:pt x="2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62" name="Freeform 143"/>
            <p:cNvSpPr>
              <a:spLocks noChangeAspect="1"/>
            </p:cNvSpPr>
            <p:nvPr/>
          </p:nvSpPr>
          <p:spPr bwMode="auto">
            <a:xfrm>
              <a:off x="2109" y="1998"/>
              <a:ext cx="16" cy="26"/>
            </a:xfrm>
            <a:custGeom>
              <a:avLst/>
              <a:gdLst>
                <a:gd name="T0" fmla="*/ 0 w 42"/>
                <a:gd name="T1" fmla="*/ 0 h 68"/>
                <a:gd name="T2" fmla="*/ 0 w 42"/>
                <a:gd name="T3" fmla="*/ 0 h 68"/>
                <a:gd name="T4" fmla="*/ 0 w 42"/>
                <a:gd name="T5" fmla="*/ 0 h 68"/>
                <a:gd name="T6" fmla="*/ 0 w 42"/>
                <a:gd name="T7" fmla="*/ 0 h 68"/>
                <a:gd name="T8" fmla="*/ 0 w 42"/>
                <a:gd name="T9" fmla="*/ 0 h 68"/>
                <a:gd name="T10" fmla="*/ 0 w 42"/>
                <a:gd name="T11" fmla="*/ 0 h 68"/>
                <a:gd name="T12" fmla="*/ 0 w 42"/>
                <a:gd name="T13" fmla="*/ 0 h 68"/>
                <a:gd name="T14" fmla="*/ 0 w 42"/>
                <a:gd name="T15" fmla="*/ 0 h 68"/>
                <a:gd name="T16" fmla="*/ 0 w 42"/>
                <a:gd name="T17" fmla="*/ 0 h 68"/>
                <a:gd name="T18" fmla="*/ 0 w 42"/>
                <a:gd name="T19" fmla="*/ 0 h 68"/>
                <a:gd name="T20" fmla="*/ 0 w 42"/>
                <a:gd name="T21" fmla="*/ 0 h 68"/>
                <a:gd name="T22" fmla="*/ 0 w 42"/>
                <a:gd name="T23" fmla="*/ 0 h 68"/>
                <a:gd name="T24" fmla="*/ 0 w 42"/>
                <a:gd name="T25" fmla="*/ 0 h 68"/>
                <a:gd name="T26" fmla="*/ 0 w 42"/>
                <a:gd name="T27" fmla="*/ 0 h 68"/>
                <a:gd name="T28" fmla="*/ 0 w 42"/>
                <a:gd name="T29" fmla="*/ 0 h 68"/>
                <a:gd name="T30" fmla="*/ 0 w 42"/>
                <a:gd name="T31" fmla="*/ 0 h 68"/>
                <a:gd name="T32" fmla="*/ 0 w 42"/>
                <a:gd name="T33" fmla="*/ 0 h 68"/>
                <a:gd name="T34" fmla="*/ 0 w 42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68"/>
                <a:gd name="T56" fmla="*/ 42 w 42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68">
                  <a:moveTo>
                    <a:pt x="14" y="0"/>
                  </a:moveTo>
                  <a:lnTo>
                    <a:pt x="18" y="2"/>
                  </a:lnTo>
                  <a:lnTo>
                    <a:pt x="27" y="8"/>
                  </a:lnTo>
                  <a:lnTo>
                    <a:pt x="31" y="9"/>
                  </a:lnTo>
                  <a:lnTo>
                    <a:pt x="37" y="15"/>
                  </a:lnTo>
                  <a:lnTo>
                    <a:pt x="40" y="21"/>
                  </a:lnTo>
                  <a:lnTo>
                    <a:pt x="42" y="28"/>
                  </a:lnTo>
                  <a:lnTo>
                    <a:pt x="42" y="34"/>
                  </a:lnTo>
                  <a:lnTo>
                    <a:pt x="40" y="40"/>
                  </a:lnTo>
                  <a:lnTo>
                    <a:pt x="38" y="47"/>
                  </a:lnTo>
                  <a:lnTo>
                    <a:pt x="35" y="53"/>
                  </a:lnTo>
                  <a:lnTo>
                    <a:pt x="31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5" y="68"/>
                  </a:lnTo>
                  <a:lnTo>
                    <a:pt x="0" y="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  <p:sp>
          <p:nvSpPr>
            <p:cNvPr id="107663" name="Freeform 144"/>
            <p:cNvSpPr>
              <a:spLocks noChangeAspect="1"/>
            </p:cNvSpPr>
            <p:nvPr/>
          </p:nvSpPr>
          <p:spPr bwMode="auto">
            <a:xfrm>
              <a:off x="2112" y="2000"/>
              <a:ext cx="8" cy="16"/>
            </a:xfrm>
            <a:custGeom>
              <a:avLst/>
              <a:gdLst>
                <a:gd name="T0" fmla="*/ 0 w 21"/>
                <a:gd name="T1" fmla="*/ 0 h 41"/>
                <a:gd name="T2" fmla="*/ 0 w 21"/>
                <a:gd name="T3" fmla="*/ 0 h 41"/>
                <a:gd name="T4" fmla="*/ 0 w 21"/>
                <a:gd name="T5" fmla="*/ 0 h 41"/>
                <a:gd name="T6" fmla="*/ 0 w 21"/>
                <a:gd name="T7" fmla="*/ 0 h 41"/>
                <a:gd name="T8" fmla="*/ 0 w 21"/>
                <a:gd name="T9" fmla="*/ 0 h 41"/>
                <a:gd name="T10" fmla="*/ 0 w 2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1"/>
                <a:gd name="T20" fmla="*/ 21 w 2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1">
                  <a:moveTo>
                    <a:pt x="2" y="0"/>
                  </a:moveTo>
                  <a:lnTo>
                    <a:pt x="21" y="11"/>
                  </a:lnTo>
                  <a:lnTo>
                    <a:pt x="15" y="41"/>
                  </a:lnTo>
                  <a:lnTo>
                    <a:pt x="0" y="2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A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latin typeface="Verdana" pitchFamily="34" charset="0"/>
              </a:endParaRPr>
            </a:p>
          </p:txBody>
        </p:sp>
      </p:grpSp>
      <p:cxnSp>
        <p:nvCxnSpPr>
          <p:cNvPr id="44195" name="AutoShape 163"/>
          <p:cNvCxnSpPr>
            <a:cxnSpLocks noChangeShapeType="1"/>
            <a:stCxn id="0" idx="1"/>
            <a:endCxn id="44210" idx="1"/>
          </p:cNvCxnSpPr>
          <p:nvPr/>
        </p:nvCxnSpPr>
        <p:spPr bwMode="auto">
          <a:xfrm rot="10800000">
            <a:off x="1303338" y="2171700"/>
            <a:ext cx="38100" cy="1296988"/>
          </a:xfrm>
          <a:prstGeom prst="bentConnector3">
            <a:avLst>
              <a:gd name="adj1" fmla="val 700000"/>
            </a:avLst>
          </a:prstGeom>
          <a:noFill/>
          <a:ln w="15875">
            <a:solidFill>
              <a:srgbClr val="8B0000"/>
            </a:solidFill>
            <a:miter lim="800000"/>
            <a:headEnd/>
            <a:tailEnd type="triangle" w="med" len="lg"/>
          </a:ln>
        </p:spPr>
      </p:cxnSp>
      <p:sp>
        <p:nvSpPr>
          <p:cNvPr id="44196" name="AutoShape 164"/>
          <p:cNvSpPr>
            <a:spLocks noChangeArrowheads="1"/>
          </p:cNvSpPr>
          <p:nvPr/>
        </p:nvSpPr>
        <p:spPr bwMode="auto">
          <a:xfrm>
            <a:off x="1341438" y="4229100"/>
            <a:ext cx="2514600" cy="1143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Local modules 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automatically display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requested data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</p:txBody>
      </p:sp>
      <p:cxnSp>
        <p:nvCxnSpPr>
          <p:cNvPr id="44197" name="AutoShape 165"/>
          <p:cNvCxnSpPr>
            <a:cxnSpLocks noChangeShapeType="1"/>
            <a:stCxn id="44210" idx="3"/>
            <a:endCxn id="107680" idx="1"/>
          </p:cNvCxnSpPr>
          <p:nvPr/>
        </p:nvCxnSpPr>
        <p:spPr bwMode="auto">
          <a:xfrm>
            <a:off x="3894138" y="2171700"/>
            <a:ext cx="2924175" cy="2246313"/>
          </a:xfrm>
          <a:prstGeom prst="bentConnector3">
            <a:avLst>
              <a:gd name="adj1" fmla="val 14072"/>
            </a:avLst>
          </a:prstGeom>
          <a:noFill/>
          <a:ln w="15875">
            <a:solidFill>
              <a:srgbClr val="8B0000"/>
            </a:solidFill>
            <a:miter lim="800000"/>
            <a:headEnd/>
            <a:tailEnd type="triangle" w="med" len="lg"/>
          </a:ln>
        </p:spPr>
      </p:cxnSp>
      <p:cxnSp>
        <p:nvCxnSpPr>
          <p:cNvPr id="44198" name="AutoShape 166"/>
          <p:cNvCxnSpPr>
            <a:cxnSpLocks noChangeShapeType="1"/>
            <a:stCxn id="44196" idx="1"/>
            <a:endCxn id="0" idx="2"/>
          </p:cNvCxnSpPr>
          <p:nvPr/>
        </p:nvCxnSpPr>
        <p:spPr bwMode="auto">
          <a:xfrm rot="10800000" flipH="1">
            <a:off x="1341438" y="3944938"/>
            <a:ext cx="542925" cy="855662"/>
          </a:xfrm>
          <a:prstGeom prst="bentConnector4">
            <a:avLst>
              <a:gd name="adj1" fmla="val -42106"/>
              <a:gd name="adj2" fmla="val 83301"/>
            </a:avLst>
          </a:prstGeom>
          <a:noFill/>
          <a:ln w="15875">
            <a:solidFill>
              <a:srgbClr val="8B0000"/>
            </a:solidFill>
            <a:miter lim="800000"/>
            <a:headEnd/>
            <a:tailEnd type="triangle" w="med" len="lg"/>
          </a:ln>
        </p:spPr>
      </p:cxnSp>
      <p:sp>
        <p:nvSpPr>
          <p:cNvPr id="44199" name="Rectangle 167"/>
          <p:cNvSpPr>
            <a:spLocks noChangeArrowheads="1"/>
          </p:cNvSpPr>
          <p:nvPr/>
        </p:nvSpPr>
        <p:spPr bwMode="auto">
          <a:xfrm>
            <a:off x="4330700" y="40513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CC"/>
                </a:solidFill>
                <a:latin typeface="Arial" charset="0"/>
              </a:rPr>
              <a:t>transmit to InfoBot</a:t>
            </a:r>
            <a:endParaRPr lang="en-US" sz="1800" dirty="0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44203" name="AutoShape 171"/>
          <p:cNvCxnSpPr>
            <a:cxnSpLocks noChangeShapeType="1"/>
            <a:stCxn id="107680" idx="2"/>
            <a:endCxn id="44196" idx="3"/>
          </p:cNvCxnSpPr>
          <p:nvPr/>
        </p:nvCxnSpPr>
        <p:spPr bwMode="auto">
          <a:xfrm rot="5400000" flipH="1">
            <a:off x="5562204" y="3094435"/>
            <a:ext cx="166688" cy="3579019"/>
          </a:xfrm>
          <a:prstGeom prst="bentConnector4">
            <a:avLst>
              <a:gd name="adj1" fmla="val -137142"/>
              <a:gd name="adj2" fmla="val 58616"/>
            </a:avLst>
          </a:prstGeom>
          <a:noFill/>
          <a:ln w="15875">
            <a:solidFill>
              <a:srgbClr val="5D0000"/>
            </a:solidFill>
            <a:miter lim="800000"/>
            <a:headEnd/>
            <a:tailEnd type="triangle" w="med" len="lg"/>
          </a:ln>
        </p:spPr>
      </p:cxnSp>
      <p:sp>
        <p:nvSpPr>
          <p:cNvPr id="44205" name="Rectangle 173"/>
          <p:cNvSpPr>
            <a:spLocks noChangeArrowheads="1"/>
          </p:cNvSpPr>
          <p:nvPr/>
        </p:nvSpPr>
        <p:spPr bwMode="auto">
          <a:xfrm>
            <a:off x="4656138" y="5192713"/>
            <a:ext cx="342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CC"/>
                </a:solidFill>
                <a:latin typeface="Arial" charset="0"/>
              </a:rPr>
              <a:t>format and send requested data</a:t>
            </a:r>
            <a:endParaRPr lang="en-US" sz="1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4210" name="AutoShape 178"/>
          <p:cNvSpPr>
            <a:spLocks noChangeArrowheads="1"/>
          </p:cNvSpPr>
          <p:nvPr/>
        </p:nvSpPr>
        <p:spPr bwMode="auto">
          <a:xfrm>
            <a:off x="1303338" y="1600200"/>
            <a:ext cx="2590800" cy="1143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Local modules 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automatically extract 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</a:rPr>
              <a:t>selected patient data </a:t>
            </a:r>
            <a:endParaRPr lang="en-US" sz="18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107672" name="Picture 187" descr="new_crislogo"/>
          <p:cNvPicPr>
            <a:picLocks noChangeAspect="1" noChangeArrowheads="1"/>
          </p:cNvPicPr>
          <p:nvPr/>
        </p:nvPicPr>
        <p:blipFill>
          <a:blip r:embed="rId2" cstate="print"/>
          <a:srcRect r="87334"/>
          <a:stretch>
            <a:fillRect/>
          </a:stretch>
        </p:blipFill>
        <p:spPr bwMode="auto">
          <a:xfrm>
            <a:off x="1341438" y="2992438"/>
            <a:ext cx="1085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28" name="Cloud"/>
          <p:cNvSpPr>
            <a:spLocks noChangeAspect="1" noEditPoints="1" noChangeArrowheads="1"/>
          </p:cNvSpPr>
          <p:nvPr/>
        </p:nvSpPr>
        <p:spPr bwMode="auto">
          <a:xfrm>
            <a:off x="5943600" y="1747257"/>
            <a:ext cx="2514600" cy="263741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158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800" dirty="0">
              <a:latin typeface="Arial" pitchFamily="34" charset="0"/>
            </a:endParaRPr>
          </a:p>
        </p:txBody>
      </p:sp>
      <p:pic>
        <p:nvPicPr>
          <p:cNvPr id="107681" name="Picture 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533" y="2342462"/>
            <a:ext cx="898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0" name="Text Box 198"/>
          <p:cNvSpPr txBox="1">
            <a:spLocks noChangeArrowheads="1"/>
          </p:cNvSpPr>
          <p:nvPr/>
        </p:nvSpPr>
        <p:spPr bwMode="auto">
          <a:xfrm>
            <a:off x="1147763" y="26606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</a:t>
            </a:r>
          </a:p>
        </p:txBody>
      </p:sp>
      <p:sp>
        <p:nvSpPr>
          <p:cNvPr id="44231" name="Text Box 199"/>
          <p:cNvSpPr txBox="1">
            <a:spLocks noChangeArrowheads="1"/>
          </p:cNvSpPr>
          <p:nvPr/>
        </p:nvSpPr>
        <p:spPr bwMode="auto">
          <a:xfrm>
            <a:off x="4254500" y="38147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44232" name="Text Box 200"/>
          <p:cNvSpPr txBox="1">
            <a:spLocks noChangeArrowheads="1"/>
          </p:cNvSpPr>
          <p:nvPr/>
        </p:nvSpPr>
        <p:spPr bwMode="auto">
          <a:xfrm>
            <a:off x="7923213" y="3148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44233" name="Text Box 201"/>
          <p:cNvSpPr txBox="1">
            <a:spLocks noChangeArrowheads="1"/>
          </p:cNvSpPr>
          <p:nvPr/>
        </p:nvSpPr>
        <p:spPr bwMode="auto">
          <a:xfrm>
            <a:off x="5348288" y="4833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4</a:t>
            </a:r>
          </a:p>
        </p:txBody>
      </p:sp>
      <p:sp>
        <p:nvSpPr>
          <p:cNvPr id="44236" name="Text Box 204"/>
          <p:cNvSpPr txBox="1">
            <a:spLocks noChangeArrowheads="1"/>
          </p:cNvSpPr>
          <p:nvPr/>
        </p:nvSpPr>
        <p:spPr bwMode="auto">
          <a:xfrm>
            <a:off x="1147763" y="405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5</a:t>
            </a:r>
          </a:p>
        </p:txBody>
      </p:sp>
      <p:sp>
        <p:nvSpPr>
          <p:cNvPr id="53417" name="AutoShape 205"/>
          <p:cNvSpPr>
            <a:spLocks noChangeArrowheads="1"/>
          </p:cNvSpPr>
          <p:nvPr/>
        </p:nvSpPr>
        <p:spPr bwMode="auto">
          <a:xfrm>
            <a:off x="903288" y="1524000"/>
            <a:ext cx="3211512" cy="3951288"/>
          </a:xfrm>
          <a:prstGeom prst="flowChartAlternateProcess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  <p:cxnSp>
        <p:nvCxnSpPr>
          <p:cNvPr id="2" name="AutoShape 163"/>
          <p:cNvCxnSpPr>
            <a:cxnSpLocks noChangeShapeType="1"/>
          </p:cNvCxnSpPr>
          <p:nvPr/>
        </p:nvCxnSpPr>
        <p:spPr bwMode="auto">
          <a:xfrm rot="16200000" flipV="1">
            <a:off x="6812757" y="3305968"/>
            <a:ext cx="1720850" cy="811213"/>
          </a:xfrm>
          <a:prstGeom prst="bentConnector3">
            <a:avLst>
              <a:gd name="adj1" fmla="val 101441"/>
            </a:avLst>
          </a:prstGeom>
          <a:noFill/>
          <a:ln w="15875">
            <a:solidFill>
              <a:srgbClr val="8B0000"/>
            </a:solidFill>
            <a:miter lim="800000"/>
            <a:headEnd/>
            <a:tailEnd type="triangle" w="med" len="lg"/>
          </a:ln>
        </p:spPr>
      </p:cxnSp>
      <p:pic>
        <p:nvPicPr>
          <p:cNvPr id="107680" name="Picture 185" descr="infobot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313" y="3868738"/>
            <a:ext cx="12334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>
            <a:off x="7162800" y="1371600"/>
            <a:ext cx="762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3400" y="60198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CRIS: the EHR Sunrise Clinical Manager at the NIH Clinical Center. Patient list is displayed on login. Tabs provide access to clinical tasks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1008"/>
              <a:ext cx="5551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810000" y="6488113"/>
            <a:ext cx="4471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Evidence Based Practice tab in CRIS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types processed for RIDeM</a:t>
            </a:r>
          </a:p>
        </p:txBody>
      </p:sp>
      <p:graphicFrame>
        <p:nvGraphicFramePr>
          <p:cNvPr id="89223" name="Group 135"/>
          <p:cNvGraphicFramePr>
            <a:graphicFrameLocks noGrp="1"/>
          </p:cNvGraphicFramePr>
          <p:nvPr/>
        </p:nvGraphicFramePr>
        <p:xfrm>
          <a:off x="457200" y="1338263"/>
          <a:ext cx="8153400" cy="4182047"/>
        </p:xfrm>
        <a:graphic>
          <a:graphicData uri="http://schemas.openxmlformats.org/drawingml/2006/table">
            <a:tbl>
              <a:tblPr/>
              <a:tblGrid>
                <a:gridCol w="2667000"/>
                <a:gridCol w="1447800"/>
                <a:gridCol w="1219200"/>
                <a:gridCol w="1020763"/>
                <a:gridCol w="1798637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Length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idiosyncrasies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MEDLINE abstracts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UTF-8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~300 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structured /not 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well-formed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Clinical questions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Structured /not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Clinical notes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“ASCII art”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20--600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ungrammatical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 descriptions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well-formed/not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Full-text journal articles  Interactive Publications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HTML, PDF, XML…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UTF-8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structured/not, well-formed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DailyMed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drug package inserts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XML+SPL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UTF-8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structured, well-formed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724400"/>
          </a:xfrm>
          <a:ln>
            <a:noFill/>
          </a:ln>
        </p:spPr>
        <p:txBody>
          <a:bodyPr/>
          <a:lstStyle/>
          <a:p>
            <a:r>
              <a:rPr lang="en-US" sz="2400" dirty="0" smtClean="0"/>
              <a:t>PMID – 9339686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/>
              <a:t>AB –</a:t>
            </a:r>
            <a:r>
              <a:rPr lang="en-US" sz="2400" u="sng" dirty="0" smtClean="0">
                <a:solidFill>
                  <a:schemeClr val="bg2"/>
                </a:solidFill>
              </a:rPr>
              <a:t>Cerebral blood flow (CBF)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/>
              <a:t>in </a:t>
            </a:r>
            <a:r>
              <a:rPr lang="en-US" sz="2400" u="sng" dirty="0" smtClean="0">
                <a:solidFill>
                  <a:schemeClr val="bg2"/>
                </a:solidFill>
              </a:rPr>
              <a:t>newborn infants</a:t>
            </a:r>
            <a:r>
              <a:rPr lang="en-US" sz="2400" dirty="0" smtClean="0"/>
              <a:t> is</a:t>
            </a:r>
            <a:r>
              <a:rPr lang="en-US" sz="2400" u="sng" dirty="0" smtClean="0">
                <a:solidFill>
                  <a:schemeClr val="bg2"/>
                </a:solidFill>
              </a:rPr>
              <a:t/>
            </a:r>
            <a:br>
              <a:rPr lang="en-US" sz="2400" u="sng" dirty="0" smtClean="0">
                <a:solidFill>
                  <a:schemeClr val="bg2"/>
                </a:solidFill>
              </a:rPr>
            </a:br>
            <a:endParaRPr lang="en-US" sz="2400" u="sng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     </a:t>
            </a:r>
            <a:r>
              <a:rPr lang="en-US" sz="2400" u="sng" dirty="0" smtClean="0">
                <a:solidFill>
                  <a:schemeClr val="bg2"/>
                </a:solidFill>
              </a:rPr>
              <a:t>often</a:t>
            </a:r>
            <a:r>
              <a:rPr lang="en-US" sz="2400" dirty="0" smtClean="0"/>
              <a:t> below </a:t>
            </a:r>
            <a:r>
              <a:rPr lang="en-US" sz="2400" u="sng" dirty="0" smtClean="0">
                <a:solidFill>
                  <a:schemeClr val="bg2"/>
                </a:solidFill>
              </a:rPr>
              <a:t>levels</a:t>
            </a:r>
            <a:r>
              <a:rPr lang="en-US" sz="2400" dirty="0" smtClean="0"/>
              <a:t> necessary to sustain </a:t>
            </a:r>
            <a:r>
              <a:rPr lang="en-US" sz="2400" u="sng" dirty="0" smtClean="0">
                <a:solidFill>
                  <a:schemeClr val="bg2"/>
                </a:solidFill>
              </a:rPr>
              <a:t>brain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chemeClr val="bg2"/>
                </a:solidFill>
              </a:rPr>
              <a:t>viability</a:t>
            </a:r>
            <a:br>
              <a:rPr lang="en-US" sz="2400" u="sng" dirty="0" smtClean="0">
                <a:solidFill>
                  <a:schemeClr val="bg2"/>
                </a:solidFill>
              </a:rPr>
            </a:br>
            <a:r>
              <a:rPr lang="en-US" sz="2400" dirty="0" smtClean="0"/>
              <a:t> </a:t>
            </a:r>
          </a:p>
          <a:p>
            <a:pPr>
              <a:buFontTx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u="sng" dirty="0" smtClean="0">
                <a:solidFill>
                  <a:schemeClr val="bg2"/>
                </a:solidFill>
              </a:rPr>
              <a:t>adults</a:t>
            </a:r>
            <a:r>
              <a:rPr lang="en-US" sz="2400" dirty="0" smtClean="0"/>
              <a:t>.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Example (best mappings </a:t>
            </a:r>
            <a:r>
              <a:rPr lang="en-US" b="1" i="1" dirty="0" smtClean="0"/>
              <a:t>with WSD</a:t>
            </a:r>
            <a:r>
              <a:rPr lang="en-US" dirty="0" smtClean="0"/>
              <a:t>)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228600" y="2050255"/>
            <a:ext cx="8001000" cy="3664745"/>
            <a:chOff x="228600" y="2050255"/>
            <a:chExt cx="8001000" cy="3664745"/>
          </a:xfrm>
        </p:grpSpPr>
        <p:grpSp>
          <p:nvGrpSpPr>
            <p:cNvPr id="3" name="Group 33"/>
            <p:cNvGrpSpPr/>
            <p:nvPr/>
          </p:nvGrpSpPr>
          <p:grpSpPr>
            <a:xfrm>
              <a:off x="1524000" y="2050255"/>
              <a:ext cx="3658374" cy="464345"/>
              <a:chOff x="1905000" y="1897855"/>
              <a:chExt cx="3658374" cy="464345"/>
            </a:xfrm>
          </p:grpSpPr>
          <p:sp>
            <p:nvSpPr>
              <p:cNvPr id="74" name="TextBox 4"/>
              <p:cNvSpPr txBox="1">
                <a:spLocks noChangeArrowheads="1"/>
              </p:cNvSpPr>
              <p:nvPr/>
            </p:nvSpPr>
            <p:spPr bwMode="auto">
              <a:xfrm>
                <a:off x="1905000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Cerebrovascular Circulation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>
                <a:off x="1905000" y="1905000"/>
                <a:ext cx="3581400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40"/>
            <p:cNvGrpSpPr/>
            <p:nvPr/>
          </p:nvGrpSpPr>
          <p:grpSpPr>
            <a:xfrm>
              <a:off x="609600" y="2635126"/>
              <a:ext cx="5410200" cy="489074"/>
              <a:chOff x="914400" y="2586335"/>
              <a:chExt cx="5410200" cy="489074"/>
            </a:xfrm>
          </p:grpSpPr>
          <p:sp>
            <p:nvSpPr>
              <p:cNvPr id="72" name="TextBox 4"/>
              <p:cNvSpPr txBox="1">
                <a:spLocks noChangeArrowheads="1"/>
              </p:cNvSpPr>
              <p:nvPr/>
            </p:nvSpPr>
            <p:spPr bwMode="auto">
              <a:xfrm>
                <a:off x="914400" y="2613744"/>
                <a:ext cx="5410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trike="sngStrike" dirty="0" smtClean="0">
                    <a:solidFill>
                      <a:schemeClr val="accent2"/>
                    </a:solidFill>
                  </a:rPr>
                  <a:t>CEREBRAL BLOOD FLOW IMAGING</a:t>
                </a:r>
                <a:endParaRPr lang="en-US" strike="sngStrik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Rectangle 12"/>
              <p:cNvSpPr>
                <a:spLocks noChangeArrowheads="1"/>
              </p:cNvSpPr>
              <p:nvPr/>
            </p:nvSpPr>
            <p:spPr bwMode="auto">
              <a:xfrm>
                <a:off x="933735" y="2586335"/>
                <a:ext cx="5238465" cy="461665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41"/>
            <p:cNvGrpSpPr/>
            <p:nvPr/>
          </p:nvGrpSpPr>
          <p:grpSpPr>
            <a:xfrm>
              <a:off x="1371600" y="5250655"/>
              <a:ext cx="914400" cy="464345"/>
              <a:chOff x="1905000" y="1897855"/>
              <a:chExt cx="3658374" cy="464345"/>
            </a:xfrm>
          </p:grpSpPr>
          <p:sp>
            <p:nvSpPr>
              <p:cNvPr id="70" name="TextBox 4"/>
              <p:cNvSpPr txBox="1">
                <a:spLocks noChangeArrowheads="1"/>
              </p:cNvSpPr>
              <p:nvPr/>
            </p:nvSpPr>
            <p:spPr bwMode="auto">
              <a:xfrm>
                <a:off x="1905000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Adult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" name="Rectangle 12"/>
              <p:cNvSpPr>
                <a:spLocks noChangeArrowheads="1"/>
              </p:cNvSpPr>
              <p:nvPr/>
            </p:nvSpPr>
            <p:spPr bwMode="auto">
              <a:xfrm>
                <a:off x="1905000" y="1905000"/>
                <a:ext cx="3581400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5638026" y="2050255"/>
              <a:ext cx="2286774" cy="464345"/>
              <a:chOff x="1905000" y="1897855"/>
              <a:chExt cx="3658374" cy="464345"/>
            </a:xfrm>
          </p:grpSpPr>
          <p:sp>
            <p:nvSpPr>
              <p:cNvPr id="68" name="TextBox 4"/>
              <p:cNvSpPr txBox="1">
                <a:spLocks noChangeArrowheads="1"/>
              </p:cNvSpPr>
              <p:nvPr/>
            </p:nvSpPr>
            <p:spPr bwMode="auto">
              <a:xfrm>
                <a:off x="1905000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Infant, Newborn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" name="Rectangle 12"/>
              <p:cNvSpPr>
                <a:spLocks noChangeArrowheads="1"/>
              </p:cNvSpPr>
              <p:nvPr/>
            </p:nvSpPr>
            <p:spPr bwMode="auto">
              <a:xfrm>
                <a:off x="1905000" y="1905000"/>
                <a:ext cx="3581400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50"/>
            <p:cNvGrpSpPr/>
            <p:nvPr/>
          </p:nvGrpSpPr>
          <p:grpSpPr>
            <a:xfrm>
              <a:off x="228600" y="3726655"/>
              <a:ext cx="1295400" cy="464345"/>
              <a:chOff x="613812" y="1897855"/>
              <a:chExt cx="3658372" cy="464345"/>
            </a:xfrm>
          </p:grpSpPr>
          <p:sp>
            <p:nvSpPr>
              <p:cNvPr id="66" name="TextBox 4"/>
              <p:cNvSpPr txBox="1">
                <a:spLocks noChangeArrowheads="1"/>
              </p:cNvSpPr>
              <p:nvPr/>
            </p:nvSpPr>
            <p:spPr bwMode="auto">
              <a:xfrm>
                <a:off x="613812" y="1897855"/>
                <a:ext cx="36583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Frequent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613812" y="1905000"/>
                <a:ext cx="3581397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53"/>
            <p:cNvGrpSpPr/>
            <p:nvPr/>
          </p:nvGrpSpPr>
          <p:grpSpPr>
            <a:xfrm>
              <a:off x="1600200" y="3733800"/>
              <a:ext cx="3048000" cy="464345"/>
              <a:chOff x="1081869" y="1897855"/>
              <a:chExt cx="3658374" cy="464345"/>
            </a:xfrm>
          </p:grpSpPr>
          <p:sp>
            <p:nvSpPr>
              <p:cNvPr id="60" name="TextBox 4"/>
              <p:cNvSpPr txBox="1">
                <a:spLocks noChangeArrowheads="1"/>
              </p:cNvSpPr>
              <p:nvPr/>
            </p:nvSpPr>
            <p:spPr bwMode="auto">
              <a:xfrm>
                <a:off x="1081869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Levels (qualifier value)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auto">
              <a:xfrm>
                <a:off x="1081869" y="1905000"/>
                <a:ext cx="3581401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56"/>
            <p:cNvGrpSpPr/>
            <p:nvPr/>
          </p:nvGrpSpPr>
          <p:grpSpPr>
            <a:xfrm>
              <a:off x="6191439" y="3740945"/>
              <a:ext cx="971361" cy="464345"/>
              <a:chOff x="3506296" y="1897855"/>
              <a:chExt cx="3886267" cy="464345"/>
            </a:xfrm>
          </p:grpSpPr>
          <p:sp>
            <p:nvSpPr>
              <p:cNvPr id="54" name="TextBox 4"/>
              <p:cNvSpPr txBox="1">
                <a:spLocks noChangeArrowheads="1"/>
              </p:cNvSpPr>
              <p:nvPr/>
            </p:nvSpPr>
            <p:spPr bwMode="auto">
              <a:xfrm>
                <a:off x="3734189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Brain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Rectangle 12"/>
              <p:cNvSpPr>
                <a:spLocks noChangeArrowheads="1"/>
              </p:cNvSpPr>
              <p:nvPr/>
            </p:nvSpPr>
            <p:spPr bwMode="auto">
              <a:xfrm>
                <a:off x="3506296" y="1905000"/>
                <a:ext cx="3581402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Group 59"/>
            <p:cNvGrpSpPr/>
            <p:nvPr/>
          </p:nvGrpSpPr>
          <p:grpSpPr>
            <a:xfrm>
              <a:off x="7210915" y="3748090"/>
              <a:ext cx="1018685" cy="464345"/>
              <a:chOff x="2999620" y="1897855"/>
              <a:chExt cx="3658374" cy="464345"/>
            </a:xfrm>
          </p:grpSpPr>
          <p:sp>
            <p:nvSpPr>
              <p:cNvPr id="50" name="TextBox 4"/>
              <p:cNvSpPr txBox="1">
                <a:spLocks noChangeArrowheads="1"/>
              </p:cNvSpPr>
              <p:nvPr/>
            </p:nvSpPr>
            <p:spPr bwMode="auto">
              <a:xfrm>
                <a:off x="2999620" y="1897855"/>
                <a:ext cx="365837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Viable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Rectangle 12"/>
              <p:cNvSpPr>
                <a:spLocks noChangeArrowheads="1"/>
              </p:cNvSpPr>
              <p:nvPr/>
            </p:nvSpPr>
            <p:spPr bwMode="auto">
              <a:xfrm>
                <a:off x="2999620" y="1905000"/>
                <a:ext cx="3384720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" name="Group 62"/>
            <p:cNvGrpSpPr/>
            <p:nvPr/>
          </p:nvGrpSpPr>
          <p:grpSpPr>
            <a:xfrm>
              <a:off x="5826093" y="4343400"/>
              <a:ext cx="1717706" cy="464345"/>
              <a:chOff x="2812385" y="1897855"/>
              <a:chExt cx="3747652" cy="464345"/>
            </a:xfrm>
          </p:grpSpPr>
          <p:sp>
            <p:nvSpPr>
              <p:cNvPr id="48" name="TextBox 4"/>
              <p:cNvSpPr txBox="1">
                <a:spLocks noChangeArrowheads="1"/>
              </p:cNvSpPr>
              <p:nvPr/>
            </p:nvSpPr>
            <p:spPr bwMode="auto">
              <a:xfrm>
                <a:off x="2901662" y="1897855"/>
                <a:ext cx="36583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trike="sngStrike" dirty="0" smtClean="0">
                    <a:solidFill>
                      <a:schemeClr val="accent2"/>
                    </a:solidFill>
                  </a:rPr>
                  <a:t>Entire brain</a:t>
                </a:r>
                <a:endParaRPr lang="en-US" strike="sngStrik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Rectangle 12"/>
              <p:cNvSpPr>
                <a:spLocks noChangeArrowheads="1"/>
              </p:cNvSpPr>
              <p:nvPr/>
            </p:nvSpPr>
            <p:spPr bwMode="auto">
              <a:xfrm>
                <a:off x="2812385" y="1905000"/>
                <a:ext cx="3581401" cy="4572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2" name="Group 42"/>
          <p:cNvGrpSpPr/>
          <p:nvPr/>
        </p:nvGrpSpPr>
        <p:grpSpPr>
          <a:xfrm>
            <a:off x="4680265" y="3750770"/>
            <a:ext cx="1459869" cy="461665"/>
            <a:chOff x="3352799" y="4807745"/>
            <a:chExt cx="1459869" cy="461665"/>
          </a:xfrm>
        </p:grpSpPr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3352799" y="4807745"/>
              <a:ext cx="14598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Sustained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3352799" y="4812210"/>
              <a:ext cx="1371601" cy="457200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pre-processing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r>
              <a:rPr lang="en-US" sz="2000" dirty="0" smtClean="0"/>
              <a:t>Required (batch file submission and API)</a:t>
            </a:r>
          </a:p>
          <a:p>
            <a:pPr lvl="1"/>
            <a:r>
              <a:rPr lang="en-US" sz="1800" dirty="0" smtClean="0"/>
              <a:t>ASCII encoding</a:t>
            </a:r>
          </a:p>
          <a:p>
            <a:pPr lvl="1"/>
            <a:r>
              <a:rPr lang="en-US" sz="1800" dirty="0" smtClean="0"/>
              <a:t>Size under 2,000 - 3,000 characters</a:t>
            </a:r>
          </a:p>
          <a:p>
            <a:pPr lvl="1"/>
            <a:r>
              <a:rPr lang="en-US" sz="1800" dirty="0" smtClean="0"/>
              <a:t>Format (MEDLINE, free text, single line, etc.) </a:t>
            </a:r>
          </a:p>
          <a:p>
            <a:r>
              <a:rPr lang="en-US" sz="2000" dirty="0" smtClean="0"/>
              <a:t>Sensible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Isolate sections/passages for entity extraction</a:t>
            </a:r>
          </a:p>
          <a:p>
            <a:pPr lvl="2"/>
            <a:r>
              <a:rPr lang="en-US" sz="1800" dirty="0" smtClean="0"/>
              <a:t>Indication section of a drug label, image description in the article</a:t>
            </a:r>
          </a:p>
          <a:p>
            <a:pPr lvl="1"/>
            <a:r>
              <a:rPr lang="en-US" sz="1800" dirty="0" smtClean="0"/>
              <a:t>Remove mark-up tags</a:t>
            </a:r>
          </a:p>
          <a:p>
            <a:pPr lvl="1"/>
            <a:r>
              <a:rPr lang="en-US" sz="1800" dirty="0" smtClean="0"/>
              <a:t>Expand colloquial abbreviations</a:t>
            </a:r>
          </a:p>
          <a:p>
            <a:pPr lvl="2"/>
            <a:r>
              <a:rPr lang="en-US" sz="1800" dirty="0" smtClean="0"/>
              <a:t>In the NIH CC notes MAN=Multiple Endocrine Neoplasia</a:t>
            </a:r>
          </a:p>
          <a:p>
            <a:r>
              <a:rPr lang="en-US" sz="2000" dirty="0" smtClean="0"/>
              <a:t>Optional</a:t>
            </a:r>
          </a:p>
          <a:p>
            <a:pPr lvl="1"/>
            <a:r>
              <a:rPr lang="en-US" sz="1800" dirty="0" smtClean="0"/>
              <a:t>Split HTML lists into items</a:t>
            </a:r>
          </a:p>
          <a:p>
            <a:pPr lvl="1"/>
            <a:r>
              <a:rPr lang="en-US" sz="1800" dirty="0" smtClean="0"/>
              <a:t>Use a third party parser to extract phrases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MetaMap settings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Access mode </a:t>
            </a:r>
          </a:p>
          <a:p>
            <a:pPr lvl="1"/>
            <a:r>
              <a:rPr lang="en-US" sz="2000" dirty="0" smtClean="0"/>
              <a:t>Batch file submission </a:t>
            </a:r>
          </a:p>
          <a:p>
            <a:pPr lvl="2"/>
            <a:r>
              <a:rPr lang="en-US" dirty="0" smtClean="0"/>
              <a:t>DailyMed package inserts processing</a:t>
            </a:r>
          </a:p>
          <a:p>
            <a:pPr lvl="2"/>
            <a:r>
              <a:rPr lang="en-US" dirty="0" smtClean="0"/>
              <a:t>Full-text processing for image text indexing</a:t>
            </a:r>
          </a:p>
          <a:p>
            <a:pPr lvl="1"/>
            <a:r>
              <a:rPr lang="en-US" sz="2000" dirty="0" smtClean="0"/>
              <a:t>API </a:t>
            </a:r>
          </a:p>
          <a:p>
            <a:pPr lvl="2"/>
            <a:r>
              <a:rPr lang="en-US" dirty="0" smtClean="0"/>
              <a:t>Note and question processing (back-off to local table look-up)</a:t>
            </a:r>
          </a:p>
          <a:p>
            <a:r>
              <a:rPr lang="en-US" sz="2000" dirty="0" smtClean="0"/>
              <a:t>Options </a:t>
            </a:r>
          </a:p>
          <a:p>
            <a:pPr lvl="1"/>
            <a:r>
              <a:rPr lang="en-US" sz="2000" dirty="0" smtClean="0"/>
              <a:t>Default for experiments</a:t>
            </a:r>
          </a:p>
          <a:p>
            <a:pPr lvl="1"/>
            <a:r>
              <a:rPr lang="en-US" sz="2000" dirty="0" smtClean="0"/>
              <a:t>Subset semantic types to disorders, interventions, anatomy</a:t>
            </a:r>
          </a:p>
          <a:p>
            <a:r>
              <a:rPr lang="en-US" sz="2000" dirty="0" smtClean="0"/>
              <a:t>Output format</a:t>
            </a:r>
          </a:p>
          <a:p>
            <a:pPr lvl="1"/>
            <a:r>
              <a:rPr lang="en-US" sz="2000" dirty="0" smtClean="0"/>
              <a:t>Machine (trade-off between ease of processing and volume)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MetaMap output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Extract into RIDeM concept container:</a:t>
            </a:r>
          </a:p>
          <a:p>
            <a:pPr lvl="1"/>
            <a:r>
              <a:rPr lang="en-US" sz="2000" dirty="0" smtClean="0"/>
              <a:t>Lexical match</a:t>
            </a:r>
          </a:p>
          <a:p>
            <a:pPr lvl="1"/>
            <a:r>
              <a:rPr lang="en-US" sz="2000" dirty="0" smtClean="0"/>
              <a:t>Concept unique identifier </a:t>
            </a:r>
          </a:p>
          <a:p>
            <a:pPr lvl="1"/>
            <a:r>
              <a:rPr lang="en-US" sz="2000" dirty="0" smtClean="0"/>
              <a:t>Concept preferred name</a:t>
            </a:r>
          </a:p>
          <a:p>
            <a:pPr lvl="1"/>
            <a:r>
              <a:rPr lang="en-US" sz="2000" dirty="0" smtClean="0"/>
              <a:t> Semantic types list</a:t>
            </a:r>
          </a:p>
          <a:p>
            <a:pPr lvl="1"/>
            <a:r>
              <a:rPr lang="en-US" sz="2000" dirty="0" smtClean="0"/>
              <a:t>Negation status</a:t>
            </a:r>
          </a:p>
          <a:p>
            <a:pPr lvl="1"/>
            <a:r>
              <a:rPr lang="en-US" sz="2000" dirty="0" smtClean="0"/>
              <a:t>Phrase type</a:t>
            </a:r>
          </a:p>
          <a:p>
            <a:pPr lvl="1"/>
            <a:r>
              <a:rPr lang="en-US" sz="2000" dirty="0" smtClean="0"/>
              <a:t>POS list</a:t>
            </a:r>
          </a:p>
          <a:p>
            <a:pPr lvl="1"/>
            <a:r>
              <a:rPr lang="en-US" sz="2000" dirty="0" smtClean="0"/>
              <a:t> First character offset</a:t>
            </a:r>
          </a:p>
          <a:p>
            <a:pPr lvl="1"/>
            <a:r>
              <a:rPr lang="en-US" sz="2000" dirty="0" smtClean="0"/>
              <a:t>Length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entity extraction: </a:t>
            </a:r>
            <a:r>
              <a:rPr lang="en-US" sz="2400" dirty="0" smtClean="0"/>
              <a:t>InfoBot clinical notes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UMLS-based recognition of the elements of a well-formed clinical question (</a:t>
            </a:r>
            <a:r>
              <a:rPr lang="en-US" sz="1800" dirty="0" smtClean="0">
                <a:solidFill>
                  <a:schemeClr val="accent2"/>
                </a:solidFill>
              </a:rPr>
              <a:t>P</a:t>
            </a:r>
            <a:r>
              <a:rPr lang="en-US" sz="1800" dirty="0" smtClean="0"/>
              <a:t>atient/</a:t>
            </a:r>
            <a:r>
              <a:rPr lang="en-US" sz="1800" dirty="0" smtClean="0">
                <a:solidFill>
                  <a:schemeClr val="accent2"/>
                </a:solidFill>
              </a:rPr>
              <a:t>P</a:t>
            </a:r>
            <a:r>
              <a:rPr lang="en-US" sz="1800" dirty="0" smtClean="0"/>
              <a:t>roblem-</a:t>
            </a:r>
            <a:r>
              <a:rPr lang="en-US" sz="1800" dirty="0" smtClean="0">
                <a:solidFill>
                  <a:schemeClr val="accent2"/>
                </a:solidFill>
              </a:rPr>
              <a:t>I</a:t>
            </a:r>
            <a:r>
              <a:rPr lang="en-US" sz="1800" dirty="0" smtClean="0"/>
              <a:t>ntervention)</a:t>
            </a:r>
          </a:p>
          <a:p>
            <a:r>
              <a:rPr lang="en-US" sz="1800" dirty="0" smtClean="0"/>
              <a:t>Example text</a:t>
            </a:r>
          </a:p>
          <a:p>
            <a:pPr lvl="1">
              <a:buFontTx/>
              <a:buNone/>
            </a:pPr>
            <a:r>
              <a:rPr lang="en-US" sz="1800" dirty="0" smtClean="0">
                <a:latin typeface="Arial" pitchFamily="34" charset="0"/>
              </a:rPr>
              <a:t>	1st Research Participation Problem: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Hodgkin's Disease</a:t>
            </a:r>
            <a:r>
              <a:rPr lang="en-US" sz="1800" dirty="0" smtClean="0">
                <a:latin typeface="Arial" pitchFamily="34" charset="0"/>
              </a:rPr>
              <a:t>;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Lymphoma</a:t>
            </a:r>
            <a:r>
              <a:rPr lang="en-US" sz="1800" dirty="0" smtClean="0">
                <a:latin typeface="Arial" pitchFamily="34" charset="0"/>
              </a:rPr>
              <a:t>, Post </a:t>
            </a: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</a:rPr>
              <a:t>MRD</a:t>
            </a:r>
            <a:r>
              <a:rPr lang="en-US" sz="1800" dirty="0" smtClean="0">
                <a:latin typeface="Arial" pitchFamily="34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HSCT</a:t>
            </a:r>
            <a:r>
              <a:rPr lang="en-US" sz="1800" dirty="0" smtClean="0">
                <a:latin typeface="Arial" pitchFamily="34" charset="0"/>
              </a:rPr>
              <a:t>; </a:t>
            </a:r>
          </a:p>
          <a:p>
            <a:pPr lvl="1">
              <a:buFontTx/>
              <a:buNone/>
            </a:pPr>
            <a:r>
              <a:rPr lang="en-US" sz="1800" dirty="0" smtClean="0">
                <a:latin typeface="Arial" pitchFamily="34" charset="0"/>
              </a:rPr>
              <a:t>	Goal/s: Pt will verbalize understanding of role in research participation/protocol and about the disease process. </a:t>
            </a:r>
          </a:p>
          <a:p>
            <a:pPr lvl="1">
              <a:buFontTx/>
              <a:buNone/>
            </a:pPr>
            <a:r>
              <a:rPr lang="en-US" sz="1800" dirty="0" smtClean="0">
                <a:latin typeface="Arial" pitchFamily="34" charset="0"/>
              </a:rPr>
              <a:t>	Planned Interventions: Obtain/Monitor Labs per protocol. Review results of tests such as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CT scan</a:t>
            </a:r>
            <a:r>
              <a:rPr lang="en-US" sz="1800" dirty="0" smtClean="0">
                <a:latin typeface="Arial" pitchFamily="34" charset="0"/>
              </a:rPr>
              <a:t>/</a:t>
            </a: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</a:rPr>
              <a:t>PET</a:t>
            </a:r>
            <a:r>
              <a:rPr lang="en-US" sz="1800" dirty="0" smtClean="0">
                <a:latin typeface="Arial" pitchFamily="34" charset="0"/>
              </a:rPr>
              <a:t>/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DEXA scans</a:t>
            </a:r>
            <a:r>
              <a:rPr lang="en-US" sz="1800" dirty="0" smtClean="0">
                <a:latin typeface="Arial" pitchFamily="34" charset="0"/>
              </a:rPr>
              <a:t>. Have LIP or MD discuss protocol with pt and keep patient up-to-date on progress. Pt to keep appointments with follow-up clinics and tests. Provide pt with reference materials, internet access, information about medications and education materials. Pt to follow plan of care by LIP and ask questions to address concerns. 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810000" y="2055733"/>
            <a:ext cx="2971800" cy="408623"/>
          </a:xfrm>
          <a:prstGeom prst="wedgeRoundRectCallout">
            <a:avLst>
              <a:gd name="adj1" fmla="val -52926"/>
              <a:gd name="adj2" fmla="val 144076"/>
              <a:gd name="adj3" fmla="val 16667"/>
            </a:avLst>
          </a:prstGeom>
          <a:solidFill>
            <a:srgbClr val="0800B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/>
              <a:t>HLA-matched related donor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162800" y="1851422"/>
            <a:ext cx="1828800" cy="1328023"/>
          </a:xfrm>
          <a:prstGeom prst="wedgeRoundRectCallout">
            <a:avLst>
              <a:gd name="adj1" fmla="val -192911"/>
              <a:gd name="adj2" fmla="val 27321"/>
              <a:gd name="adj3" fmla="val 16667"/>
            </a:avLst>
          </a:prstGeom>
          <a:solidFill>
            <a:srgbClr val="0800B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/>
              <a:t>Allogeneic Hematopoietic Stem Cell Transplantation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543800" y="4876800"/>
            <a:ext cx="1447800" cy="1021556"/>
          </a:xfrm>
          <a:prstGeom prst="wedgeRoundRectCallout">
            <a:avLst>
              <a:gd name="adj1" fmla="val -50806"/>
              <a:gd name="adj2" fmla="val -116674"/>
              <a:gd name="adj3" fmla="val 16667"/>
            </a:avLst>
          </a:prstGeom>
          <a:solidFill>
            <a:srgbClr val="0800B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/>
              <a:t>Licensed independent practitioner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33400" y="2895600"/>
            <a:ext cx="1905000" cy="1021556"/>
          </a:xfrm>
          <a:prstGeom prst="wedgeRoundRectCallout">
            <a:avLst>
              <a:gd name="adj1" fmla="val 201469"/>
              <a:gd name="adj2" fmla="val 69158"/>
              <a:gd name="adj3" fmla="val 16667"/>
            </a:avLst>
          </a:prstGeom>
          <a:solidFill>
            <a:srgbClr val="0800B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/>
              <a:t>Dual Energy </a:t>
            </a:r>
          </a:p>
          <a:p>
            <a:pPr eaLnBrk="0" hangingPunct="0"/>
            <a:r>
              <a:rPr lang="en-US" sz="1800" dirty="0" smtClean="0"/>
              <a:t>X-ray Absorptiometry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MetaMap output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sz="1800" dirty="0" smtClean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1st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Research Participation </a:t>
            </a:r>
            <a:r>
              <a:rPr lang="en-US" sz="2000" dirty="0" smtClean="0">
                <a:solidFill>
                  <a:srgbClr val="FF9900"/>
                </a:solidFill>
                <a:latin typeface="Arial" pitchFamily="34" charset="0"/>
              </a:rPr>
              <a:t>Problem</a:t>
            </a:r>
            <a:r>
              <a:rPr lang="en-US" sz="2000" dirty="0" smtClean="0">
                <a:latin typeface="Arial" pitchFamily="34" charset="0"/>
              </a:rPr>
              <a:t>: </a:t>
            </a:r>
            <a:r>
              <a:rPr lang="en-US" sz="2000" dirty="0" smtClean="0">
                <a:solidFill>
                  <a:srgbClr val="99FF33"/>
                </a:solidFill>
                <a:latin typeface="Arial" pitchFamily="34" charset="0"/>
              </a:rPr>
              <a:t>Hodgkin's Disease</a:t>
            </a:r>
            <a:r>
              <a:rPr lang="en-US" sz="2000" dirty="0" smtClean="0">
                <a:latin typeface="Arial" pitchFamily="34" charset="0"/>
              </a:rPr>
              <a:t>; </a:t>
            </a:r>
            <a:r>
              <a:rPr lang="en-US" sz="2000" dirty="0" smtClean="0">
                <a:solidFill>
                  <a:srgbClr val="99FF33"/>
                </a:solidFill>
                <a:latin typeface="Arial" pitchFamily="34" charset="0"/>
              </a:rPr>
              <a:t>Lymphoma</a:t>
            </a:r>
            <a:r>
              <a:rPr lang="en-US" sz="2000" dirty="0" smtClean="0">
                <a:latin typeface="Arial" pitchFamily="34" charset="0"/>
              </a:rPr>
              <a:t>, Post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MRD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99FF33"/>
                </a:solidFill>
                <a:latin typeface="Arial" pitchFamily="34" charset="0"/>
              </a:rPr>
              <a:t>HSCT</a:t>
            </a:r>
            <a:r>
              <a:rPr lang="en-US" sz="2000" dirty="0" smtClean="0">
                <a:latin typeface="Arial" pitchFamily="34" charset="0"/>
              </a:rPr>
              <a:t>; </a:t>
            </a:r>
          </a:p>
          <a:p>
            <a:pPr lvl="1">
              <a:buFontTx/>
              <a:buNone/>
            </a:pPr>
            <a:r>
              <a:rPr lang="en-US" sz="2000" dirty="0" smtClean="0"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Goal</a:t>
            </a:r>
            <a:r>
              <a:rPr lang="en-US" sz="2000" dirty="0" smtClean="0">
                <a:latin typeface="Arial" pitchFamily="34" charset="0"/>
              </a:rPr>
              <a:t>/s: Pt will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verbalize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understanding</a:t>
            </a:r>
            <a:r>
              <a:rPr lang="en-US" sz="2000" dirty="0" smtClean="0">
                <a:latin typeface="Arial" pitchFamily="34" charset="0"/>
              </a:rPr>
              <a:t> of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role</a:t>
            </a:r>
            <a:r>
              <a:rPr lang="en-US" sz="2000" dirty="0" smtClean="0">
                <a:latin typeface="Arial" pitchFamily="34" charset="0"/>
              </a:rPr>
              <a:t> in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research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participation</a:t>
            </a:r>
            <a:r>
              <a:rPr lang="en-US" sz="2000" dirty="0" smtClean="0">
                <a:latin typeface="Arial" pitchFamily="34" charset="0"/>
              </a:rPr>
              <a:t>/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protocol</a:t>
            </a:r>
            <a:r>
              <a:rPr lang="en-US" sz="2000" dirty="0" smtClean="0">
                <a:latin typeface="Arial" pitchFamily="34" charset="0"/>
              </a:rPr>
              <a:t> and about the </a:t>
            </a:r>
            <a:r>
              <a:rPr lang="en-US" sz="2000" dirty="0" smtClean="0">
                <a:solidFill>
                  <a:srgbClr val="FF9900"/>
                </a:solidFill>
                <a:latin typeface="Arial" pitchFamily="34" charset="0"/>
              </a:rPr>
              <a:t>disease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 process</a:t>
            </a:r>
            <a:r>
              <a:rPr lang="en-US" sz="2000" dirty="0" smtClean="0">
                <a:latin typeface="Arial" pitchFamily="34" charset="0"/>
              </a:rPr>
              <a:t>. </a:t>
            </a:r>
          </a:p>
          <a:p>
            <a:pPr lvl="1">
              <a:buFontTx/>
              <a:buNone/>
            </a:pPr>
            <a:r>
              <a:rPr lang="en-US" sz="2000" dirty="0" smtClean="0"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Planned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FF9900"/>
                </a:solidFill>
                <a:latin typeface="Arial" pitchFamily="34" charset="0"/>
              </a:rPr>
              <a:t>Interventions</a:t>
            </a:r>
            <a:r>
              <a:rPr lang="en-US" sz="2000" dirty="0" smtClean="0">
                <a:latin typeface="Arial" pitchFamily="34" charset="0"/>
              </a:rPr>
              <a:t>: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Obtain</a:t>
            </a:r>
            <a:r>
              <a:rPr lang="en-US" sz="2000" dirty="0" smtClean="0">
                <a:latin typeface="Arial" pitchFamily="34" charset="0"/>
              </a:rPr>
              <a:t>/</a:t>
            </a:r>
            <a:r>
              <a:rPr lang="en-US" sz="2000" dirty="0" smtClean="0">
                <a:solidFill>
                  <a:srgbClr val="FF9900"/>
                </a:solidFill>
                <a:latin typeface="Arial" pitchFamily="34" charset="0"/>
              </a:rPr>
              <a:t>Monitor Labs</a:t>
            </a:r>
            <a:r>
              <a:rPr lang="en-US" sz="2000" dirty="0" smtClean="0">
                <a:latin typeface="Arial" pitchFamily="34" charset="0"/>
              </a:rPr>
              <a:t> per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protocol</a:t>
            </a:r>
            <a:r>
              <a:rPr lang="en-US" sz="2000" dirty="0" smtClean="0">
                <a:latin typeface="Arial" pitchFamily="34" charset="0"/>
              </a:rPr>
              <a:t>.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Review results </a:t>
            </a:r>
            <a:r>
              <a:rPr lang="en-US" sz="2000" dirty="0" smtClean="0"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FF9900"/>
                </a:solidFill>
                <a:latin typeface="Arial" pitchFamily="34" charset="0"/>
              </a:rPr>
              <a:t>tests</a:t>
            </a:r>
            <a:r>
              <a:rPr lang="en-US" sz="2000" dirty="0" smtClean="0">
                <a:latin typeface="Arial" pitchFamily="34" charset="0"/>
              </a:rPr>
              <a:t> such as </a:t>
            </a:r>
            <a:r>
              <a:rPr lang="en-US" sz="2000" dirty="0" smtClean="0">
                <a:solidFill>
                  <a:srgbClr val="99FF33"/>
                </a:solidFill>
                <a:latin typeface="Arial" pitchFamily="34" charset="0"/>
              </a:rPr>
              <a:t>CT scan</a:t>
            </a:r>
            <a:r>
              <a:rPr lang="en-US" sz="2000" dirty="0" smtClean="0">
                <a:latin typeface="Arial" pitchFamily="34" charset="0"/>
              </a:rPr>
              <a:t>/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PET</a:t>
            </a:r>
            <a:r>
              <a:rPr lang="en-US" sz="2000" dirty="0" smtClean="0">
                <a:latin typeface="Arial" pitchFamily="34" charset="0"/>
              </a:rPr>
              <a:t>/</a:t>
            </a:r>
            <a:r>
              <a:rPr lang="en-US" sz="2000" dirty="0" smtClean="0">
                <a:solidFill>
                  <a:srgbClr val="99FF33"/>
                </a:solidFill>
                <a:latin typeface="Arial" pitchFamily="34" charset="0"/>
              </a:rPr>
              <a:t>DEXA scans</a:t>
            </a:r>
            <a:r>
              <a:rPr lang="en-US" sz="2000" dirty="0" smtClean="0">
                <a:latin typeface="Arial" pitchFamily="34" charset="0"/>
              </a:rPr>
              <a:t>. Have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LIP</a:t>
            </a:r>
            <a:r>
              <a:rPr lang="en-US" sz="2000" dirty="0" smtClean="0">
                <a:latin typeface="Arial" pitchFamily="34" charset="0"/>
              </a:rPr>
              <a:t> or MD discuss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protocol</a:t>
            </a:r>
            <a:r>
              <a:rPr lang="en-US" sz="2000" dirty="0" smtClean="0">
                <a:latin typeface="Arial" pitchFamily="34" charset="0"/>
              </a:rPr>
              <a:t> with pt and keep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patient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up-to-date</a:t>
            </a:r>
            <a:r>
              <a:rPr lang="en-US" sz="2000" dirty="0" smtClean="0">
                <a:latin typeface="Arial" pitchFamily="34" charset="0"/>
              </a:rPr>
              <a:t> on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progress</a:t>
            </a:r>
            <a:r>
              <a:rPr lang="en-US" sz="2000" dirty="0" smtClean="0">
                <a:latin typeface="Arial" pitchFamily="34" charset="0"/>
              </a:rPr>
              <a:t>. Pt to keep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appointments</a:t>
            </a:r>
            <a:r>
              <a:rPr lang="en-US" sz="2000" dirty="0" smtClean="0">
                <a:latin typeface="Arial" pitchFamily="34" charset="0"/>
              </a:rPr>
              <a:t> with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follow-up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clinics</a:t>
            </a:r>
            <a:r>
              <a:rPr lang="en-US" sz="2000" dirty="0" smtClean="0">
                <a:latin typeface="Arial" pitchFamily="34" charset="0"/>
              </a:rPr>
              <a:t> and </a:t>
            </a:r>
            <a:r>
              <a:rPr lang="en-US" sz="2000" dirty="0" smtClean="0">
                <a:solidFill>
                  <a:srgbClr val="FF9900"/>
                </a:solidFill>
                <a:latin typeface="Arial" pitchFamily="34" charset="0"/>
              </a:rPr>
              <a:t>tests</a:t>
            </a:r>
            <a:r>
              <a:rPr lang="en-US" sz="2000" dirty="0" smtClean="0">
                <a:latin typeface="Arial" pitchFamily="34" charset="0"/>
              </a:rPr>
              <a:t>.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Provide</a:t>
            </a:r>
            <a:r>
              <a:rPr lang="en-US" sz="2000" dirty="0" smtClean="0">
                <a:latin typeface="Arial" pitchFamily="34" charset="0"/>
              </a:rPr>
              <a:t> pt with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reference materials</a:t>
            </a:r>
            <a:r>
              <a:rPr lang="en-US" sz="2000" dirty="0" smtClean="0">
                <a:latin typeface="Arial" pitchFamily="34" charset="0"/>
              </a:rPr>
              <a:t>,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internet access</a:t>
            </a:r>
            <a:r>
              <a:rPr lang="en-US" sz="2000" dirty="0" smtClean="0">
                <a:latin typeface="Arial" pitchFamily="34" charset="0"/>
              </a:rPr>
              <a:t>,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information</a:t>
            </a:r>
            <a:r>
              <a:rPr lang="en-US" sz="2000" dirty="0" smtClean="0">
                <a:latin typeface="Arial" pitchFamily="34" charset="0"/>
              </a:rPr>
              <a:t> about </a:t>
            </a:r>
            <a:r>
              <a:rPr lang="en-US" sz="2000" dirty="0" smtClean="0">
                <a:solidFill>
                  <a:srgbClr val="FF9900"/>
                </a:solidFill>
                <a:latin typeface="Arial" pitchFamily="34" charset="0"/>
              </a:rPr>
              <a:t>medications</a:t>
            </a:r>
            <a:r>
              <a:rPr lang="en-US" sz="2000" dirty="0" smtClean="0">
                <a:latin typeface="Arial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education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materials</a:t>
            </a:r>
            <a:r>
              <a:rPr lang="en-US" sz="2000" dirty="0" smtClean="0">
                <a:latin typeface="Arial" pitchFamily="34" charset="0"/>
              </a:rPr>
              <a:t>. Pt to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follow plan </a:t>
            </a:r>
            <a:r>
              <a:rPr lang="en-US" sz="2000" dirty="0" smtClean="0"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care</a:t>
            </a:r>
            <a:r>
              <a:rPr lang="en-US" sz="2000" dirty="0" smtClean="0">
                <a:latin typeface="Arial" pitchFamily="34" charset="0"/>
              </a:rPr>
              <a:t> by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LIP</a:t>
            </a:r>
            <a:r>
              <a:rPr lang="en-US" sz="2000" dirty="0" smtClean="0">
                <a:latin typeface="Arial" pitchFamily="34" charset="0"/>
              </a:rPr>
              <a:t> and ask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questions</a:t>
            </a:r>
            <a:r>
              <a:rPr lang="en-US" sz="2000" dirty="0" smtClean="0">
                <a:latin typeface="Arial" pitchFamily="34" charset="0"/>
              </a:rPr>
              <a:t> to </a:t>
            </a:r>
            <a:r>
              <a:rPr lang="en-US" sz="2000" dirty="0" smtClean="0">
                <a:solidFill>
                  <a:srgbClr val="FFCCFF"/>
                </a:solidFill>
                <a:latin typeface="Arial" pitchFamily="34" charset="0"/>
              </a:rPr>
              <a:t>address</a:t>
            </a:r>
            <a:r>
              <a:rPr lang="en-US" sz="2000" dirty="0" smtClean="0">
                <a:latin typeface="Arial" pitchFamily="34" charset="0"/>
              </a:rPr>
              <a:t> concerns. </a:t>
            </a:r>
          </a:p>
          <a:p>
            <a:pPr lvl="1">
              <a:buFontTx/>
              <a:buNone/>
            </a:pPr>
            <a:r>
              <a:rPr lang="en-US" sz="1600" dirty="0" smtClean="0">
                <a:solidFill>
                  <a:srgbClr val="99FF33"/>
                </a:solidFill>
                <a:latin typeface="Arial" pitchFamily="34" charset="0"/>
              </a:rPr>
              <a:t>correct sense</a:t>
            </a:r>
            <a:r>
              <a:rPr lang="en-US" sz="1600" dirty="0" smtClean="0">
                <a:latin typeface="Arial" pitchFamily="34" charset="0"/>
              </a:rPr>
              <a:t>;</a:t>
            </a:r>
            <a:r>
              <a:rPr lang="en-US" sz="1600" dirty="0" smtClean="0">
                <a:solidFill>
                  <a:srgbClr val="99FF33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FF9900"/>
                </a:solidFill>
                <a:latin typeface="Arial" pitchFamily="34" charset="0"/>
              </a:rPr>
              <a:t>correct sense, but high level</a:t>
            </a:r>
            <a:r>
              <a:rPr lang="en-US" sz="1600" dirty="0" smtClean="0">
                <a:latin typeface="Arial" pitchFamily="34" charset="0"/>
              </a:rPr>
              <a:t>;</a:t>
            </a:r>
            <a:r>
              <a:rPr lang="en-US" sz="1600" dirty="0" smtClean="0">
                <a:solidFill>
                  <a:srgbClr val="FF99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wrong sense (FP and FN)</a:t>
            </a:r>
            <a:r>
              <a:rPr lang="en-US" sz="1600" dirty="0" smtClean="0">
                <a:latin typeface="Arial" pitchFamily="34" charset="0"/>
              </a:rPr>
              <a:t>; </a:t>
            </a:r>
            <a:r>
              <a:rPr lang="en-US" sz="1600" dirty="0" smtClean="0">
                <a:solidFill>
                  <a:srgbClr val="FFCCFF"/>
                </a:solidFill>
                <a:latin typeface="Arial" pitchFamily="34" charset="0"/>
              </a:rPr>
              <a:t>ignored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Discard lexical matches under four characters </a:t>
            </a:r>
            <a:r>
              <a:rPr lang="en-US" sz="2000" dirty="0" smtClean="0"/>
              <a:t>(unless MetaMap identified an author-defined abbreviation – scientific publications, or the abbreviation is on the clinical institution local list)</a:t>
            </a:r>
          </a:p>
          <a:p>
            <a:r>
              <a:rPr lang="en-US" dirty="0" smtClean="0"/>
              <a:t>Mark high-level terms (using a local look-up list)</a:t>
            </a:r>
          </a:p>
          <a:p>
            <a:r>
              <a:rPr lang="en-US" dirty="0" smtClean="0"/>
              <a:t>Discard stop-words (using a local look-up list)</a:t>
            </a:r>
          </a:p>
          <a:p>
            <a:r>
              <a:rPr lang="en-US" dirty="0" smtClean="0"/>
              <a:t>Apply document-specific extraction methods</a:t>
            </a:r>
          </a:p>
          <a:p>
            <a:pPr lvl="1"/>
            <a:r>
              <a:rPr lang="en-US" dirty="0" smtClean="0"/>
              <a:t>MEDLINE abstracts – position in the document, frequency, co-occurrence, classifiers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extraction: Case description</a:t>
            </a: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864350" y="4906060"/>
            <a:ext cx="1581150" cy="762000"/>
            <a:chOff x="4740" y="2112"/>
            <a:chExt cx="1020" cy="48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752" y="2112"/>
              <a:ext cx="1008" cy="480"/>
              <a:chOff x="4800" y="576"/>
              <a:chExt cx="960" cy="480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4800" y="576"/>
                <a:ext cx="960" cy="480"/>
                <a:chOff x="4800" y="576"/>
                <a:chExt cx="960" cy="480"/>
              </a:xfrm>
            </p:grpSpPr>
            <p:sp>
              <p:nvSpPr>
                <p:cNvPr id="85" name="Rectangle 8"/>
                <p:cNvSpPr>
                  <a:spLocks noChangeArrowheads="1"/>
                </p:cNvSpPr>
                <p:nvPr/>
              </p:nvSpPr>
              <p:spPr bwMode="auto">
                <a:xfrm>
                  <a:off x="4800" y="576"/>
                  <a:ext cx="960" cy="48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3366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" name="Freeform 9"/>
                <p:cNvSpPr>
                  <a:spLocks/>
                </p:cNvSpPr>
                <p:nvPr/>
              </p:nvSpPr>
              <p:spPr bwMode="auto">
                <a:xfrm>
                  <a:off x="4848" y="624"/>
                  <a:ext cx="240" cy="208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48" y="19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0" h="208">
                      <a:moveTo>
                        <a:pt x="0" y="96"/>
                      </a:moveTo>
                      <a:cubicBezTo>
                        <a:pt x="4" y="152"/>
                        <a:pt x="8" y="208"/>
                        <a:pt x="48" y="192"/>
                      </a:cubicBezTo>
                      <a:cubicBezTo>
                        <a:pt x="88" y="176"/>
                        <a:pt x="208" y="32"/>
                        <a:pt x="240" y="0"/>
                      </a:cubicBezTo>
                    </a:path>
                  </a:pathLst>
                </a:cu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136" y="582"/>
                  <a:ext cx="2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>
                      <a:solidFill>
                        <a:srgbClr val="0000FF"/>
                      </a:solidFill>
                      <a:latin typeface="Arial Black" pitchFamily="34" charset="0"/>
                    </a:rPr>
                    <a:t>?</a:t>
                  </a:r>
                </a:p>
              </p:txBody>
            </p:sp>
            <p:sp>
              <p:nvSpPr>
                <p:cNvPr id="88" name="Freeform 11"/>
                <p:cNvSpPr>
                  <a:spLocks/>
                </p:cNvSpPr>
                <p:nvPr/>
              </p:nvSpPr>
              <p:spPr bwMode="auto">
                <a:xfrm>
                  <a:off x="5426" y="672"/>
                  <a:ext cx="188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44"/>
                    </a:cxn>
                  </a:cxnLst>
                  <a:rect l="0" t="0" r="r" b="b"/>
                  <a:pathLst>
                    <a:path w="192" h="144">
                      <a:moveTo>
                        <a:pt x="0" y="0"/>
                      </a:moveTo>
                      <a:cubicBezTo>
                        <a:pt x="80" y="60"/>
                        <a:pt x="160" y="120"/>
                        <a:pt x="192" y="144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5426" y="672"/>
                <a:ext cx="18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0" y="84"/>
                      <a:pt x="160" y="24"/>
                      <a:pt x="19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2" name="Text Box 13"/>
            <p:cNvSpPr txBox="1">
              <a:spLocks noChangeArrowheads="1"/>
            </p:cNvSpPr>
            <p:nvPr/>
          </p:nvSpPr>
          <p:spPr bwMode="auto">
            <a:xfrm>
              <a:off x="4740" y="2352"/>
              <a:ext cx="10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ysClr val="windowText" lastClr="000000"/>
                  </a:solidFill>
                </a:rPr>
                <a:t>84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%  0%  16%</a:t>
              </a: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98625" y="4906060"/>
            <a:ext cx="1617663" cy="762000"/>
            <a:chOff x="4740" y="2112"/>
            <a:chExt cx="1020" cy="480"/>
          </a:xfrm>
          <a:solidFill>
            <a:srgbClr val="CCFFFF"/>
          </a:solidFill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4752" y="2112"/>
              <a:ext cx="1008" cy="480"/>
              <a:chOff x="4800" y="576"/>
              <a:chExt cx="960" cy="480"/>
            </a:xfrm>
            <a:grpFill/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4800" y="576"/>
                <a:ext cx="960" cy="480"/>
                <a:chOff x="4800" y="576"/>
                <a:chExt cx="960" cy="480"/>
              </a:xfrm>
              <a:grpFill/>
            </p:grpSpPr>
            <p:sp>
              <p:nvSpPr>
                <p:cNvPr id="94" name="Rectangle 17"/>
                <p:cNvSpPr>
                  <a:spLocks noChangeArrowheads="1"/>
                </p:cNvSpPr>
                <p:nvPr/>
              </p:nvSpPr>
              <p:spPr bwMode="auto">
                <a:xfrm>
                  <a:off x="4800" y="576"/>
                  <a:ext cx="960" cy="480"/>
                </a:xfrm>
                <a:prstGeom prst="rect">
                  <a:avLst/>
                </a:prstGeom>
                <a:grpFill/>
                <a:ln w="9525">
                  <a:solidFill>
                    <a:srgbClr val="3366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" name="Freeform 18"/>
                <p:cNvSpPr>
                  <a:spLocks/>
                </p:cNvSpPr>
                <p:nvPr/>
              </p:nvSpPr>
              <p:spPr bwMode="auto">
                <a:xfrm>
                  <a:off x="4848" y="624"/>
                  <a:ext cx="240" cy="208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48" y="19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0" h="208">
                      <a:moveTo>
                        <a:pt x="0" y="96"/>
                      </a:moveTo>
                      <a:cubicBezTo>
                        <a:pt x="4" y="152"/>
                        <a:pt x="8" y="208"/>
                        <a:pt x="48" y="192"/>
                      </a:cubicBezTo>
                      <a:cubicBezTo>
                        <a:pt x="88" y="176"/>
                        <a:pt x="208" y="32"/>
                        <a:pt x="240" y="0"/>
                      </a:cubicBezTo>
                    </a:path>
                  </a:pathLst>
                </a:custGeom>
                <a:grp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136" y="582"/>
                  <a:ext cx="222" cy="2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>
                      <a:solidFill>
                        <a:srgbClr val="0000FF"/>
                      </a:solidFill>
                      <a:latin typeface="Arial Black" pitchFamily="34" charset="0"/>
                    </a:rPr>
                    <a:t>?</a:t>
                  </a:r>
                </a:p>
              </p:txBody>
            </p:sp>
            <p:sp>
              <p:nvSpPr>
                <p:cNvPr id="97" name="Freeform 20"/>
                <p:cNvSpPr>
                  <a:spLocks/>
                </p:cNvSpPr>
                <p:nvPr/>
              </p:nvSpPr>
              <p:spPr bwMode="auto">
                <a:xfrm>
                  <a:off x="5424" y="672"/>
                  <a:ext cx="192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44"/>
                    </a:cxn>
                  </a:cxnLst>
                  <a:rect l="0" t="0" r="r" b="b"/>
                  <a:pathLst>
                    <a:path w="192" h="144">
                      <a:moveTo>
                        <a:pt x="0" y="0"/>
                      </a:moveTo>
                      <a:cubicBezTo>
                        <a:pt x="80" y="60"/>
                        <a:pt x="160" y="120"/>
                        <a:pt x="192" y="144"/>
                      </a:cubicBezTo>
                    </a:path>
                  </a:pathLst>
                </a:custGeom>
                <a:grp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3" name="Freeform 21"/>
              <p:cNvSpPr>
                <a:spLocks/>
              </p:cNvSpPr>
              <p:nvPr/>
            </p:nvSpPr>
            <p:spPr bwMode="auto">
              <a:xfrm>
                <a:off x="5424" y="672"/>
                <a:ext cx="192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0" y="84"/>
                      <a:pt x="160" y="24"/>
                      <a:pt x="192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1" name="Text Box 22"/>
            <p:cNvSpPr txBox="1">
              <a:spLocks noChangeArrowheads="1"/>
            </p:cNvSpPr>
            <p:nvPr/>
          </p:nvSpPr>
          <p:spPr bwMode="auto">
            <a:xfrm>
              <a:off x="4740" y="2352"/>
              <a:ext cx="9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ysClr val="windowText" lastClr="000000"/>
                  </a:solidFill>
                </a:rPr>
                <a:t>93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%   0%   7%</a:t>
              </a: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4299744" y="4906060"/>
            <a:ext cx="1581150" cy="762000"/>
            <a:chOff x="4740" y="2112"/>
            <a:chExt cx="1020" cy="480"/>
          </a:xfrm>
          <a:solidFill>
            <a:srgbClr val="CCFFFF"/>
          </a:solidFill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4752" y="2112"/>
              <a:ext cx="1008" cy="480"/>
              <a:chOff x="4800" y="576"/>
              <a:chExt cx="960" cy="480"/>
            </a:xfrm>
            <a:grpFill/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4800" y="576"/>
                <a:ext cx="960" cy="480"/>
                <a:chOff x="4800" y="576"/>
                <a:chExt cx="960" cy="480"/>
              </a:xfrm>
              <a:grpFill/>
            </p:grpSpPr>
            <p:sp>
              <p:nvSpPr>
                <p:cNvPr id="103" name="Rectangle 26"/>
                <p:cNvSpPr>
                  <a:spLocks noChangeArrowheads="1"/>
                </p:cNvSpPr>
                <p:nvPr/>
              </p:nvSpPr>
              <p:spPr bwMode="auto">
                <a:xfrm>
                  <a:off x="4800" y="576"/>
                  <a:ext cx="960" cy="480"/>
                </a:xfrm>
                <a:prstGeom prst="rect">
                  <a:avLst/>
                </a:prstGeom>
                <a:grpFill/>
                <a:ln w="9525">
                  <a:solidFill>
                    <a:srgbClr val="3366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" name="Freeform 27"/>
                <p:cNvSpPr>
                  <a:spLocks/>
                </p:cNvSpPr>
                <p:nvPr/>
              </p:nvSpPr>
              <p:spPr bwMode="auto">
                <a:xfrm>
                  <a:off x="4848" y="624"/>
                  <a:ext cx="240" cy="208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48" y="19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0" h="208">
                      <a:moveTo>
                        <a:pt x="0" y="96"/>
                      </a:moveTo>
                      <a:cubicBezTo>
                        <a:pt x="4" y="152"/>
                        <a:pt x="8" y="208"/>
                        <a:pt x="48" y="192"/>
                      </a:cubicBezTo>
                      <a:cubicBezTo>
                        <a:pt x="88" y="176"/>
                        <a:pt x="208" y="32"/>
                        <a:pt x="240" y="0"/>
                      </a:cubicBezTo>
                    </a:path>
                  </a:pathLst>
                </a:custGeom>
                <a:grp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136" y="582"/>
                  <a:ext cx="227" cy="2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>
                      <a:solidFill>
                        <a:srgbClr val="0000FF"/>
                      </a:solidFill>
                      <a:latin typeface="Arial Black" pitchFamily="34" charset="0"/>
                    </a:rPr>
                    <a:t>?</a:t>
                  </a:r>
                </a:p>
              </p:txBody>
            </p:sp>
            <p:sp>
              <p:nvSpPr>
                <p:cNvPr id="106" name="Freeform 29"/>
                <p:cNvSpPr>
                  <a:spLocks/>
                </p:cNvSpPr>
                <p:nvPr/>
              </p:nvSpPr>
              <p:spPr bwMode="auto">
                <a:xfrm>
                  <a:off x="5426" y="672"/>
                  <a:ext cx="188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44"/>
                    </a:cxn>
                  </a:cxnLst>
                  <a:rect l="0" t="0" r="r" b="b"/>
                  <a:pathLst>
                    <a:path w="192" h="144">
                      <a:moveTo>
                        <a:pt x="0" y="0"/>
                      </a:moveTo>
                      <a:cubicBezTo>
                        <a:pt x="80" y="60"/>
                        <a:pt x="160" y="120"/>
                        <a:pt x="192" y="144"/>
                      </a:cubicBezTo>
                    </a:path>
                  </a:pathLst>
                </a:custGeom>
                <a:grp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2" name="Freeform 30"/>
              <p:cNvSpPr>
                <a:spLocks/>
              </p:cNvSpPr>
              <p:nvPr/>
            </p:nvSpPr>
            <p:spPr bwMode="auto">
              <a:xfrm>
                <a:off x="5426" y="672"/>
                <a:ext cx="18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0" y="84"/>
                      <a:pt x="160" y="24"/>
                      <a:pt x="192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>
              <a:off x="4740" y="2352"/>
              <a:ext cx="9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ysClr val="windowText" lastClr="000000"/>
                  </a:solidFill>
                </a:rPr>
                <a:t>97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%   0%  3%</a:t>
              </a: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4340225" y="4478677"/>
            <a:ext cx="1517650" cy="393700"/>
          </a:xfrm>
          <a:prstGeom prst="rect">
            <a:avLst/>
          </a:prstGeom>
          <a:solidFill>
            <a:srgbClr val="FF99FF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 b="1" dirty="0">
                <a:solidFill>
                  <a:srgbClr val="800080"/>
                </a:solidFill>
              </a:rPr>
              <a:t>Population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8" name="Text Box 47"/>
          <p:cNvSpPr txBox="1">
            <a:spLocks noChangeArrowheads="1"/>
          </p:cNvSpPr>
          <p:nvPr/>
        </p:nvSpPr>
        <p:spPr bwMode="auto">
          <a:xfrm>
            <a:off x="1758950" y="4478677"/>
            <a:ext cx="1498600" cy="3937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Problem</a:t>
            </a:r>
          </a:p>
        </p:txBody>
      </p:sp>
      <p:sp>
        <p:nvSpPr>
          <p:cNvPr id="109" name="Text Box 48"/>
          <p:cNvSpPr txBox="1">
            <a:spLocks noChangeArrowheads="1"/>
          </p:cNvSpPr>
          <p:nvPr/>
        </p:nvSpPr>
        <p:spPr bwMode="auto">
          <a:xfrm>
            <a:off x="6940550" y="4478677"/>
            <a:ext cx="1517650" cy="393700"/>
          </a:xfrm>
          <a:prstGeom prst="rect">
            <a:avLst/>
          </a:prstGeom>
          <a:solidFill>
            <a:srgbClr val="92D050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9900"/>
                </a:solidFill>
              </a:rPr>
              <a:t>Intervention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211702" y="3860681"/>
            <a:ext cx="914400" cy="1600438"/>
          </a:xfrm>
          <a:prstGeom prst="rect">
            <a:avLst/>
          </a:prstGeom>
          <a:solidFill>
            <a:srgbClr val="CC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correct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2060"/>
                </a:solidFill>
              </a:rPr>
              <a:t>nothing extracted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2060"/>
                </a:solidFill>
              </a:rPr>
              <a:t>wrong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Freeform 18"/>
          <p:cNvSpPr>
            <a:spLocks/>
          </p:cNvSpPr>
          <p:nvPr/>
        </p:nvSpPr>
        <p:spPr bwMode="auto">
          <a:xfrm>
            <a:off x="287902" y="3877990"/>
            <a:ext cx="399658" cy="330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192"/>
              </a:cxn>
              <a:cxn ang="0">
                <a:pos x="240" y="0"/>
              </a:cxn>
            </a:cxnLst>
            <a:rect l="0" t="0" r="r" b="b"/>
            <a:pathLst>
              <a:path w="240" h="208">
                <a:moveTo>
                  <a:pt x="0" y="96"/>
                </a:moveTo>
                <a:cubicBezTo>
                  <a:pt x="4" y="152"/>
                  <a:pt x="8" y="208"/>
                  <a:pt x="48" y="192"/>
                </a:cubicBezTo>
                <a:cubicBezTo>
                  <a:pt x="88" y="176"/>
                  <a:pt x="208" y="32"/>
                  <a:pt x="240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22" name="Text Box 19"/>
          <p:cNvSpPr txBox="1">
            <a:spLocks noChangeArrowheads="1"/>
          </p:cNvSpPr>
          <p:nvPr/>
        </p:nvSpPr>
        <p:spPr bwMode="auto">
          <a:xfrm>
            <a:off x="211702" y="4345238"/>
            <a:ext cx="3696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Arial Black" pitchFamily="34" charset="0"/>
              </a:rPr>
              <a:t>?</a:t>
            </a:r>
            <a:endParaRPr lang="en-US" kern="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3" name="Freeform 20"/>
          <p:cNvSpPr>
            <a:spLocks/>
          </p:cNvSpPr>
          <p:nvPr/>
        </p:nvSpPr>
        <p:spPr bwMode="auto">
          <a:xfrm>
            <a:off x="256078" y="4974934"/>
            <a:ext cx="319726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44"/>
              </a:cxn>
            </a:cxnLst>
            <a:rect l="0" t="0" r="r" b="b"/>
            <a:pathLst>
              <a:path w="192" h="144">
                <a:moveTo>
                  <a:pt x="0" y="0"/>
                </a:moveTo>
                <a:cubicBezTo>
                  <a:pt x="80" y="60"/>
                  <a:pt x="160" y="120"/>
                  <a:pt x="192" y="14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24" name="Freeform 21"/>
          <p:cNvSpPr>
            <a:spLocks/>
          </p:cNvSpPr>
          <p:nvPr/>
        </p:nvSpPr>
        <p:spPr bwMode="auto">
          <a:xfrm>
            <a:off x="256078" y="4974934"/>
            <a:ext cx="319726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0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80" y="84"/>
                  <a:pt x="160" y="24"/>
                  <a:pt x="192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838200" y="1143000"/>
            <a:ext cx="7620000" cy="2862322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Ins="45720">
            <a:spAutoFit/>
          </a:bodyPr>
          <a:lstStyle/>
          <a:p>
            <a:r>
              <a:rPr lang="en-US" sz="2000" dirty="0" smtClean="0">
                <a:solidFill>
                  <a:srgbClr val="CC66FF"/>
                </a:solidFill>
                <a:latin typeface="Tahoma" pitchFamily="34" charset="0"/>
                <a:cs typeface="Tahoma" pitchFamily="34" charset="0"/>
              </a:rPr>
              <a:t>72 yo male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admitted from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Location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Hosp s-p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seizure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activity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 Pt has 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pmh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of </a:t>
            </a:r>
            <a:r>
              <a:rPr lang="en-US" sz="2000" dirty="0" smtClean="0">
                <a:solidFill>
                  <a:srgbClr val="FF5050"/>
                </a:solidFill>
                <a:latin typeface="Tahoma" pitchFamily="34" charset="0"/>
                <a:cs typeface="Tahoma" pitchFamily="34" charset="0"/>
              </a:rPr>
              <a:t>hodgkins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dx, 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s-p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chemo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, and </a:t>
            </a:r>
            <a:r>
              <a:rPr lang="en-US" sz="2000" dirty="0" smtClean="0">
                <a:solidFill>
                  <a:srgbClr val="FF5050"/>
                </a:solidFill>
                <a:latin typeface="Tahoma" pitchFamily="34" charset="0"/>
                <a:cs typeface="Tahoma" pitchFamily="34" charset="0"/>
              </a:rPr>
              <a:t>HTN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 Pt had gone to hospital on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Date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for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confusion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unsteady gait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head CT 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was negative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and pt sent home on </a:t>
            </a:r>
            <a:r>
              <a:rPr lang="en-US" sz="20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ASA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 Returned on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Date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focal seizure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and then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grand mal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and was admitted to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Location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Hospital ICU. Started on </a:t>
            </a:r>
            <a:r>
              <a:rPr lang="en-US" sz="20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Ativan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gtt. </a:t>
            </a:r>
            <a:r>
              <a:rPr lang="en-US" sz="20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MRI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done showing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diffuse lesions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consistent with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encephalitis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20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Head CT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with 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of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embolic stroke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 Pt continued with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seizures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and transferred to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Location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for further workup.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135502" y="4091348"/>
            <a:ext cx="914400" cy="1600438"/>
          </a:xfrm>
          <a:prstGeom prst="rect">
            <a:avLst/>
          </a:prstGeom>
          <a:solidFill>
            <a:srgbClr val="CC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correct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2060"/>
                </a:solidFill>
              </a:rPr>
              <a:t>nothing extracted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2060"/>
                </a:solidFill>
              </a:rPr>
              <a:t>wrong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1020591" y="1143000"/>
            <a:ext cx="7943243" cy="3970318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Ins="4572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Allogeneic hematopoietic stem-cell transplantation in patients with hematologic malignancies after dose-escalated treosulfan/fludarabine conditioning.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PURPOSE: Treosulfan was introduced recently as a conditioning agent for allogeneic blood stem-cell transplantation. The favorable nonhematologic toxicity profile at 3 x 10 g/m(2) was the basis for dose escalation in this prospective, multicenter trial.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PATIENTS AND METHODS: </a:t>
            </a:r>
            <a:r>
              <a:rPr lang="en-US" sz="1400" b="1" dirty="0" smtClean="0">
                <a:solidFill>
                  <a:srgbClr val="FF00FF"/>
                </a:solidFill>
              </a:rPr>
              <a:t>Fifty-six patients with various </a:t>
            </a:r>
            <a:r>
              <a:rPr lang="en-US" sz="1400" b="1" dirty="0" smtClean="0">
                <a:solidFill>
                  <a:srgbClr val="FF0000"/>
                </a:solidFill>
              </a:rPr>
              <a:t>hematologic malignancies </a:t>
            </a:r>
            <a:r>
              <a:rPr lang="en-US" sz="1400" dirty="0" smtClean="0">
                <a:solidFill>
                  <a:srgbClr val="002060"/>
                </a:solidFill>
              </a:rPr>
              <a:t>who were not eligible for standard conditioning were treated with one of three doses: 10 g/m(2), 12 g/m(2), or 14 g/m(2) of intravenous </a:t>
            </a:r>
            <a:r>
              <a:rPr lang="en-US" sz="1400" b="1" dirty="0" smtClean="0">
                <a:solidFill>
                  <a:srgbClr val="00B050"/>
                </a:solidFill>
              </a:rPr>
              <a:t>treosulfan</a:t>
            </a:r>
            <a:r>
              <a:rPr lang="en-US" sz="1400" dirty="0" smtClean="0">
                <a:solidFill>
                  <a:srgbClr val="002060"/>
                </a:solidFill>
              </a:rPr>
              <a:t>, which was administered on days -6 to -4 combined with </a:t>
            </a:r>
            <a:r>
              <a:rPr lang="en-US" sz="1400" b="1" dirty="0" smtClean="0">
                <a:solidFill>
                  <a:srgbClr val="00B050"/>
                </a:solidFill>
              </a:rPr>
              <a:t>fludarabine</a:t>
            </a:r>
            <a:r>
              <a:rPr lang="en-US" sz="1400" dirty="0" smtClean="0">
                <a:solidFill>
                  <a:srgbClr val="002060"/>
                </a:solidFill>
              </a:rPr>
              <a:t> 30 mg/m(2) on days -6 to -2. Patients in complete remission (CR; 42%) or non-CR (58%) received grafts from matched related (47%) or matched unrelated (51%) donors; one patient had a mismatched related donor (2%).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RESULTS: No engraftment failure occurred</a:t>
            </a:r>
            <a:r>
              <a:rPr lang="en-US" sz="1400" b="1" dirty="0" smtClean="0">
                <a:solidFill>
                  <a:srgbClr val="00B0F0"/>
                </a:solidFill>
              </a:rPr>
              <a:t>. </a:t>
            </a:r>
            <a:r>
              <a:rPr lang="en-US" sz="1400" b="1" dirty="0" smtClean="0">
                <a:solidFill>
                  <a:srgbClr val="0070C0"/>
                </a:solidFill>
              </a:rPr>
              <a:t>Overall, extramedullary toxicity and the nonrelapse mortality rate at 2 years (20%) were low and did not increase with dose.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Cumulative incidence of relapse/progression reached 31%. The overall survival and progression-free survival rates were 64% and 49%, respectively, in the total study population. An inverse dose dependency of relapse incidence was indicated in the subgroup receiving transplantations from matched related donors (P = .0568).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CONCLUSION: </a:t>
            </a:r>
            <a:r>
              <a:rPr lang="en-US" sz="1400" b="1" dirty="0" smtClean="0">
                <a:solidFill>
                  <a:srgbClr val="0070C0"/>
                </a:solidFill>
              </a:rPr>
              <a:t>Treosulfan-based conditioning was feasible at all three doses. The 3 x 14 g/m(2) dose was selected for additional studies, because it combines desired characteristics of low toxicity and a low relapse rate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  <a:endParaRPr lang="en-US" sz="14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extraction: MEDLINE abstracts</a:t>
            </a: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650155" y="5330242"/>
            <a:ext cx="1581150" cy="762000"/>
            <a:chOff x="4740" y="2112"/>
            <a:chExt cx="1020" cy="48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752" y="2112"/>
              <a:ext cx="1008" cy="480"/>
              <a:chOff x="4800" y="576"/>
              <a:chExt cx="960" cy="480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4800" y="576"/>
                <a:ext cx="960" cy="480"/>
                <a:chOff x="4800" y="576"/>
                <a:chExt cx="960" cy="480"/>
              </a:xfrm>
            </p:grpSpPr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4800" y="576"/>
                  <a:ext cx="960" cy="48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3366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4848" y="624"/>
                  <a:ext cx="240" cy="208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48" y="19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0" h="208">
                      <a:moveTo>
                        <a:pt x="0" y="96"/>
                      </a:moveTo>
                      <a:cubicBezTo>
                        <a:pt x="4" y="152"/>
                        <a:pt x="8" y="208"/>
                        <a:pt x="48" y="192"/>
                      </a:cubicBezTo>
                      <a:cubicBezTo>
                        <a:pt x="88" y="176"/>
                        <a:pt x="208" y="32"/>
                        <a:pt x="240" y="0"/>
                      </a:cubicBezTo>
                    </a:path>
                  </a:pathLst>
                </a:cu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136" y="582"/>
                  <a:ext cx="2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>
                      <a:solidFill>
                        <a:srgbClr val="0000FF"/>
                      </a:solidFill>
                      <a:latin typeface="Arial Black" pitchFamily="34" charset="0"/>
                    </a:rPr>
                    <a:t>?</a:t>
                  </a: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5426" y="672"/>
                  <a:ext cx="188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44"/>
                    </a:cxn>
                  </a:cxnLst>
                  <a:rect l="0" t="0" r="r" b="b"/>
                  <a:pathLst>
                    <a:path w="192" h="144">
                      <a:moveTo>
                        <a:pt x="0" y="0"/>
                      </a:moveTo>
                      <a:cubicBezTo>
                        <a:pt x="80" y="60"/>
                        <a:pt x="160" y="120"/>
                        <a:pt x="192" y="144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5426" y="672"/>
                <a:ext cx="18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0" y="84"/>
                      <a:pt x="160" y="24"/>
                      <a:pt x="19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4740" y="2352"/>
              <a:ext cx="9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ysClr val="windowText" lastClr="000000"/>
                  </a:solidFill>
                </a:rPr>
                <a:t>80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%  0% 20</a:t>
              </a:r>
              <a:r>
                <a:rPr lang="en-US" sz="1800" kern="0" dirty="0">
                  <a:solidFill>
                    <a:sysClr val="windowText" lastClr="000000"/>
                  </a:solidFill>
                </a:rPr>
                <a:t>%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164005" y="5320717"/>
            <a:ext cx="1617663" cy="762000"/>
            <a:chOff x="4740" y="2112"/>
            <a:chExt cx="1020" cy="480"/>
          </a:xfrm>
          <a:solidFill>
            <a:srgbClr val="CCFFFF"/>
          </a:solidFill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4752" y="2112"/>
              <a:ext cx="1008" cy="480"/>
              <a:chOff x="4800" y="576"/>
              <a:chExt cx="960" cy="480"/>
            </a:xfrm>
            <a:grpFill/>
          </p:grpSpPr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4800" y="576"/>
                <a:ext cx="960" cy="480"/>
                <a:chOff x="4800" y="576"/>
                <a:chExt cx="960" cy="480"/>
              </a:xfrm>
              <a:grpFill/>
            </p:grpSpPr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4800" y="576"/>
                  <a:ext cx="960" cy="480"/>
                </a:xfrm>
                <a:prstGeom prst="rect">
                  <a:avLst/>
                </a:prstGeom>
                <a:grpFill/>
                <a:ln w="9525">
                  <a:solidFill>
                    <a:srgbClr val="3366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4848" y="624"/>
                  <a:ext cx="240" cy="208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48" y="19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0" h="208">
                      <a:moveTo>
                        <a:pt x="0" y="96"/>
                      </a:moveTo>
                      <a:cubicBezTo>
                        <a:pt x="4" y="152"/>
                        <a:pt x="8" y="208"/>
                        <a:pt x="48" y="192"/>
                      </a:cubicBezTo>
                      <a:cubicBezTo>
                        <a:pt x="88" y="176"/>
                        <a:pt x="208" y="32"/>
                        <a:pt x="240" y="0"/>
                      </a:cubicBezTo>
                    </a:path>
                  </a:pathLst>
                </a:custGeom>
                <a:grp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136" y="582"/>
                  <a:ext cx="222" cy="2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>
                      <a:solidFill>
                        <a:srgbClr val="0000FF"/>
                      </a:solidFill>
                      <a:latin typeface="Arial Black" pitchFamily="34" charset="0"/>
                    </a:rPr>
                    <a:t>?</a:t>
                  </a: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5424" y="672"/>
                  <a:ext cx="192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44"/>
                    </a:cxn>
                  </a:cxnLst>
                  <a:rect l="0" t="0" r="r" b="b"/>
                  <a:pathLst>
                    <a:path w="192" h="144">
                      <a:moveTo>
                        <a:pt x="0" y="0"/>
                      </a:moveTo>
                      <a:cubicBezTo>
                        <a:pt x="80" y="60"/>
                        <a:pt x="160" y="120"/>
                        <a:pt x="192" y="144"/>
                      </a:cubicBezTo>
                    </a:path>
                  </a:pathLst>
                </a:custGeom>
                <a:grp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5424" y="672"/>
                <a:ext cx="192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0" y="84"/>
                      <a:pt x="160" y="24"/>
                      <a:pt x="192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4740" y="2352"/>
              <a:ext cx="9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ysClr val="windowText" lastClr="000000"/>
                  </a:solidFill>
                </a:rPr>
                <a:t>90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%  5%  5</a:t>
              </a:r>
              <a:r>
                <a:rPr lang="en-US" sz="1800" kern="0" dirty="0">
                  <a:solidFill>
                    <a:sysClr val="windowText" lastClr="000000"/>
                  </a:solidFill>
                </a:rPr>
                <a:t>%</a:t>
              </a:r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3916605" y="5330242"/>
            <a:ext cx="1581150" cy="762000"/>
            <a:chOff x="4740" y="2112"/>
            <a:chExt cx="1020" cy="480"/>
          </a:xfrm>
          <a:solidFill>
            <a:srgbClr val="CCFFFF"/>
          </a:solidFill>
        </p:grpSpPr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4752" y="2112"/>
              <a:ext cx="1008" cy="480"/>
              <a:chOff x="4800" y="576"/>
              <a:chExt cx="960" cy="480"/>
            </a:xfrm>
            <a:grpFill/>
          </p:grpSpPr>
          <p:grpSp>
            <p:nvGrpSpPr>
              <p:cNvPr id="23" name="Group 25"/>
              <p:cNvGrpSpPr>
                <a:grpSpLocks/>
              </p:cNvGrpSpPr>
              <p:nvPr/>
            </p:nvGrpSpPr>
            <p:grpSpPr bwMode="auto">
              <a:xfrm>
                <a:off x="4800" y="576"/>
                <a:ext cx="960" cy="480"/>
                <a:chOff x="4800" y="576"/>
                <a:chExt cx="960" cy="480"/>
              </a:xfrm>
              <a:grpFill/>
            </p:grpSpPr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4800" y="576"/>
                  <a:ext cx="960" cy="480"/>
                </a:xfrm>
                <a:prstGeom prst="rect">
                  <a:avLst/>
                </a:prstGeom>
                <a:grpFill/>
                <a:ln w="9525">
                  <a:solidFill>
                    <a:srgbClr val="3366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4848" y="624"/>
                  <a:ext cx="240" cy="208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48" y="19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0" h="208">
                      <a:moveTo>
                        <a:pt x="0" y="96"/>
                      </a:moveTo>
                      <a:cubicBezTo>
                        <a:pt x="4" y="152"/>
                        <a:pt x="8" y="208"/>
                        <a:pt x="48" y="192"/>
                      </a:cubicBezTo>
                      <a:cubicBezTo>
                        <a:pt x="88" y="176"/>
                        <a:pt x="208" y="32"/>
                        <a:pt x="240" y="0"/>
                      </a:cubicBezTo>
                    </a:path>
                  </a:pathLst>
                </a:custGeom>
                <a:grp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136" y="582"/>
                  <a:ext cx="227" cy="2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>
                      <a:solidFill>
                        <a:srgbClr val="0000FF"/>
                      </a:solidFill>
                      <a:latin typeface="Arial Black" pitchFamily="34" charset="0"/>
                    </a:rPr>
                    <a:t>?</a:t>
                  </a: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5426" y="672"/>
                  <a:ext cx="188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44"/>
                    </a:cxn>
                  </a:cxnLst>
                  <a:rect l="0" t="0" r="r" b="b"/>
                  <a:pathLst>
                    <a:path w="192" h="144">
                      <a:moveTo>
                        <a:pt x="0" y="0"/>
                      </a:moveTo>
                      <a:cubicBezTo>
                        <a:pt x="80" y="60"/>
                        <a:pt x="160" y="120"/>
                        <a:pt x="192" y="144"/>
                      </a:cubicBezTo>
                    </a:path>
                  </a:pathLst>
                </a:custGeom>
                <a:grp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5426" y="672"/>
                <a:ext cx="18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0" y="84"/>
                      <a:pt x="160" y="24"/>
                      <a:pt x="192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740" y="2352"/>
              <a:ext cx="9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ysClr val="windowText" lastClr="000000"/>
                  </a:solidFill>
                </a:rPr>
                <a:t>80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% 13%  7</a:t>
              </a:r>
              <a:r>
                <a:rPr lang="en-US" sz="1800" kern="0" dirty="0">
                  <a:solidFill>
                    <a:sysClr val="windowText" lastClr="000000"/>
                  </a:solidFill>
                </a:rPr>
                <a:t>%</a:t>
              </a:r>
            </a:p>
          </p:txBody>
        </p:sp>
      </p:grp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7345605" y="5330242"/>
            <a:ext cx="1617663" cy="762000"/>
            <a:chOff x="4740" y="2112"/>
            <a:chExt cx="1020" cy="480"/>
          </a:xfrm>
          <a:solidFill>
            <a:srgbClr val="CCFFFF"/>
          </a:solidFill>
        </p:grpSpPr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4752" y="2112"/>
              <a:ext cx="1008" cy="480"/>
              <a:chOff x="4800" y="576"/>
              <a:chExt cx="960" cy="480"/>
            </a:xfrm>
            <a:grpFill/>
          </p:grpSpPr>
          <p:grpSp>
            <p:nvGrpSpPr>
              <p:cNvPr id="32" name="Group 34"/>
              <p:cNvGrpSpPr>
                <a:grpSpLocks/>
              </p:cNvGrpSpPr>
              <p:nvPr/>
            </p:nvGrpSpPr>
            <p:grpSpPr bwMode="auto">
              <a:xfrm>
                <a:off x="4800" y="576"/>
                <a:ext cx="960" cy="480"/>
                <a:chOff x="4800" y="576"/>
                <a:chExt cx="960" cy="480"/>
              </a:xfrm>
              <a:grpFill/>
            </p:grpSpPr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4800" y="576"/>
                  <a:ext cx="960" cy="480"/>
                </a:xfrm>
                <a:prstGeom prst="rect">
                  <a:avLst/>
                </a:prstGeom>
                <a:grpFill/>
                <a:ln w="9525">
                  <a:solidFill>
                    <a:srgbClr val="3366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4848" y="624"/>
                  <a:ext cx="240" cy="208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48" y="19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0" h="208">
                      <a:moveTo>
                        <a:pt x="0" y="96"/>
                      </a:moveTo>
                      <a:cubicBezTo>
                        <a:pt x="4" y="152"/>
                        <a:pt x="8" y="208"/>
                        <a:pt x="48" y="192"/>
                      </a:cubicBezTo>
                      <a:cubicBezTo>
                        <a:pt x="88" y="176"/>
                        <a:pt x="208" y="32"/>
                        <a:pt x="240" y="0"/>
                      </a:cubicBezTo>
                    </a:path>
                  </a:pathLst>
                </a:custGeom>
                <a:grp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136" y="582"/>
                  <a:ext cx="222" cy="2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>
                      <a:solidFill>
                        <a:srgbClr val="0000FF"/>
                      </a:solidFill>
                      <a:latin typeface="Arial Black" pitchFamily="34" charset="0"/>
                    </a:rPr>
                    <a:t>?</a:t>
                  </a:r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5424" y="672"/>
                  <a:ext cx="192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44"/>
                    </a:cxn>
                  </a:cxnLst>
                  <a:rect l="0" t="0" r="r" b="b"/>
                  <a:pathLst>
                    <a:path w="192" h="144">
                      <a:moveTo>
                        <a:pt x="0" y="0"/>
                      </a:moveTo>
                      <a:cubicBezTo>
                        <a:pt x="80" y="60"/>
                        <a:pt x="160" y="120"/>
                        <a:pt x="192" y="144"/>
                      </a:cubicBezTo>
                    </a:path>
                  </a:pathLst>
                </a:custGeom>
                <a:grp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424" y="672"/>
                <a:ext cx="192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0" y="84"/>
                      <a:pt x="160" y="24"/>
                      <a:pt x="192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4740" y="2352"/>
              <a:ext cx="9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ysClr val="windowText" lastClr="000000"/>
                  </a:solidFill>
                </a:rPr>
                <a:t>95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%  0%  5</a:t>
              </a:r>
              <a:r>
                <a:rPr lang="en-US" sz="1800" kern="0" dirty="0">
                  <a:solidFill>
                    <a:sysClr val="windowText" lastClr="000000"/>
                  </a:solidFill>
                </a:rPr>
                <a:t>%</a:t>
              </a:r>
            </a:p>
          </p:txBody>
        </p:sp>
      </p:grp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405930" y="4873042"/>
            <a:ext cx="1498600" cy="392113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Outcome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967405" y="4873042"/>
            <a:ext cx="1517650" cy="393700"/>
          </a:xfrm>
          <a:prstGeom prst="rect">
            <a:avLst/>
          </a:prstGeom>
          <a:solidFill>
            <a:srgbClr val="FF99FF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 b="1" dirty="0">
                <a:solidFill>
                  <a:srgbClr val="800080"/>
                </a:solidFill>
              </a:rPr>
              <a:t>Population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2224330" y="4863517"/>
            <a:ext cx="1498600" cy="3937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Problem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5653330" y="4863517"/>
            <a:ext cx="1517650" cy="393700"/>
          </a:xfrm>
          <a:prstGeom prst="rect">
            <a:avLst/>
          </a:prstGeom>
          <a:solidFill>
            <a:srgbClr val="92D050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9900"/>
                </a:solidFill>
              </a:rPr>
              <a:t>Intervention</a:t>
            </a:r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>
            <a:off x="211702" y="4108657"/>
            <a:ext cx="399658" cy="330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192"/>
              </a:cxn>
              <a:cxn ang="0">
                <a:pos x="240" y="0"/>
              </a:cxn>
            </a:cxnLst>
            <a:rect l="0" t="0" r="r" b="b"/>
            <a:pathLst>
              <a:path w="240" h="208">
                <a:moveTo>
                  <a:pt x="0" y="96"/>
                </a:moveTo>
                <a:cubicBezTo>
                  <a:pt x="4" y="152"/>
                  <a:pt x="8" y="208"/>
                  <a:pt x="48" y="192"/>
                </a:cubicBezTo>
                <a:cubicBezTo>
                  <a:pt x="88" y="176"/>
                  <a:pt x="208" y="32"/>
                  <a:pt x="240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135502" y="4575905"/>
            <a:ext cx="3696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Arial Black" pitchFamily="34" charset="0"/>
              </a:rPr>
              <a:t>?</a:t>
            </a:r>
            <a:endParaRPr lang="en-US" kern="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5" name="Freeform 20"/>
          <p:cNvSpPr>
            <a:spLocks/>
          </p:cNvSpPr>
          <p:nvPr/>
        </p:nvSpPr>
        <p:spPr bwMode="auto">
          <a:xfrm>
            <a:off x="179878" y="5205601"/>
            <a:ext cx="319726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44"/>
              </a:cxn>
            </a:cxnLst>
            <a:rect l="0" t="0" r="r" b="b"/>
            <a:pathLst>
              <a:path w="192" h="144">
                <a:moveTo>
                  <a:pt x="0" y="0"/>
                </a:moveTo>
                <a:cubicBezTo>
                  <a:pt x="80" y="60"/>
                  <a:pt x="160" y="120"/>
                  <a:pt x="192" y="14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6" name="Freeform 21"/>
          <p:cNvSpPr>
            <a:spLocks/>
          </p:cNvSpPr>
          <p:nvPr/>
        </p:nvSpPr>
        <p:spPr bwMode="auto">
          <a:xfrm>
            <a:off x="179878" y="5205601"/>
            <a:ext cx="319726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0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80" y="84"/>
                  <a:pt x="160" y="24"/>
                  <a:pt x="192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MetaMap UMLS clinical content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Experiments</a:t>
            </a:r>
          </a:p>
          <a:p>
            <a:pPr marL="742950" lvl="2" indent="-342900"/>
            <a:r>
              <a:rPr lang="en-US" dirty="0" smtClean="0"/>
              <a:t>2008 Extract PICO frames from MEDLINE abstracts</a:t>
            </a:r>
          </a:p>
          <a:p>
            <a:pPr marL="742950" lvl="2" indent="-342900"/>
            <a:r>
              <a:rPr lang="en-US" dirty="0" smtClean="0"/>
              <a:t>2009 Extract PICO elements from clinical notes</a:t>
            </a:r>
          </a:p>
          <a:p>
            <a:r>
              <a:rPr lang="en-US" dirty="0" smtClean="0"/>
              <a:t>Data</a:t>
            </a:r>
          </a:p>
          <a:p>
            <a:pPr marL="742950" lvl="2" indent="-342900"/>
            <a:r>
              <a:rPr lang="en-US" dirty="0" smtClean="0"/>
              <a:t>2008 LNCV document collection</a:t>
            </a:r>
          </a:p>
          <a:p>
            <a:pPr marL="742950" lvl="2" indent="-342900"/>
            <a:r>
              <a:rPr lang="en-US" dirty="0" smtClean="0"/>
              <a:t>2009 LNCV clinical text collection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Different tasks need different MetaMap views</a:t>
            </a:r>
          </a:p>
          <a:p>
            <a:pPr lvl="2"/>
            <a:r>
              <a:rPr lang="en-US" dirty="0" smtClean="0"/>
              <a:t>Filters</a:t>
            </a:r>
          </a:p>
          <a:p>
            <a:pPr lvl="2"/>
            <a:r>
              <a:rPr lang="en-US" dirty="0" smtClean="0"/>
              <a:t>Semantic type subsets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Background: why concept identification?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Introduction to MetaMap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The MetaMap algorithm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Input/output formats (François, 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options in depth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MetaMap processing modes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Usage warnings (Lan)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Access methods (Jim)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Research projects using MetaMap (Jim, Dina)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/>
                </a:solidFill>
              </a:rPr>
              <a:t>Future directions (Lan)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">
  <a:themeElements>
    <a:clrScheme name="">
      <a:dk1>
        <a:srgbClr val="00FFFF"/>
      </a:dk1>
      <a:lt1>
        <a:srgbClr val="FFFFFF"/>
      </a:lt1>
      <a:dk2>
        <a:srgbClr val="FFCC99"/>
      </a:dk2>
      <a:lt2>
        <a:srgbClr val="FFFFFF"/>
      </a:lt2>
      <a:accent1>
        <a:srgbClr val="00FFFF"/>
      </a:accent1>
      <a:accent2>
        <a:srgbClr val="FFFF00"/>
      </a:accent2>
      <a:accent3>
        <a:srgbClr val="FFE2CA"/>
      </a:accent3>
      <a:accent4>
        <a:srgbClr val="DADADA"/>
      </a:accent4>
      <a:accent5>
        <a:srgbClr val="AAFFFF"/>
      </a:accent5>
      <a:accent6>
        <a:srgbClr val="E7E700"/>
      </a:accent6>
      <a:hlink>
        <a:srgbClr val="BDD7E5"/>
      </a:hlink>
      <a:folHlink>
        <a:srgbClr val="D2AAD2"/>
      </a:folHlink>
    </a:clrScheme>
    <a:fontScheme name="I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800B2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800B2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I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Settings\lan\My Documents\Associates\Associates.01\II.ppt</Template>
  <TotalTime>9886</TotalTime>
  <Words>8382</Words>
  <Application>Microsoft Office PowerPoint</Application>
  <PresentationFormat>On-screen Show (4:3)</PresentationFormat>
  <Paragraphs>1221</Paragraphs>
  <Slides>106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II</vt:lpstr>
      <vt:lpstr> T29: UMLS Concept Identification Using the MetaMap System</vt:lpstr>
      <vt:lpstr>Tutorial Outline</vt:lpstr>
      <vt:lpstr>Tutorial Outline</vt:lpstr>
      <vt:lpstr>Why Concept Identification?</vt:lpstr>
      <vt:lpstr>Motivation for Creation of MetaMap</vt:lpstr>
      <vt:lpstr>Tutorial Outline</vt:lpstr>
      <vt:lpstr>Concept Identification Programs</vt:lpstr>
      <vt:lpstr>Example (best mappings)</vt:lpstr>
      <vt:lpstr>Example (best mappings with WSD)</vt:lpstr>
      <vt:lpstr>MetaMap Examples (1/7)</vt:lpstr>
      <vt:lpstr>Example: Normal processing (2/7)</vt:lpstr>
      <vt:lpstr>Example: Variants (-v)  (3/7)</vt:lpstr>
      <vt:lpstr>Example: Compound mappings (4/7)</vt:lpstr>
      <vt:lpstr>Example: Show sources (-G)  (5/7)</vt:lpstr>
      <vt:lpstr>Example: Restrict to sources (-GR LCH)  (6/7)</vt:lpstr>
      <vt:lpstr>Example: Restrict to STs (-J neop)  (7/7)</vt:lpstr>
      <vt:lpstr>MetaMap Demo</vt:lpstr>
      <vt:lpstr>Tutorial Outline</vt:lpstr>
      <vt:lpstr>The Algorithm</vt:lpstr>
      <vt:lpstr>Parsing</vt:lpstr>
      <vt:lpstr>Variant Generation</vt:lpstr>
      <vt:lpstr>Evaluation Function</vt:lpstr>
      <vt:lpstr>Evaluation Results</vt:lpstr>
      <vt:lpstr>Mapping Construction</vt:lpstr>
      <vt:lpstr>Mapping Construction (with WSD)</vt:lpstr>
      <vt:lpstr>Tutorial Outline</vt:lpstr>
      <vt:lpstr>Input Formats</vt:lpstr>
      <vt:lpstr>Input Should Have Syntactic Structure</vt:lpstr>
      <vt:lpstr>Input Format Syntax Limitation</vt:lpstr>
      <vt:lpstr>Slide 30</vt:lpstr>
      <vt:lpstr>Slide 31</vt:lpstr>
      <vt:lpstr>Output Formats: Summary</vt:lpstr>
      <vt:lpstr>Output Formats: Human Readable</vt:lpstr>
      <vt:lpstr>Human Readable: Metathesaurus String</vt:lpstr>
      <vt:lpstr>Human Readable: Preferred Name</vt:lpstr>
      <vt:lpstr>Human Readable: MetaMap Scores</vt:lpstr>
      <vt:lpstr>Human Readable: Semantic Types</vt:lpstr>
      <vt:lpstr>Human Readable: w/o SemTypes (-s)</vt:lpstr>
      <vt:lpstr>Human Readable with CUIs (-I)</vt:lpstr>
      <vt:lpstr>Human Readable with Sources (-G)</vt:lpstr>
      <vt:lpstr>Output Formats: Human Readable</vt:lpstr>
      <vt:lpstr>Output Formats: Machine Output</vt:lpstr>
      <vt:lpstr>Output Formats: Machine Output</vt:lpstr>
      <vt:lpstr>Output Formats: Unformatted XML</vt:lpstr>
      <vt:lpstr>Output Formats: Formatted XML</vt:lpstr>
      <vt:lpstr>Output Formats: MetaMap 3D</vt:lpstr>
      <vt:lpstr>Tutorial Outline</vt:lpstr>
      <vt:lpstr>MetaMap Options</vt:lpstr>
      <vt:lpstr>WSD Examples (1/4)</vt:lpstr>
      <vt:lpstr>WSD Examples (2/4)</vt:lpstr>
      <vt:lpstr>WSD Examples (3/4)</vt:lpstr>
      <vt:lpstr>WSD Examples (4/4)</vt:lpstr>
      <vt:lpstr>Negation Example</vt:lpstr>
      <vt:lpstr>Behavior Options (1/4)</vt:lpstr>
      <vt:lpstr>Example: Default (with word order)</vt:lpstr>
      <vt:lpstr>Example: Ignore Word Order (-i)</vt:lpstr>
      <vt:lpstr>Behavior Options (2/4)</vt:lpstr>
      <vt:lpstr>Behavior Options (3/4)</vt:lpstr>
      <vt:lpstr>Behavior Options (4/4)</vt:lpstr>
      <vt:lpstr>Output/Display Options (1/2)</vt:lpstr>
      <vt:lpstr>Output/Display Options (2/2)</vt:lpstr>
      <vt:lpstr>Tutorial Outline</vt:lpstr>
      <vt:lpstr>MetaMap Processing Modes</vt:lpstr>
      <vt:lpstr>Example: Semantic Mode (with WSD)</vt:lpstr>
      <vt:lpstr>Example: Inference Mode (with WSD)</vt:lpstr>
      <vt:lpstr>Example 1/2: Browse Mode</vt:lpstr>
      <vt:lpstr>Example 2/2: Browse Mode</vt:lpstr>
      <vt:lpstr>Tutorial Outline</vt:lpstr>
      <vt:lpstr>Candidates vs. Mappings</vt:lpstr>
      <vt:lpstr>Candidates vs. Mappings Example</vt:lpstr>
      <vt:lpstr>Tutorial Outline</vt:lpstr>
      <vt:lpstr>MetaMap Availability</vt:lpstr>
      <vt:lpstr>MetaMap APIs</vt:lpstr>
      <vt:lpstr>MetaMap/MMTx Distribution Modes</vt:lpstr>
      <vt:lpstr>MetaMap/MMTx Distribution Modes</vt:lpstr>
      <vt:lpstr>Tutorial Outline</vt:lpstr>
      <vt:lpstr>NLM Applications using MetaMap:  MTI (Medical Text Indexer)</vt:lpstr>
      <vt:lpstr>MTI Uses</vt:lpstr>
      <vt:lpstr>How MTI Uses MetaMap</vt:lpstr>
      <vt:lpstr>How MTI Uses MetaMap (contd.)</vt:lpstr>
      <vt:lpstr>MetaMap Fielded MMI Output (-N)</vt:lpstr>
      <vt:lpstr>Filtering Using Entry Term Information</vt:lpstr>
      <vt:lpstr>Example</vt:lpstr>
      <vt:lpstr>Ambiguity Example</vt:lpstr>
      <vt:lpstr>NLM Applications using MetaMap: RIDeM (Repository for Informed Decision Making)</vt:lpstr>
      <vt:lpstr>Example data flow: InfoBot</vt:lpstr>
      <vt:lpstr>Slide 87</vt:lpstr>
      <vt:lpstr>Slide 88</vt:lpstr>
      <vt:lpstr>Text types processed for RIDeM</vt:lpstr>
      <vt:lpstr>Text pre-processing</vt:lpstr>
      <vt:lpstr>MetaMap settings </vt:lpstr>
      <vt:lpstr>MetaMap output processing</vt:lpstr>
      <vt:lpstr>Target entity extraction: InfoBot clinical notes</vt:lpstr>
      <vt:lpstr>Default MetaMap output analysis</vt:lpstr>
      <vt:lpstr>Entity extraction</vt:lpstr>
      <vt:lpstr>Entity extraction: Case description</vt:lpstr>
      <vt:lpstr>Entity extraction: MEDLINE abstracts</vt:lpstr>
      <vt:lpstr>MetaMap UMLS clinical content views</vt:lpstr>
      <vt:lpstr>Tutorial Outline</vt:lpstr>
      <vt:lpstr>Ongoing MetaMap Development (1/2)</vt:lpstr>
      <vt:lpstr>Ongoing MetaMap Development (2/2)</vt:lpstr>
      <vt:lpstr>Future MetaMap Development (1/2)</vt:lpstr>
      <vt:lpstr>Future MetaMap Development (2/2)</vt:lpstr>
      <vt:lpstr>Web Pointers*</vt:lpstr>
      <vt:lpstr>Tutorial Faculty Pointers</vt:lpstr>
      <vt:lpstr>Comments or Questions?</vt:lpstr>
    </vt:vector>
  </TitlesOfParts>
  <Company>NLM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and Semi-automated Indexing</dc:title>
  <dc:creator>Lan Aronson</dc:creator>
  <cp:lastModifiedBy>lanaronson</cp:lastModifiedBy>
  <cp:revision>734</cp:revision>
  <cp:lastPrinted>2004-03-11T22:56:36Z</cp:lastPrinted>
  <dcterms:created xsi:type="dcterms:W3CDTF">2010-10-23T01:38:43Z</dcterms:created>
  <dcterms:modified xsi:type="dcterms:W3CDTF">2010-11-04T19:33:50Z</dcterms:modified>
</cp:coreProperties>
</file>