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3678" r:id="rId2"/>
  </p:sldMasterIdLst>
  <p:notesMasterIdLst>
    <p:notesMasterId r:id="rId84"/>
  </p:notesMasterIdLst>
  <p:handoutMasterIdLst>
    <p:handoutMasterId r:id="rId85"/>
  </p:handoutMasterIdLst>
  <p:sldIdLst>
    <p:sldId id="752" r:id="rId3"/>
    <p:sldId id="1064" r:id="rId4"/>
    <p:sldId id="753" r:id="rId5"/>
    <p:sldId id="1017" r:id="rId6"/>
    <p:sldId id="1097" r:id="rId7"/>
    <p:sldId id="1098" r:id="rId8"/>
    <p:sldId id="1021" r:id="rId9"/>
    <p:sldId id="1022" r:id="rId10"/>
    <p:sldId id="1023" r:id="rId11"/>
    <p:sldId id="1084" r:id="rId12"/>
    <p:sldId id="841" r:id="rId13"/>
    <p:sldId id="1085" r:id="rId14"/>
    <p:sldId id="992" r:id="rId15"/>
    <p:sldId id="884" r:id="rId16"/>
    <p:sldId id="989" r:id="rId17"/>
    <p:sldId id="990" r:id="rId18"/>
    <p:sldId id="1086" r:id="rId19"/>
    <p:sldId id="938" r:id="rId20"/>
    <p:sldId id="1025" r:id="rId21"/>
    <p:sldId id="1028" r:id="rId22"/>
    <p:sldId id="1026" r:id="rId23"/>
    <p:sldId id="1027" r:id="rId24"/>
    <p:sldId id="1029" r:id="rId25"/>
    <p:sldId id="949" r:id="rId26"/>
    <p:sldId id="952" r:id="rId27"/>
    <p:sldId id="1024" r:id="rId28"/>
    <p:sldId id="1087" r:id="rId29"/>
    <p:sldId id="1071" r:id="rId30"/>
    <p:sldId id="1065" r:id="rId31"/>
    <p:sldId id="1068" r:id="rId32"/>
    <p:sldId id="1066" r:id="rId33"/>
    <p:sldId id="1069" r:id="rId34"/>
    <p:sldId id="1070" r:id="rId35"/>
    <p:sldId id="1067" r:id="rId36"/>
    <p:sldId id="1116" r:id="rId37"/>
    <p:sldId id="1117" r:id="rId38"/>
    <p:sldId id="1072" r:id="rId39"/>
    <p:sldId id="1114" r:id="rId40"/>
    <p:sldId id="1075" r:id="rId41"/>
    <p:sldId id="1076" r:id="rId42"/>
    <p:sldId id="1074" r:id="rId43"/>
    <p:sldId id="1043" r:id="rId44"/>
    <p:sldId id="1090" r:id="rId45"/>
    <p:sldId id="996" r:id="rId46"/>
    <p:sldId id="1033" r:id="rId47"/>
    <p:sldId id="1089" r:id="rId48"/>
    <p:sldId id="1000" r:id="rId49"/>
    <p:sldId id="1092" r:id="rId50"/>
    <p:sldId id="1096" r:id="rId51"/>
    <p:sldId id="1093" r:id="rId52"/>
    <p:sldId id="1002" r:id="rId53"/>
    <p:sldId id="1006" r:id="rId54"/>
    <p:sldId id="1118" r:id="rId55"/>
    <p:sldId id="1121" r:id="rId56"/>
    <p:sldId id="1120" r:id="rId57"/>
    <p:sldId id="1113" r:id="rId58"/>
    <p:sldId id="1104" r:id="rId59"/>
    <p:sldId id="1105" r:id="rId60"/>
    <p:sldId id="1106" r:id="rId61"/>
    <p:sldId id="1107" r:id="rId62"/>
    <p:sldId id="1108" r:id="rId63"/>
    <p:sldId id="1109" r:id="rId64"/>
    <p:sldId id="1110" r:id="rId65"/>
    <p:sldId id="1111" r:id="rId66"/>
    <p:sldId id="1112" r:id="rId67"/>
    <p:sldId id="1122" r:id="rId68"/>
    <p:sldId id="1010" r:id="rId69"/>
    <p:sldId id="1079" r:id="rId70"/>
    <p:sldId id="1080" r:id="rId71"/>
    <p:sldId id="1081" r:id="rId72"/>
    <p:sldId id="1082" r:id="rId73"/>
    <p:sldId id="1083" r:id="rId74"/>
    <p:sldId id="1115" r:id="rId75"/>
    <p:sldId id="870" r:id="rId76"/>
    <p:sldId id="975" r:id="rId77"/>
    <p:sldId id="775" r:id="rId78"/>
    <p:sldId id="800" r:id="rId79"/>
    <p:sldId id="801" r:id="rId80"/>
    <p:sldId id="1101" r:id="rId81"/>
    <p:sldId id="1099" r:id="rId82"/>
    <p:sldId id="1100" r:id="rId8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A6510C-CABB-4E20-88F1-872619BB2976}">
          <p14:sldIdLst>
            <p14:sldId id="752"/>
            <p14:sldId id="1064"/>
          </p14:sldIdLst>
        </p14:section>
        <p14:section name="Untitled Section" id="{201D0D0F-FBB7-40B3-B576-4C1F5C532970}">
          <p14:sldIdLst>
            <p14:sldId id="753"/>
            <p14:sldId id="1017"/>
            <p14:sldId id="1097"/>
            <p14:sldId id="1098"/>
            <p14:sldId id="1021"/>
            <p14:sldId id="1022"/>
            <p14:sldId id="1023"/>
            <p14:sldId id="1084"/>
            <p14:sldId id="841"/>
            <p14:sldId id="1085"/>
            <p14:sldId id="992"/>
            <p14:sldId id="884"/>
            <p14:sldId id="989"/>
            <p14:sldId id="990"/>
            <p14:sldId id="1086"/>
            <p14:sldId id="938"/>
            <p14:sldId id="1025"/>
            <p14:sldId id="1028"/>
            <p14:sldId id="1026"/>
            <p14:sldId id="1027"/>
            <p14:sldId id="1029"/>
            <p14:sldId id="949"/>
            <p14:sldId id="952"/>
            <p14:sldId id="1024"/>
            <p14:sldId id="1087"/>
            <p14:sldId id="1071"/>
            <p14:sldId id="1065"/>
            <p14:sldId id="1068"/>
            <p14:sldId id="1066"/>
            <p14:sldId id="1069"/>
            <p14:sldId id="1070"/>
            <p14:sldId id="1067"/>
            <p14:sldId id="1116"/>
            <p14:sldId id="1117"/>
            <p14:sldId id="1072"/>
            <p14:sldId id="1114"/>
            <p14:sldId id="1075"/>
            <p14:sldId id="1076"/>
            <p14:sldId id="1074"/>
            <p14:sldId id="1043"/>
            <p14:sldId id="1090"/>
            <p14:sldId id="996"/>
            <p14:sldId id="1033"/>
            <p14:sldId id="1089"/>
            <p14:sldId id="1000"/>
            <p14:sldId id="1092"/>
            <p14:sldId id="1096"/>
            <p14:sldId id="1093"/>
            <p14:sldId id="1002"/>
            <p14:sldId id="1006"/>
            <p14:sldId id="1118"/>
            <p14:sldId id="1121"/>
            <p14:sldId id="1120"/>
            <p14:sldId id="1113"/>
            <p14:sldId id="1104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22"/>
            <p14:sldId id="1010"/>
            <p14:sldId id="1079"/>
            <p14:sldId id="1080"/>
            <p14:sldId id="1081"/>
            <p14:sldId id="1082"/>
            <p14:sldId id="1083"/>
            <p14:sldId id="1115"/>
            <p14:sldId id="870"/>
            <p14:sldId id="975"/>
            <p14:sldId id="775"/>
            <p14:sldId id="800"/>
            <p14:sldId id="801"/>
            <p14:sldId id="1101"/>
            <p14:sldId id="1099"/>
            <p14:sldId id="11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006699"/>
    <a:srgbClr val="66FFFF"/>
    <a:srgbClr val="003366"/>
    <a:srgbClr val="000000"/>
    <a:srgbClr val="004C72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3" autoAdjust="0"/>
    <p:restoredTop sz="88045" autoAdjust="0"/>
  </p:normalViewPr>
  <p:slideViewPr>
    <p:cSldViewPr snapToGrid="0">
      <p:cViewPr>
        <p:scale>
          <a:sx n="100" d="100"/>
          <a:sy n="100" d="100"/>
        </p:scale>
        <p:origin x="-16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84"/>
    </p:cViewPr>
  </p:sorterViewPr>
  <p:notesViewPr>
    <p:cSldViewPr snapToGrid="0">
      <p:cViewPr>
        <p:scale>
          <a:sx n="75" d="100"/>
          <a:sy n="75" d="100"/>
        </p:scale>
        <p:origin x="-2986" y="-21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145E3B-8FDE-4CE5-97F4-1BDD9515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5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98B131-4FA3-4E55-AD4A-FE8BACB52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5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0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1D960-4551-4880-9D9E-23FB7B4A574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handle</a:t>
            </a:r>
            <a:r>
              <a:rPr lang="en-US" baseline="0" dirty="0" smtClean="0"/>
              <a:t> several other formats</a:t>
            </a:r>
          </a:p>
          <a:p>
            <a:endParaRPr lang="en-US" dirty="0" smtClean="0"/>
          </a:p>
          <a:p>
            <a:r>
              <a:rPr lang="en-US" dirty="0" smtClean="0"/>
              <a:t>--</a:t>
            </a:r>
            <a:r>
              <a:rPr lang="en-US" dirty="0" err="1" smtClean="0"/>
              <a:t>sldi</a:t>
            </a:r>
            <a:r>
              <a:rPr lang="en-US" baseline="0" dirty="0" smtClean="0"/>
              <a:t> for </a:t>
            </a:r>
            <a:r>
              <a:rPr lang="en-US" dirty="0" smtClean="0"/>
              <a:t>Term Processing</a:t>
            </a:r>
          </a:p>
          <a:p>
            <a:endParaRPr lang="en-US" dirty="0" smtClean="0"/>
          </a:p>
          <a:p>
            <a:r>
              <a:rPr lang="en-US" dirty="0" smtClean="0"/>
              <a:t>Now, present a few caveats</a:t>
            </a:r>
            <a:r>
              <a:rPr lang="en-US" baseline="0" dirty="0" smtClean="0"/>
              <a:t> – some cases to be careful about.</a:t>
            </a:r>
            <a:endParaRPr lang="en-US" dirty="0" smtClean="0"/>
          </a:p>
          <a:p>
            <a:r>
              <a:rPr lang="en-US" dirty="0" smtClean="0"/>
              <a:t>Next: Syntactic</a:t>
            </a:r>
            <a:r>
              <a:rPr lang="en-US" baseline="0" dirty="0" smtClean="0"/>
              <a:t> Structure, Bulleted 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Another</a:t>
            </a:r>
            <a:r>
              <a:rPr lang="en-US" baseline="0" dirty="0" smtClean="0"/>
              <a:t> caveat is bulleted lists.</a:t>
            </a:r>
          </a:p>
          <a:p>
            <a:endParaRPr lang="en-US" dirty="0" smtClean="0"/>
          </a:p>
          <a:p>
            <a:r>
              <a:rPr lang="en-US" dirty="0" smtClean="0"/>
              <a:t>Next:</a:t>
            </a:r>
            <a:r>
              <a:rPr lang="en-US" baseline="0" dirty="0" smtClean="0"/>
              <a:t> Bulleted 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want to run MM on a web page like this, you need to be careful.</a:t>
            </a:r>
          </a:p>
          <a:p>
            <a:r>
              <a:rPr lang="en-US" baseline="0" dirty="0" smtClean="0"/>
              <a:t>Remember that MM takes ASCII input only.</a:t>
            </a:r>
          </a:p>
          <a:p>
            <a:r>
              <a:rPr lang="en-US" baseline="0" dirty="0" smtClean="0"/>
              <a:t>So if you screen-scrape a page like this,</a:t>
            </a:r>
          </a:p>
          <a:p>
            <a:r>
              <a:rPr lang="en-US" baseline="0" dirty="0" smtClean="0"/>
              <a:t>The bullets might disappear, and leave you with…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we’ve talked</a:t>
            </a:r>
            <a:r>
              <a:rPr lang="en-US" baseline="0" dirty="0" smtClean="0"/>
              <a:t> about MM’s input formats, let’s look next at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Next: Output</a:t>
            </a:r>
            <a:r>
              <a:rPr lang="en-US" baseline="0" dirty="0" smtClean="0"/>
              <a:t> formats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let’s look first, in some depth, at human-readable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82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human-readable output generated by MM14 is the following: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let’s look at the various components of human-readable output.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82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MM score is based on a number of complex metrics,</a:t>
            </a:r>
          </a:p>
          <a:p>
            <a:r>
              <a:rPr lang="en-US" baseline="0" dirty="0" smtClean="0"/>
              <a:t>One of which is phrase coverage, and phrase coverage is the reason</a:t>
            </a:r>
          </a:p>
          <a:p>
            <a:r>
              <a:rPr lang="en-US" baseline="0" dirty="0" smtClean="0"/>
              <a:t>that “IVCF” has a much higher score than “Stent”</a:t>
            </a:r>
          </a:p>
          <a:p>
            <a:r>
              <a:rPr lang="en-US" baseline="0" dirty="0" smtClean="0"/>
              <a:t>Because it covers 4 of the 5 words in the input, and “Stent” covers only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(Centrality, variation, coverage, cohesiveness)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Next: </a:t>
            </a:r>
            <a:r>
              <a:rPr lang="en-US" baseline="0" dirty="0" err="1" smtClean="0"/>
              <a:t>Metathesaurus</a:t>
            </a:r>
            <a:r>
              <a:rPr lang="en-US" baseline="0" dirty="0" smtClean="0"/>
              <a:t> string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The string is the actual UMLS string that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mapped the input text to.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Next is the preferred Name of the concept containing that string, if the string itself is not the preferred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Finally, the Semantic Type(s) of the concept.</a:t>
            </a:r>
          </a:p>
          <a:p>
            <a:r>
              <a:rPr lang="en-US" baseline="0" dirty="0" smtClean="0"/>
              <a:t>Before we leave human-readable output, I want to mention that there are many flags that can be used to include</a:t>
            </a:r>
          </a:p>
          <a:p>
            <a:r>
              <a:rPr lang="en-US" baseline="0" dirty="0" smtClean="0"/>
              <a:t>In human-readable output the CUIs, the UMLS Sources, and so forth.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Human-readable output is great for learning about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and  understanding what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is doing,</a:t>
            </a:r>
          </a:p>
          <a:p>
            <a:r>
              <a:rPr lang="en-US" baseline="0" dirty="0" smtClean="0"/>
              <a:t>but it doesn’t readily lend itself to automated </a:t>
            </a:r>
            <a:r>
              <a:rPr lang="en-US" baseline="0" dirty="0" err="1" smtClean="0"/>
              <a:t>postprocessing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next at </a:t>
            </a:r>
            <a:r>
              <a:rPr lang="en-US" baseline="0" dirty="0" err="1" smtClean="0"/>
              <a:t>MetaMap’s</a:t>
            </a:r>
            <a:r>
              <a:rPr lang="en-US" baseline="0" dirty="0" smtClean="0"/>
              <a:t> other output formats, which do lend themselves to </a:t>
            </a:r>
            <a:r>
              <a:rPr lang="en-US" baseline="0" dirty="0" err="1" smtClean="0"/>
              <a:t>postprocessing</a:t>
            </a:r>
            <a:r>
              <a:rPr lang="en-US" baseline="0" dirty="0" smtClean="0"/>
              <a:t>. First, is Machine Output.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MetaMap</a:t>
            </a:r>
            <a:r>
              <a:rPr lang="en-US" dirty="0" smtClean="0"/>
              <a:t> is implemented mostly in Prolog, and this form of output consists of Prolog terms.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generate this form of output, use the “-q” flag to command-line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MetaMap</a:t>
            </a:r>
            <a:r>
              <a:rPr lang="en-US" dirty="0" smtClean="0"/>
              <a:t> Machine Output</a:t>
            </a:r>
            <a:r>
              <a:rPr lang="en-US" baseline="0" dirty="0" smtClean="0"/>
              <a:t> includes more information than is available in the default human-readable output.</a:t>
            </a:r>
          </a:p>
          <a:p>
            <a:endParaRPr lang="en-US" dirty="0" smtClean="0"/>
          </a:p>
          <a:p>
            <a:r>
              <a:rPr lang="en-US" dirty="0" smtClean="0"/>
              <a:t>Pro: Compact</a:t>
            </a:r>
            <a:r>
              <a:rPr lang="en-US" baseline="0" dirty="0" smtClean="0"/>
              <a:t> form of output, especially compared to XML (20% of space used)</a:t>
            </a:r>
            <a:endParaRPr lang="en-US" dirty="0" smtClean="0"/>
          </a:p>
          <a:p>
            <a:r>
              <a:rPr lang="en-US" baseline="0" dirty="0" smtClean="0"/>
              <a:t>Con: Requires Prolog parser to analyze results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Now, let’s look at the</a:t>
            </a:r>
            <a:r>
              <a:rPr lang="en-US" baseline="0" dirty="0" smtClean="0"/>
              <a:t> XML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MetaMap’s</a:t>
            </a:r>
            <a:r>
              <a:rPr lang="en-US" baseline="0" dirty="0" smtClean="0"/>
              <a:t> XML can be either formatted, as on this slide, or unformatted, which we won’t show you,</a:t>
            </a:r>
          </a:p>
          <a:p>
            <a:r>
              <a:rPr lang="en-US" baseline="0" dirty="0" smtClean="0"/>
              <a:t>but you can imagine what it looks like – no leading white space, and no carriage returns.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generate formatted XML output, use the “—</a:t>
            </a:r>
            <a:r>
              <a:rPr lang="en-US" baseline="0" dirty="0" err="1" smtClean="0"/>
              <a:t>XMLf</a:t>
            </a:r>
            <a:r>
              <a:rPr lang="en-US" baseline="0" dirty="0" smtClean="0"/>
              <a:t>” command-line option.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Pro: Well-understood</a:t>
            </a:r>
            <a:r>
              <a:rPr lang="en-US" baseline="0" dirty="0" smtClean="0"/>
              <a:t> format eases automated analysis, marginally human-readable</a:t>
            </a:r>
          </a:p>
          <a:p>
            <a:r>
              <a:rPr lang="en-US" baseline="0" dirty="0" smtClean="0"/>
              <a:t>Con: Very bulky and disk-intensive (~50% more disk space than unformatted)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let’s look at MMI output.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Later in tutorial, Jim will go over the various components of Fielded MMI Output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he talks about MTI,</a:t>
            </a:r>
            <a:r>
              <a:rPr lang="en-US" baseline="0" dirty="0" smtClean="0"/>
              <a:t> the </a:t>
            </a:r>
            <a:r>
              <a:rPr lang="en-US" dirty="0" smtClean="0"/>
              <a:t>Medical</a:t>
            </a:r>
            <a:r>
              <a:rPr lang="en-US" baseline="0" dirty="0" smtClean="0"/>
              <a:t> Text Indexer.</a:t>
            </a:r>
          </a:p>
          <a:p>
            <a:endParaRPr lang="en-US" dirty="0" smtClean="0"/>
          </a:p>
          <a:p>
            <a:r>
              <a:rPr lang="en-US" dirty="0" smtClean="0"/>
              <a:t>Next:</a:t>
            </a:r>
            <a:r>
              <a:rPr lang="en-US" baseline="0" dirty="0" smtClean="0"/>
              <a:t>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present next a number of use cases or scenarios that will show how best to use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depending on the specific task at hand.</a:t>
            </a:r>
          </a:p>
          <a:p>
            <a:r>
              <a:rPr lang="en-US" baseline="0" dirty="0" err="1" smtClean="0"/>
              <a:t>MetaMap</a:t>
            </a:r>
            <a:r>
              <a:rPr lang="en-US" baseline="0" dirty="0" smtClean="0"/>
              <a:t> has a great many options (75!), and we’ll cover some of the most useful in 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MetaMap’s</a:t>
            </a:r>
            <a:r>
              <a:rPr lang="en-US" dirty="0" smtClean="0"/>
              <a:t> default,</a:t>
            </a:r>
            <a:r>
              <a:rPr lang="en-US" baseline="0" dirty="0" smtClean="0"/>
              <a:t> basic mode. No command-line options.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Tuned for biomedical literature</a:t>
            </a:r>
            <a:r>
              <a:rPr lang="en-US" baseline="0" dirty="0" smtClean="0"/>
              <a:t> to give the best mappings to UMLS concepts.</a:t>
            </a:r>
          </a:p>
          <a:p>
            <a:endParaRPr lang="en-US" dirty="0" smtClean="0"/>
          </a:p>
          <a:p>
            <a:r>
              <a:rPr lang="en-US" dirty="0" smtClean="0"/>
              <a:t>Next:</a:t>
            </a:r>
            <a:r>
              <a:rPr lang="en-US" baseline="0" dirty="0" smtClean="0"/>
              <a:t> Term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71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Earlier in the input-formats section,</a:t>
            </a:r>
            <a:r>
              <a:rPr lang="en-US" baseline="0" dirty="0" smtClean="0"/>
              <a:t> we alluded to term processing.</a:t>
            </a:r>
          </a:p>
          <a:p>
            <a:r>
              <a:rPr lang="en-US" baseline="0" dirty="0" smtClean="0"/>
              <a:t>Now let’s talk about it in a bit more depth.</a:t>
            </a:r>
          </a:p>
          <a:p>
            <a:r>
              <a:rPr lang="en-US" baseline="0" dirty="0" smtClean="0"/>
              <a:t>Essentially, term processing is used to process lists of terms, or short snippets of text,</a:t>
            </a:r>
          </a:p>
          <a:p>
            <a:r>
              <a:rPr lang="en-US" baseline="0" dirty="0" smtClean="0"/>
              <a:t>and it forces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to treat each input record as a single phrase.</a:t>
            </a:r>
          </a:p>
          <a:p>
            <a:r>
              <a:rPr lang="en-US" baseline="0" dirty="0" smtClean="0"/>
              <a:t>Do NOT use on long input records, e.g., literature!</a:t>
            </a:r>
          </a:p>
          <a:p>
            <a:endParaRPr lang="en-US" baseline="0" dirty="0" smtClean="0"/>
          </a:p>
          <a:p>
            <a:pPr marL="171450" indent="-171450">
              <a:buFont typeface="Wingdings"/>
              <a:buChar char="à"/>
            </a:pPr>
            <a:r>
              <a:rPr lang="en-US" baseline="0" dirty="0" smtClean="0"/>
              <a:t>Term processing is often used with –</a:t>
            </a:r>
            <a:r>
              <a:rPr lang="en-US" baseline="0" dirty="0" err="1" smtClean="0"/>
              <a:t>sldi</a:t>
            </a:r>
            <a:r>
              <a:rPr lang="en-US" baseline="0" dirty="0" smtClean="0"/>
              <a:t> or –</a:t>
            </a:r>
            <a:r>
              <a:rPr lang="en-US" baseline="0" dirty="0" err="1" smtClean="0"/>
              <a:t>sldiID</a:t>
            </a:r>
            <a:r>
              <a:rPr lang="en-US" baseline="0" dirty="0" smtClean="0"/>
              <a:t>, which we presented in the input formats section.</a:t>
            </a:r>
          </a:p>
          <a:p>
            <a:endParaRPr lang="en-US" dirty="0" smtClean="0"/>
          </a:p>
          <a:p>
            <a:r>
              <a:rPr lang="en-US" dirty="0" smtClean="0"/>
              <a:t>Next: Relaxed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8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has two data models available, Strict and Relaxed.</a:t>
            </a:r>
            <a:endParaRPr lang="en-US" baseline="0" dirty="0" smtClean="0"/>
          </a:p>
          <a:p>
            <a:r>
              <a:rPr lang="en-US" baseline="0" dirty="0" smtClean="0"/>
              <a:t>MM will </a:t>
            </a:r>
            <a:r>
              <a:rPr lang="en-US" dirty="0" smtClean="0"/>
              <a:t>by default will use its strict model, which</a:t>
            </a:r>
            <a:r>
              <a:rPr lang="en-US" baseline="0" dirty="0" smtClean="0"/>
              <a:t> excludes most UMLS strings with complex syntactic structure, such as conjunction.</a:t>
            </a:r>
          </a:p>
          <a:p>
            <a:r>
              <a:rPr lang="en-US" baseline="0" dirty="0" smtClean="0"/>
              <a:t>The Relaxed Model includes about 50% more strings, and using it should increase recall.</a:t>
            </a:r>
          </a:p>
          <a:p>
            <a:r>
              <a:rPr lang="en-US" baseline="0" dirty="0" smtClean="0"/>
              <a:t>Note that if you’re looking for concepts that have complex syntactic structure, you should use term processing as well</a:t>
            </a:r>
          </a:p>
          <a:p>
            <a:r>
              <a:rPr lang="en-US" baseline="0" dirty="0" smtClean="0"/>
              <a:t>to ensure that your input text is not broken up into smaller phrases.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Input: </a:t>
            </a:r>
            <a:r>
              <a:rPr lang="en-US" dirty="0" smtClean="0">
                <a:solidFill>
                  <a:schemeClr val="bg2"/>
                </a:solidFill>
              </a:rPr>
              <a:t>Disease or syndrome of heart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Next:</a:t>
            </a:r>
            <a:r>
              <a:rPr lang="en-US" baseline="0" dirty="0" smtClean="0"/>
              <a:t> Composite Phrases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9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MetaMap’s</a:t>
            </a:r>
            <a:r>
              <a:rPr lang="en-US" baseline="0" dirty="0" smtClean="0"/>
              <a:t> parser breaks text into phrases, including prepositional phrases.</a:t>
            </a:r>
          </a:p>
          <a:p>
            <a:r>
              <a:rPr lang="en-US" baseline="0" dirty="0" smtClean="0"/>
              <a:t>So normally, “pain on the left side of the chest” would be analyzed as three separate phrases. 1…2…3.</a:t>
            </a:r>
            <a:endParaRPr lang="en-US" dirty="0" smtClean="0"/>
          </a:p>
          <a:p>
            <a:r>
              <a:rPr lang="en-US" dirty="0" smtClean="0"/>
              <a:t>However, we found that certain kinds of prepositional phrases are best analyzed when attached to the preceding </a:t>
            </a:r>
            <a:r>
              <a:rPr lang="en-US" dirty="0" smtClean="0"/>
              <a:t>lexical</a:t>
            </a:r>
            <a:r>
              <a:rPr lang="en-US" baseline="0" dirty="0" smtClean="0"/>
              <a:t> item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composite</a:t>
            </a:r>
            <a:r>
              <a:rPr lang="en-US" b="1" baseline="0" dirty="0" smtClean="0"/>
              <a:t> phrase </a:t>
            </a:r>
            <a:r>
              <a:rPr lang="en-US" baseline="0" dirty="0" smtClean="0"/>
              <a:t>is a lexical item (usually </a:t>
            </a:r>
            <a:r>
              <a:rPr lang="en-US" baseline="0" dirty="0" smtClean="0"/>
              <a:t>a </a:t>
            </a:r>
            <a:r>
              <a:rPr lang="en-US" baseline="0" dirty="0" smtClean="0"/>
              <a:t>noun) </a:t>
            </a:r>
            <a:r>
              <a:rPr lang="en-US" baseline="0" dirty="0" smtClean="0"/>
              <a:t>followed by any prepositional phrase, followed by one of more PPs introduced by “of”.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Input: Pain on the left side of the chest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with composite phrases, the text maps to …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aseline="0" dirty="0" smtClean="0"/>
              <a:t> of the regularity of this kind of structure,</a:t>
            </a:r>
            <a:r>
              <a:rPr lang="en-US" dirty="0" smtClean="0"/>
              <a:t> composite</a:t>
            </a:r>
            <a:r>
              <a:rPr lang="en-US" baseline="0" dirty="0" smtClean="0"/>
              <a:t> phrases option has become a default.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briefly, here </a:t>
            </a:r>
            <a:r>
              <a:rPr lang="en-US" dirty="0" smtClean="0"/>
              <a:t>are some examples of UMLS strings that </a:t>
            </a:r>
            <a:r>
              <a:rPr lang="en-US" dirty="0" err="1" smtClean="0"/>
              <a:t>MetaMap</a:t>
            </a:r>
            <a:r>
              <a:rPr lang="en-US" dirty="0" smtClean="0"/>
              <a:t> will find</a:t>
            </a:r>
            <a:r>
              <a:rPr lang="en-US" baseline="0" dirty="0" smtClean="0"/>
              <a:t> with composite phrases, but not without:</a:t>
            </a:r>
          </a:p>
          <a:p>
            <a:pPr marL="228600" indent="-228600">
              <a:buAutoNum type="arabicPlain"/>
            </a:pPr>
            <a:r>
              <a:rPr lang="en-US" baseline="0" dirty="0" smtClean="0"/>
              <a:t>2   3   4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Next: WSD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30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difficult problems </a:t>
            </a:r>
            <a:r>
              <a:rPr lang="en-US" dirty="0" err="1" smtClean="0"/>
              <a:t>MetaMap</a:t>
            </a:r>
            <a:r>
              <a:rPr lang="en-US" baseline="0" dirty="0" smtClean="0"/>
              <a:t> deals with is ambiguity, which is rampant in the UMLS.</a:t>
            </a:r>
          </a:p>
          <a:p>
            <a:r>
              <a:rPr lang="en-US" baseline="0" dirty="0" smtClean="0"/>
              <a:t>For example, “cold” is 7-ways ambiguous, meaning that each of the 7 CUIs shown there along with their preferred names,</a:t>
            </a:r>
          </a:p>
          <a:p>
            <a:r>
              <a:rPr lang="en-US" baseline="0" dirty="0" smtClean="0"/>
              <a:t>includes the string “cold” as a synonym.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Input: Fixed-dose combination treatment groups</a:t>
            </a:r>
          </a:p>
          <a:p>
            <a:endParaRPr lang="en-US" dirty="0" smtClean="0"/>
          </a:p>
          <a:p>
            <a:r>
              <a:rPr lang="en-US" dirty="0" smtClean="0"/>
              <a:t>Cartesian</a:t>
            </a:r>
            <a:r>
              <a:rPr lang="en-US" baseline="0" dirty="0" smtClean="0"/>
              <a:t> product of the degrees of ambiguity of 5 words in the input = 756!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Next: Prefer</a:t>
            </a:r>
            <a:r>
              <a:rPr lang="en-US" baseline="0" dirty="0" smtClean="0"/>
              <a:t> Multiple Concepts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80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previous</a:t>
            </a:r>
            <a:r>
              <a:rPr lang="en-US" baseline="0" dirty="0" smtClean="0"/>
              <a:t> slide, we looked at a method of reducing the number of results.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Here, we </a:t>
            </a:r>
            <a:r>
              <a:rPr lang="en-US" baseline="0" dirty="0" smtClean="0"/>
              <a:t>do </a:t>
            </a:r>
            <a:r>
              <a:rPr lang="en-US" baseline="0" dirty="0" err="1" smtClean="0"/>
              <a:t>do</a:t>
            </a:r>
            <a:r>
              <a:rPr lang="en-US" baseline="0" dirty="0" smtClean="0"/>
              <a:t> in some sense the opposite.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MetaMap</a:t>
            </a:r>
            <a:r>
              <a:rPr lang="en-US" dirty="0" smtClean="0"/>
              <a:t> by default</a:t>
            </a:r>
            <a:r>
              <a:rPr lang="en-US" baseline="0" dirty="0" smtClean="0"/>
              <a:t> will present concepts with the greatest phrase coverage.</a:t>
            </a:r>
          </a:p>
          <a:p>
            <a:r>
              <a:rPr lang="en-US" baseline="0" dirty="0" smtClean="0"/>
              <a:t>So, for “lung cancer”, MM will give you the two concepts containing both “lung” and “cancer”.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in some cases, that may not always be the desired behavior.</a:t>
            </a:r>
          </a:p>
          <a:p>
            <a:endParaRPr lang="en-US" dirty="0" smtClean="0"/>
          </a:p>
          <a:p>
            <a:r>
              <a:rPr lang="en-US" dirty="0" smtClean="0"/>
              <a:t>Each of the two strings “lung” and “cancer” is 3-ways ambiguous, so the </a:t>
            </a:r>
            <a:r>
              <a:rPr lang="en-US" dirty="0" err="1" smtClean="0"/>
              <a:t>cartesian</a:t>
            </a:r>
            <a:r>
              <a:rPr lang="en-US" dirty="0" smtClean="0"/>
              <a:t> product of the two creates 9 final mappings.</a:t>
            </a:r>
          </a:p>
          <a:p>
            <a:r>
              <a:rPr lang="en-US" dirty="0" smtClean="0"/>
              <a:t>Could also use WSD to reduce the 9 to 1.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might this Prefer Multiple Concepts be </a:t>
            </a:r>
            <a:r>
              <a:rPr lang="en-US" baseline="0" dirty="0" smtClean="0"/>
              <a:t>useful?</a:t>
            </a:r>
          </a:p>
          <a:p>
            <a:r>
              <a:rPr lang="en-US" baseline="0" dirty="0" smtClean="0"/>
              <a:t>The canonical example of preferring multiple concepts is </a:t>
            </a:r>
            <a:r>
              <a:rPr lang="en-US" baseline="0" dirty="0" err="1" smtClean="0"/>
              <a:t>SemRep</a:t>
            </a:r>
            <a:r>
              <a:rPr lang="en-US" baseline="0" dirty="0" smtClean="0"/>
              <a:t> (EXPLAIN) for </a:t>
            </a:r>
            <a:r>
              <a:rPr lang="en-US" baseline="0" dirty="0" err="1" smtClean="0"/>
              <a:t>inferencing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Next: Data Versions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29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release</a:t>
            </a:r>
            <a:r>
              <a:rPr lang="en-US" baseline="0" dirty="0" smtClean="0"/>
              <a:t> of the UMLS,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creates three data versions,</a:t>
            </a:r>
          </a:p>
          <a:p>
            <a:r>
              <a:rPr lang="en-US" baseline="0" dirty="0" smtClean="0"/>
              <a:t>Based on UMLS Source Restriction Categories,</a:t>
            </a:r>
          </a:p>
          <a:p>
            <a:r>
              <a:rPr lang="en-US" baseline="0" dirty="0" smtClean="0"/>
              <a:t>Which we are, from smallest to largest Base, </a:t>
            </a:r>
            <a:r>
              <a:rPr lang="en-US" baseline="0" dirty="0" err="1" smtClean="0"/>
              <a:t>USAbase</a:t>
            </a:r>
            <a:r>
              <a:rPr lang="en-US" baseline="0" dirty="0" smtClean="0"/>
              <a:t>, and NLM.</a:t>
            </a:r>
          </a:p>
          <a:p>
            <a:r>
              <a:rPr lang="en-US" baseline="0" dirty="0" err="1" smtClean="0"/>
              <a:t>USAbase</a:t>
            </a:r>
            <a:r>
              <a:rPr lang="en-US" baseline="0" dirty="0" smtClean="0"/>
              <a:t> sources are free for use in US-based projects.</a:t>
            </a:r>
          </a:p>
          <a:p>
            <a:r>
              <a:rPr lang="en-US" baseline="0" dirty="0" smtClean="0"/>
              <a:t>MTI is our Medical Text Indexer, which Jim will talk about at length in one of the case studies.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at an example now of how the distinctions among these three data versions is important.</a:t>
            </a:r>
          </a:p>
          <a:p>
            <a:endParaRPr lang="en-US" dirty="0" smtClean="0"/>
          </a:p>
          <a:p>
            <a:r>
              <a:rPr lang="en-US" dirty="0" err="1" smtClean="0"/>
              <a:t>MedDRA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Medical Dictionary for Regulatory </a:t>
            </a:r>
            <a:r>
              <a:rPr lang="en-US" dirty="0" smtClean="0"/>
              <a:t>Activities, and its source restriction level is 3,</a:t>
            </a:r>
            <a:endParaRPr lang="en-US" baseline="0" dirty="0" smtClean="0"/>
          </a:p>
          <a:p>
            <a:r>
              <a:rPr lang="en-US" baseline="0" dirty="0" smtClean="0"/>
              <a:t>Which means that it’s only in the NLM data version.</a:t>
            </a:r>
            <a:endParaRPr lang="en-US" dirty="0" smtClean="0"/>
          </a:p>
          <a:p>
            <a:r>
              <a:rPr lang="en-US" dirty="0" err="1" smtClean="0"/>
              <a:t>Lan</a:t>
            </a:r>
            <a:r>
              <a:rPr lang="en-US" dirty="0" smtClean="0"/>
              <a:t> will talk</a:t>
            </a:r>
            <a:r>
              <a:rPr lang="en-US" baseline="0" dirty="0" smtClean="0"/>
              <a:t> more about this particular case in one of the case studies.</a:t>
            </a:r>
          </a:p>
          <a:p>
            <a:endParaRPr lang="en-US" dirty="0" smtClean="0"/>
          </a:p>
          <a:p>
            <a:r>
              <a:rPr lang="en-US" dirty="0" smtClean="0"/>
              <a:t>Left side: Nothing found. In</a:t>
            </a:r>
            <a:r>
              <a:rPr lang="en-US" baseline="0" dirty="0" smtClean="0"/>
              <a:t> fact, MM will issue a warning </a:t>
            </a:r>
            <a:endParaRPr lang="en-US" dirty="0" smtClean="0"/>
          </a:p>
          <a:p>
            <a:r>
              <a:rPr lang="en-US" dirty="0" smtClean="0"/>
              <a:t>Next: Vocabulary</a:t>
            </a:r>
            <a:r>
              <a:rPr lang="en-US" baseline="0" dirty="0" smtClean="0"/>
              <a:t> Study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93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you have a collection</a:t>
            </a:r>
            <a:r>
              <a:rPr lang="en-US" baseline="0" dirty="0" smtClean="0"/>
              <a:t> of terms relevant to your domain, a vocabulary, and you want to test it against the UMLS</a:t>
            </a:r>
          </a:p>
          <a:p>
            <a:r>
              <a:rPr lang="en-US" baseline="0" dirty="0" smtClean="0"/>
              <a:t>To determine how much overlap exists between your own vocabulary and the UMLS.</a:t>
            </a:r>
          </a:p>
          <a:p>
            <a:r>
              <a:rPr lang="en-US" baseline="0" dirty="0" smtClean="0"/>
              <a:t>You could start by running all the strings in your vocabulary through MM using just term processing and ignore word order.</a:t>
            </a:r>
          </a:p>
          <a:p>
            <a:endParaRPr lang="en-US" baseline="0" dirty="0" smtClean="0"/>
          </a:p>
          <a:p>
            <a:r>
              <a:rPr lang="en-US" dirty="0" smtClean="0"/>
              <a:t>But when a term in your vocabulary</a:t>
            </a:r>
            <a:r>
              <a:rPr lang="en-US" baseline="0" dirty="0" smtClean="0"/>
              <a:t> has no</a:t>
            </a:r>
            <a:r>
              <a:rPr lang="en-US" dirty="0" smtClean="0"/>
              <a:t> close match in the UMLS, one</a:t>
            </a:r>
            <a:r>
              <a:rPr lang="en-US" baseline="0" dirty="0" smtClean="0"/>
              <a:t> strategy is to cast a wider net</a:t>
            </a:r>
          </a:p>
          <a:p>
            <a:r>
              <a:rPr lang="en-US" baseline="0" dirty="0" smtClean="0"/>
              <a:t>And try to find  any </a:t>
            </a:r>
            <a:r>
              <a:rPr lang="en-US" dirty="0" smtClean="0"/>
              <a:t>UMLS strings even remotely related to the</a:t>
            </a:r>
            <a:r>
              <a:rPr lang="en-US" baseline="0" dirty="0" smtClean="0"/>
              <a:t> concepts in your vocabulary.</a:t>
            </a:r>
          </a:p>
          <a:p>
            <a:r>
              <a:rPr lang="en-US" baseline="0" dirty="0" smtClean="0"/>
              <a:t>That’s where browse mode applies.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 THROUGH  OPTIONS</a:t>
            </a:r>
          </a:p>
          <a:p>
            <a:r>
              <a:rPr lang="en-US" baseline="0" dirty="0" smtClean="0"/>
              <a:t>Overmatches: retrieve </a:t>
            </a:r>
            <a:r>
              <a:rPr lang="en-US" baseline="0" dirty="0" err="1" smtClean="0"/>
              <a:t>Metathesaurus</a:t>
            </a:r>
            <a:r>
              <a:rPr lang="en-US" baseline="0" dirty="0" smtClean="0"/>
              <a:t> candidates which have words on one or both ends that do not match the text.</a:t>
            </a:r>
          </a:p>
          <a:p>
            <a:r>
              <a:rPr lang="en-US" baseline="0" dirty="0" smtClean="0"/>
              <a:t>Overmatches of "medicine" include 'Alternative Medicine', 'Medical Records' and 'Nuclear medicine procedure’</a:t>
            </a:r>
          </a:p>
          <a:p>
            <a:endParaRPr lang="en-US" dirty="0" smtClean="0"/>
          </a:p>
          <a:p>
            <a:r>
              <a:rPr lang="en-US" dirty="0" smtClean="0"/>
              <a:t>Be careful…Browse Mode</a:t>
            </a:r>
            <a:r>
              <a:rPr lang="en-US" baseline="0" dirty="0" smtClean="0"/>
              <a:t> will generate a great deal of output, and, with certain terms, take a long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next at an example of Browse Mode.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9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15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30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50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</a:t>
            </a:r>
            <a:r>
              <a:rPr lang="en-US" baseline="0" dirty="0" smtClean="0"/>
              <a:t> identification is an important and difficult problem,</a:t>
            </a:r>
          </a:p>
          <a:p>
            <a:r>
              <a:rPr lang="en-US" baseline="0" dirty="0" smtClean="0"/>
              <a:t>   in fact, one that is likely to remain an active research area for the foreseeable future.</a:t>
            </a:r>
          </a:p>
          <a:p>
            <a:r>
              <a:rPr lang="en-US" baseline="0" dirty="0" smtClean="0"/>
              <a:t>But it’s a problem that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has done a pretty good job 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measure of our success, we can point to </a:t>
            </a:r>
            <a:r>
              <a:rPr lang="en-US" baseline="0" dirty="0" err="1" smtClean="0"/>
              <a:t>MetaMap’s</a:t>
            </a:r>
            <a:r>
              <a:rPr lang="en-US" baseline="0" dirty="0" smtClean="0"/>
              <a:t> dual role</a:t>
            </a:r>
          </a:p>
          <a:p>
            <a:r>
              <a:rPr lang="en-US" baseline="0" dirty="0" smtClean="0"/>
              <a:t>      inside and outside the Library.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Locally, </a:t>
            </a:r>
            <a:r>
              <a:rPr lang="en-US" dirty="0" err="1" smtClean="0"/>
              <a:t>MetaMap</a:t>
            </a:r>
            <a:r>
              <a:rPr lang="en-US" dirty="0" smtClean="0"/>
              <a:t> *IS*</a:t>
            </a:r>
            <a:r>
              <a:rPr lang="en-US" baseline="0" dirty="0" smtClean="0"/>
              <a:t> a critical component of the library’s Medical Text Indexer MTI, which Jim has presented to this audience,</a:t>
            </a:r>
          </a:p>
          <a:p>
            <a:r>
              <a:rPr lang="en-US" baseline="0" dirty="0" smtClean="0"/>
              <a:t>   and</a:t>
            </a:r>
          </a:p>
          <a:p>
            <a:r>
              <a:rPr lang="en-US" baseline="0" dirty="0" smtClean="0"/>
              <a:t>Globally,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has a very active life of its own as a standalone application,</a:t>
            </a:r>
          </a:p>
          <a:p>
            <a:r>
              <a:rPr lang="en-US" baseline="0" dirty="0" smtClean="0"/>
              <a:t>    and has established itself as </a:t>
            </a:r>
            <a:r>
              <a:rPr lang="en-US" b="1" baseline="0" dirty="0" smtClean="0"/>
              <a:t>A</a:t>
            </a:r>
            <a:r>
              <a:rPr lang="en-US" baseline="0" dirty="0" smtClean="0"/>
              <a:t> pre-eminent tool for biomedical concept identification.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gauge </a:t>
            </a:r>
            <a:r>
              <a:rPr lang="en-US" baseline="0" dirty="0" err="1" smtClean="0"/>
              <a:t>MetaMap’s</a:t>
            </a:r>
            <a:r>
              <a:rPr lang="en-US" baseline="0" dirty="0" smtClean="0"/>
              <a:t> increasing popularity</a:t>
            </a:r>
            <a:endParaRPr lang="en-US" dirty="0" smtClean="0"/>
          </a:p>
          <a:p>
            <a:r>
              <a:rPr lang="en-US" dirty="0" smtClean="0"/>
              <a:t>   by tracking references to </a:t>
            </a:r>
            <a:r>
              <a:rPr lang="en-US" dirty="0" err="1" smtClean="0"/>
              <a:t>MetaMap</a:t>
            </a:r>
            <a:r>
              <a:rPr lang="en-US" baseline="0" dirty="0" smtClean="0"/>
              <a:t> in the biomedical literature.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biomedical literature, acronyms are usually well defined.</a:t>
            </a:r>
          </a:p>
          <a:p>
            <a:r>
              <a:rPr lang="en-US" baseline="0" dirty="0" smtClean="0"/>
              <a:t>Typically, the LONG FORM, or the expansion of the acronym appears first,</a:t>
            </a:r>
          </a:p>
          <a:p>
            <a:r>
              <a:rPr lang="en-US" baseline="0" dirty="0" smtClean="0"/>
              <a:t>followed by the SHORT FORM, or the acronym itself, in parentheses.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</a:t>
            </a:r>
            <a:r>
              <a:rPr lang="en-US" baseline="0" dirty="0" smtClean="0"/>
              <a:t> </a:t>
            </a:r>
            <a:r>
              <a:rPr lang="en-US" dirty="0" smtClean="0"/>
              <a:t>AUTHOR-DEFINED acronyms</a:t>
            </a:r>
            <a:r>
              <a:rPr lang="en-US" baseline="0" dirty="0" smtClean="0"/>
              <a:t> appear very frequently in the literature!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encounters an author-defined acronym, it will remember the acronym,  and replace subsequent occurrences the short form with its long form before analyzing the text.</a:t>
            </a:r>
          </a:p>
          <a:p>
            <a:endParaRPr lang="en-US" dirty="0" smtClean="0"/>
          </a:p>
          <a:p>
            <a:r>
              <a:rPr lang="en-US" dirty="0" smtClean="0"/>
              <a:t>For example, if “ACTH” is encountered</a:t>
            </a:r>
            <a:r>
              <a:rPr lang="en-US" baseline="0" dirty="0" smtClean="0"/>
              <a:t> later in the same input, </a:t>
            </a:r>
            <a:r>
              <a:rPr lang="en-US" baseline="0" dirty="0" err="1" smtClean="0"/>
              <a:t>MetaMap</a:t>
            </a:r>
            <a:endParaRPr lang="en-US" baseline="0" dirty="0" smtClean="0"/>
          </a:p>
          <a:p>
            <a:pPr marL="228581" indent="-228581">
              <a:buAutoNum type="arabicParenBoth"/>
            </a:pPr>
            <a:r>
              <a:rPr lang="en-US" baseline="0" dirty="0" smtClean="0"/>
              <a:t>Remembers that ACTH means “adrenocorticotropic hormone”, and</a:t>
            </a:r>
          </a:p>
          <a:p>
            <a:pPr marL="228581" indent="-228581">
              <a:buAutoNum type="arabicParenBoth"/>
            </a:pPr>
            <a:r>
              <a:rPr lang="en-US" baseline="0" dirty="0" smtClean="0"/>
              <a:t>Replaces the short form of the acronym with its long form, its expansion</a:t>
            </a:r>
          </a:p>
          <a:p>
            <a:pPr marL="228581" indent="-228581">
              <a:buNone/>
            </a:pPr>
            <a:r>
              <a:rPr lang="en-US" baseline="0" dirty="0" smtClean="0"/>
              <a:t>     and apply the concept-identification logic to the long form.</a:t>
            </a:r>
          </a:p>
          <a:p>
            <a:pPr marL="228581" indent="-228581"/>
            <a:endParaRPr lang="en-US" baseline="0" dirty="0" smtClean="0"/>
          </a:p>
          <a:p>
            <a:pPr marL="228581" indent="-228581"/>
            <a:r>
              <a:rPr lang="en-US" baseline="0" dirty="0" smtClean="0"/>
              <a:t>Now, let’s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the appearance of acronyms in the literature</a:t>
            </a:r>
          </a:p>
          <a:p>
            <a:pPr marL="228581" indent="-228581"/>
            <a:r>
              <a:rPr lang="en-US" baseline="0" dirty="0" smtClean="0"/>
              <a:t>with how they typically appear in </a:t>
            </a:r>
            <a:r>
              <a:rPr lang="en-US" b="1" baseline="0" dirty="0" smtClean="0"/>
              <a:t>clinical text</a:t>
            </a:r>
            <a:r>
              <a:rPr lang="en-US" baseline="0" dirty="0" smtClean="0"/>
              <a:t>.</a:t>
            </a:r>
          </a:p>
          <a:p>
            <a:pPr marL="228581" indent="-22858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6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notice that in the title of the slide, “UDAs” is </a:t>
            </a:r>
            <a:r>
              <a:rPr lang="en-US" dirty="0" err="1" smtClean="0"/>
              <a:t>heterological</a:t>
            </a:r>
            <a:r>
              <a:rPr lang="en-US" dirty="0" smtClean="0"/>
              <a:t>, because</a:t>
            </a:r>
            <a:r>
              <a:rPr lang="en-US" baseline="0" dirty="0" smtClean="0"/>
              <a:t> it is</a:t>
            </a:r>
            <a:r>
              <a:rPr lang="en-US" dirty="0" smtClean="0"/>
              <a:t> not a user-defined</a:t>
            </a:r>
            <a:r>
              <a:rPr lang="en-US" baseline="0" dirty="0" smtClean="0"/>
              <a:t> acronym but an author-defined acronym!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</a:t>
            </a:r>
          </a:p>
          <a:p>
            <a:pPr marL="226520" indent="-226520"/>
            <a:r>
              <a:rPr lang="en-US" baseline="0" dirty="0" smtClean="0"/>
              <a:t>To summarize: user-defined acronyms enable users to customize </a:t>
            </a:r>
            <a:r>
              <a:rPr lang="en-US" baseline="0" dirty="0" err="1" smtClean="0"/>
              <a:t>MetaMap</a:t>
            </a:r>
            <a:endParaRPr lang="en-US" baseline="0" dirty="0" smtClean="0"/>
          </a:p>
          <a:p>
            <a:pPr marL="226520" indent="-226520"/>
            <a:r>
              <a:rPr lang="en-US" baseline="0" dirty="0" smtClean="0"/>
              <a:t>   not only to specific DOMAINS  (e.g., radiology),</a:t>
            </a:r>
          </a:p>
          <a:p>
            <a:r>
              <a:rPr lang="en-US" baseline="0" dirty="0" smtClean="0"/>
              <a:t>   but even to specific SITES,  so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can handle a particular hospital’s possibly nonstandard local lingo.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Next: Link</a:t>
            </a:r>
            <a:r>
              <a:rPr lang="en-US" baseline="0" dirty="0" smtClean="0"/>
              <a:t> to options documentation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Jim</a:t>
            </a:r>
            <a:r>
              <a:rPr lang="en-US" baseline="0" dirty="0" smtClean="0"/>
              <a:t> will talk about the many ways to access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, both using our computing resources and local installation of </a:t>
            </a:r>
            <a:r>
              <a:rPr lang="en-US" baseline="0" dirty="0" err="1" smtClean="0"/>
              <a:t>MetaMap</a:t>
            </a:r>
            <a:r>
              <a:rPr lang="en-US" baseline="0" dirty="0" smtClean="0"/>
              <a:t> at your site.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3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C0DA-87F1-4C7B-8FE6-D946B17AC37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C0DA-87F1-4C7B-8FE6-D946B17AC377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DD04-73DB-401A-BCA3-F224C8761557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8200" cy="348773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16" tIns="46556" rIns="93116" bIns="46556"/>
          <a:lstStyle/>
          <a:p>
            <a:r>
              <a:rPr lang="en-US" dirty="0" smtClean="0"/>
              <a:t>General overview of what MTI is and how it is currently being used</a:t>
            </a:r>
          </a:p>
          <a:p>
            <a:endParaRPr lang="en-US" dirty="0" smtClean="0"/>
          </a:p>
          <a:p>
            <a:r>
              <a:rPr lang="en-US" dirty="0" smtClean="0"/>
              <a:t>-- For Cataloging and HMD we use Title and a combination of the 520 Summary</a:t>
            </a:r>
          </a:p>
          <a:p>
            <a:r>
              <a:rPr lang="en-US" dirty="0" smtClean="0"/>
              <a:t>    field and any Library of Congress Subject Headings to make up an “Abstract” </a:t>
            </a:r>
          </a:p>
          <a:p>
            <a:r>
              <a:rPr lang="en-US" dirty="0" smtClean="0"/>
              <a:t>    like structure.</a:t>
            </a:r>
          </a:p>
          <a:p>
            <a:endParaRPr lang="en-US" dirty="0" smtClean="0"/>
          </a:p>
          <a:p>
            <a:r>
              <a:rPr lang="en-US" dirty="0" smtClean="0"/>
              <a:t>-- We have done some full text studies and came up with only slightly better</a:t>
            </a:r>
          </a:p>
          <a:p>
            <a:r>
              <a:rPr lang="en-US" dirty="0" smtClean="0"/>
              <a:t>    results than using just the Title and Abstract.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724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1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briefly,</a:t>
            </a:r>
            <a:r>
              <a:rPr lang="en-US" baseline="0" dirty="0" smtClean="0"/>
              <a:t> some of </a:t>
            </a:r>
            <a:r>
              <a:rPr lang="en-US" baseline="0" dirty="0" err="1" smtClean="0"/>
              <a:t>MetaMap’s</a:t>
            </a:r>
            <a:r>
              <a:rPr lang="en-US" baseline="0" dirty="0" smtClean="0"/>
              <a:t> foundations are</a:t>
            </a:r>
          </a:p>
          <a:p>
            <a:r>
              <a:rPr lang="en-US" baseline="0" dirty="0" smtClean="0"/>
              <a:t>  * a knowledge-intensive approach to processing text, and</a:t>
            </a:r>
          </a:p>
          <a:p>
            <a:r>
              <a:rPr lang="en-US" baseline="0" dirty="0" smtClean="0"/>
              <a:t>  * use of Natural Language Processing</a:t>
            </a:r>
          </a:p>
          <a:p>
            <a:r>
              <a:rPr lang="en-US" baseline="0" dirty="0" smtClean="0"/>
              <a:t>It’s certainly possible to do a quick-n-dirty job of concept identification</a:t>
            </a:r>
          </a:p>
          <a:p>
            <a:r>
              <a:rPr lang="en-US" baseline="0" dirty="0" smtClean="0"/>
              <a:t>      simply by brute-force keyword searching and the like,</a:t>
            </a:r>
          </a:p>
          <a:p>
            <a:r>
              <a:rPr lang="en-US" baseline="0" dirty="0" smtClean="0"/>
              <a:t>      but our processing is considerably more complex.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As the </a:t>
            </a:r>
            <a:r>
              <a:rPr lang="en-US" dirty="0" err="1" smtClean="0"/>
              <a:t>Metathesaurus</a:t>
            </a:r>
            <a:r>
              <a:rPr lang="en-US" baseline="0" dirty="0" smtClean="0"/>
              <a:t> has grown, </a:t>
            </a:r>
            <a:r>
              <a:rPr lang="en-US" baseline="0" dirty="0" err="1" smtClean="0"/>
              <a:t>MetaMap’s</a:t>
            </a:r>
            <a:r>
              <a:rPr lang="en-US" baseline="0" dirty="0" smtClean="0"/>
              <a:t> efficiency has decreased,</a:t>
            </a:r>
          </a:p>
          <a:p>
            <a:r>
              <a:rPr lang="en-US" baseline="0" dirty="0" smtClean="0"/>
              <a:t>   and I’ll be talking about how we’ve handled that growth later in the presentation.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take a look now at some of the complexity we encounter.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71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15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912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42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810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356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960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984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171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294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40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90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534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727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209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372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68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018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445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5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53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309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90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471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8E46-5F5C-4115-9061-AA6EA7AF2A62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728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73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B9105-D2C6-47E2-B72C-0DAF602CB4EB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B9105-D2C6-47E2-B72C-0DAF602CB4EB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423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48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69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8B131-4FA3-4E55-AD4A-FE8BACB527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15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0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05700" y="6113981"/>
            <a:ext cx="6572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E3DC8A-4A07-44D3-A469-6DD60BBA3A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1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1B7D-3E38-46FA-93FA-BCAB841F9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D14"/>
            </a:gs>
            <a:gs pos="100000">
              <a:srgbClr val="0A008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6008" name="Line 8"/>
          <p:cNvSpPr>
            <a:spLocks noChangeShapeType="1"/>
          </p:cNvSpPr>
          <p:nvPr userDrawn="1"/>
        </p:nvSpPr>
        <p:spPr bwMode="auto">
          <a:xfrm>
            <a:off x="-9525" y="61722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9" descr="nlm1phot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810250"/>
            <a:ext cx="1905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10" name="Text Box 10"/>
          <p:cNvSpPr txBox="1">
            <a:spLocks noChangeArrowheads="1"/>
          </p:cNvSpPr>
          <p:nvPr userDrawn="1"/>
        </p:nvSpPr>
        <p:spPr bwMode="auto">
          <a:xfrm>
            <a:off x="2120900" y="6327775"/>
            <a:ext cx="5737225" cy="42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Felix Titling" pitchFamily="82" charset="0"/>
              </a:rPr>
              <a:t>U. S. National Library of Medicine</a:t>
            </a:r>
            <a:endParaRPr lang="en-US" sz="22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1031" name="Picture 12" descr="T_hhs_logo_2-inv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5575" y="6243638"/>
            <a:ext cx="457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99" y="6267482"/>
            <a:ext cx="780952" cy="51428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77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1B7D-3E38-46FA-93FA-BCAB841F9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781800" cy="1066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MetaMap: A Tutorial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276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i="1" dirty="0" err="1" smtClean="0">
                <a:solidFill>
                  <a:schemeClr val="bg2"/>
                </a:solidFill>
              </a:rPr>
              <a:t>BioNLP</a:t>
            </a:r>
            <a:r>
              <a:rPr lang="en-US" i="1" dirty="0" smtClean="0">
                <a:solidFill>
                  <a:schemeClr val="bg2"/>
                </a:solidFill>
              </a:rPr>
              <a:t> Workshop</a:t>
            </a:r>
            <a:br>
              <a:rPr lang="en-US" i="1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June 27, 2014</a:t>
            </a:r>
            <a:br>
              <a:rPr lang="en-US" i="1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4:00pm – </a:t>
            </a:r>
            <a:r>
              <a:rPr lang="en-US" i="1" dirty="0">
                <a:solidFill>
                  <a:schemeClr val="bg2"/>
                </a:solidFill>
              </a:rPr>
              <a:t>5</a:t>
            </a:r>
            <a:r>
              <a:rPr lang="en-US" i="1" dirty="0" smtClean="0">
                <a:solidFill>
                  <a:schemeClr val="bg2"/>
                </a:solidFill>
              </a:rPr>
              <a:t>:30pm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dirty="0" smtClean="0"/>
              <a:t>Alan R. Aronson</a:t>
            </a:r>
          </a:p>
          <a:p>
            <a:pPr algn="ctr">
              <a:buFontTx/>
              <a:buNone/>
            </a:pPr>
            <a:r>
              <a:rPr lang="en-US" dirty="0" smtClean="0"/>
              <a:t>François-Michel Lang</a:t>
            </a:r>
            <a:br>
              <a:rPr lang="en-US" dirty="0" smtClean="0"/>
            </a:br>
            <a:r>
              <a:rPr lang="en-US" dirty="0" smtClean="0"/>
              <a:t>James G. Mork</a:t>
            </a:r>
          </a:p>
        </p:txBody>
      </p:sp>
    </p:spTree>
  </p:cSld>
  <p:clrMapOvr>
    <a:masterClrMapping/>
  </p:clrMapOvr>
  <p:transition advTm="1339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FF00"/>
                </a:solidFill>
              </a:rPr>
              <a:t>The MetaMap </a:t>
            </a:r>
            <a:r>
              <a:rPr lang="en-US" sz="2400" dirty="0" smtClean="0">
                <a:solidFill>
                  <a:srgbClr val="FFFF00"/>
                </a:solidFill>
              </a:rPr>
              <a:t>algorithm </a:t>
            </a:r>
            <a:r>
              <a:rPr lang="en-US" sz="2400" dirty="0" smtClean="0"/>
              <a:t>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The Algorithm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426" y="1323975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SPECIALIST minimal-commitment parser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SPECIALIST lexicon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MedPost</a:t>
            </a:r>
            <a:r>
              <a:rPr lang="en-US" dirty="0" smtClean="0"/>
              <a:t> part-of-speech tagger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Variant generation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SPECIALIST lexicon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Lexical Variant Generation (LVG)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Candidate retrieval from the Metathesaurus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Candidate evaluation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Mapping construction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Input</a:t>
            </a:r>
            <a:r>
              <a:rPr lang="en-US" sz="2400" dirty="0" smtClean="0"/>
              <a:t>/output </a:t>
            </a:r>
            <a:r>
              <a:rPr lang="en-US" sz="2400" dirty="0" smtClean="0">
                <a:solidFill>
                  <a:srgbClr val="FFFF00"/>
                </a:solidFill>
              </a:rPr>
              <a:t>formats</a:t>
            </a:r>
            <a:r>
              <a:rPr lang="en-US" sz="2400" dirty="0" smtClean="0"/>
              <a:t>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0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Formats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572000"/>
          </a:xfrm>
        </p:spPr>
        <p:txBody>
          <a:bodyPr/>
          <a:lstStyle/>
          <a:p>
            <a:r>
              <a:rPr lang="en-US" dirty="0" smtClean="0"/>
              <a:t>Unformatted ASCII English free text (input </a:t>
            </a:r>
            <a:r>
              <a:rPr lang="en-US" dirty="0"/>
              <a:t>records by default delimited by blank </a:t>
            </a:r>
            <a:r>
              <a:rPr lang="en-US" dirty="0" smtClean="0"/>
              <a:t>line), or…</a:t>
            </a:r>
            <a:endParaRPr lang="en-US" dirty="0"/>
          </a:p>
          <a:p>
            <a:r>
              <a:rPr lang="en-US" dirty="0" smtClean="0"/>
              <a:t>MEDLINE Citations</a:t>
            </a:r>
          </a:p>
          <a:p>
            <a:r>
              <a:rPr lang="en-US" dirty="0" smtClean="0"/>
              <a:t>Single-line delimited input (</a:t>
            </a:r>
            <a:r>
              <a:rPr lang="en-US" sz="24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sldi</a:t>
            </a:r>
            <a:r>
              <a:rPr lang="en-US" dirty="0" smtClean="0"/>
              <a:t>: term processing)</a:t>
            </a:r>
          </a:p>
          <a:p>
            <a:r>
              <a:rPr lang="en-US" dirty="0" smtClean="0"/>
              <a:t>Single-line delimited input with </a:t>
            </a:r>
            <a:r>
              <a:rPr lang="en-US" dirty="0"/>
              <a:t>ID input (</a:t>
            </a:r>
            <a:r>
              <a:rPr lang="en-US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sldiID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849" y="1124366"/>
            <a:ext cx="7400925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PMID- 5768363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 - NLM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STAT- MEDLINE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  - 19690626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DCOM- </a:t>
            </a:r>
            <a:r>
              <a:rPr lang="en-US" sz="1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19690626</a:t>
            </a:r>
            <a:endParaRPr lang="en-US" sz="1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LR  - 20131121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PUBM- Print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 - 0036-8075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 - 164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  - 3882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  - 1969 May 23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  - Cell population kinetics: a modified interpretation of the graph of labeled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mitoses.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  - 952-4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  - Graphs of labeled mitoses, derived from autoradiographs of cell populations with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(3)H-thymidine, show depressions in the curves at their midpoints. These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depressions reflect interruption of DNA synthesis midway through S phase. Such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interruptions revealed by the method of labeled mitoses should be considered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when determining cell-cycle times.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FAU - Hamilton, A I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  - Hamilton AI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 - </a:t>
            </a:r>
            <a:r>
              <a:rPr lang="en-US" sz="10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eng</a:t>
            </a:r>
            <a:endParaRPr lang="en-US" sz="1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  - Journal Article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  - UNITED STATES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  - Science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JT  - Science (New York, N.Y.)</a:t>
            </a:r>
          </a:p>
          <a:p>
            <a:r>
              <a:rPr lang="en-US" sz="1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JID - </a:t>
            </a:r>
            <a:r>
              <a:rPr lang="en-US" sz="1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0404511</a:t>
            </a:r>
            <a:endParaRPr lang="en-US" sz="1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6" y="1682740"/>
            <a:ext cx="36576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Written 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 18 years or older.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 or female.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least 18 years of age.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Able to give 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 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Healthy.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Negative pregnancy test.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 written 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Ability to </a:t>
            </a:r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understand document.</a:t>
            </a:r>
            <a:endParaRPr lang="en-US" sz="1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Measurable disease.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ECOG performance status 0-2.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 </a:t>
            </a:r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informed consent.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Adult patients, &gt;/= 18 years of age.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2 diabetes.</a:t>
            </a:r>
          </a:p>
          <a:p>
            <a:r>
              <a:rPr lang="en-US" sz="1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 protocol-defined </a:t>
            </a:r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criteria.</a:t>
            </a:r>
            <a:endParaRPr lang="en-US" sz="1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673215"/>
            <a:ext cx="4224338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Txt001|Written 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Txt002|Age 18 years or older.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Txt003|informed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Txt004|Male or female.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Txt005|At least 18 years of age.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Txt006|Able to give 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Txt007|Signed 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Txt008|Healthy.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Txt009|Male.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Txt010|Negative pregnancy test.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Txt011|Signed written 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Txt012|Ability to understand document.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Txt013|Measurable disease.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Txt014|ECOG performance status 0-2.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Txt015|signed informed consent.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Txt016|Adult patients, &gt;/= 18 years of age.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Txt017|Type 2 diabetes.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Txt018|Other protocol-defined criteria.</a:t>
            </a:r>
            <a:endParaRPr lang="en-US" sz="1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Should Have Syntactic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Bef>
                <a:spcPts val="2400"/>
              </a:spcBef>
            </a:pPr>
            <a:r>
              <a:rPr lang="en-US" dirty="0" smtClean="0"/>
              <a:t>Lack of syntactic structure →</a:t>
            </a:r>
            <a:r>
              <a:rPr lang="en-US" dirty="0" smtClean="0">
                <a:sym typeface="Wingdings" pitchFamily="2" charset="2"/>
              </a:rPr>
              <a:t> long phrases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/>
              <a:t> →</a:t>
            </a:r>
            <a:r>
              <a:rPr lang="en-US" dirty="0" smtClean="0">
                <a:sym typeface="Wingdings" pitchFamily="2" charset="2"/>
              </a:rPr>
              <a:t> combinatorial explosion in mappings</a:t>
            </a:r>
            <a:endParaRPr lang="en-US" dirty="0" smtClean="0"/>
          </a:p>
          <a:p>
            <a:pPr marL="731520" lvl="1" indent="-457200">
              <a:spcBef>
                <a:spcPts val="2400"/>
              </a:spcBef>
            </a:pPr>
            <a:r>
              <a:rPr lang="en-US" sz="1600" b="1" spc="-150" dirty="0" smtClean="0">
                <a:latin typeface="Courier New" pitchFamily="49" charset="0"/>
                <a:cs typeface="Courier New" pitchFamily="49" charset="0"/>
              </a:rPr>
              <a:t>protein-4 FN3 fibronectin type III domain GSH lutathione GST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glutathione S-transferase hIL-6 human interleukin-6 HSA human serum albumin IC(50) half-maximal inhibitory concentration Ig immunoglobulin IMAC immobilized metal affinity chromatography K(D) equilibrium constant</a:t>
            </a:r>
          </a:p>
          <a:p>
            <a:pPr marL="731520" lvl="1" indent="-457200">
              <a:spcBef>
                <a:spcPts val="1200"/>
              </a:spcBef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from filamentous bacteriophage f1 PCR polymerase-chain reaction PDB Protein Data Bank PSTI human pancreatic secretory trypsin inhibitor RBP retinol-binding protein SPR surface plasmon resonance TrxA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0960" t="26182" r="23680" b="18327"/>
          <a:stretch>
            <a:fillRect/>
          </a:stretch>
        </p:blipFill>
        <p:spPr bwMode="auto">
          <a:xfrm>
            <a:off x="3563121" y="152400"/>
            <a:ext cx="4821927" cy="55492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97720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Be careful of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bulleted lists!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44496" y="3180304"/>
            <a:ext cx="3505200" cy="1371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360" t="35782" r="31360" b="6109"/>
          <a:stretch>
            <a:fillRect/>
          </a:stretch>
        </p:blipFill>
        <p:spPr bwMode="auto">
          <a:xfrm>
            <a:off x="3286231" y="76200"/>
            <a:ext cx="4861073" cy="55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3962400" y="4572000"/>
            <a:ext cx="4038600" cy="9666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Same text…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w/o bullets!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</a:t>
            </a:r>
            <a:r>
              <a:rPr lang="en-US" sz="2400" dirty="0" smtClean="0">
                <a:solidFill>
                  <a:srgbClr val="FFFF00"/>
                </a:solidFill>
              </a:rPr>
              <a:t>output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formats</a:t>
            </a:r>
            <a:r>
              <a:rPr lang="en-US" sz="2400" dirty="0" smtClean="0"/>
              <a:t>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Summary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Human-readable output (default)</a:t>
            </a:r>
          </a:p>
          <a:p>
            <a:r>
              <a:rPr lang="en-US" dirty="0" smtClean="0"/>
              <a:t>MetaMap Machine Output (MMO)</a:t>
            </a:r>
          </a:p>
          <a:p>
            <a:r>
              <a:rPr lang="en-US" dirty="0" smtClean="0"/>
              <a:t>XML output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Fielded MMI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Human Readable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inferior vena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stent filter</a:t>
            </a:r>
            <a:endParaRPr lang="en-US" sz="15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8409" y="143440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909   Inferior Vena Cava Filter (Vena Cava Filters) 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637   Stent (Stent Device Component) 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909   Inferior Vena Cava Filter (Vena Cava Filters) 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637   Stent (Stent, device) 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85900"/>
            <a:ext cx="7010400" cy="30175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Candidates (Total=13; Excluded=1; Pruned=0; Remaining=12)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909   Inferior Vena Cava Filter (Vena Cava Filters)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medd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Filter (Filters)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mnob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Filter (Optical filter)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medd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Filter (filter information process)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inpr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Filter (Filter Device Component)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medd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717   Inferior vena 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caval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blor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673   Vena 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caval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(Vena cava structure)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bpoc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Stent (Stent, device)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medd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Vena (Structure of vein of trunk)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bpoc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Inferior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spco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inferior (inferiority)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socb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Stent (Stent Device Component) [</a:t>
            </a:r>
            <a:r>
              <a:rPr lang="en-US" sz="1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medd</a:t>
            </a:r>
            <a:r>
              <a:rPr lang="en-US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it-IT" sz="14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601 E Vena cava (Entire vena cava) [bpoc]</a:t>
            </a:r>
            <a:endParaRPr lang="en-US" sz="14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31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22854 L -5.55556E-7 0.4395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and opinions expressed do not necessarily state or reflect those of the U.S. Government, and they may not be used for advertising or product endorsement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9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err="1" smtClean="0">
                <a:solidFill>
                  <a:schemeClr val="bg2"/>
                </a:solidFill>
              </a:rPr>
              <a:t>MetaMap</a:t>
            </a:r>
            <a:r>
              <a:rPr lang="en-US" dirty="0" smtClean="0">
                <a:solidFill>
                  <a:schemeClr val="bg2"/>
                </a:solidFill>
              </a:rPr>
              <a:t> Scores</a:t>
            </a:r>
            <a:r>
              <a:rPr lang="en-US" dirty="0" smtClean="0"/>
              <a:t>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inferior vena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stent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filter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</a:t>
            </a:r>
            <a:r>
              <a:rPr lang="en-US" sz="1600" b="1" dirty="0">
                <a:solidFill>
                  <a:srgbClr val="66FFFF"/>
                </a:solidFill>
                <a:latin typeface="Courier New" pitchFamily="49" charset="0"/>
                <a:cs typeface="Courier New" pitchFamily="49" charset="0"/>
              </a:rPr>
              <a:t>911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909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Inferior Vena Cava Filter (Vena Cava Filters)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637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Stent (Stent Device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Component)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</a:t>
            </a:r>
            <a:r>
              <a:rPr lang="en-US" sz="1600" b="1" dirty="0">
                <a:solidFill>
                  <a:srgbClr val="66FFFF"/>
                </a:solidFill>
                <a:latin typeface="Courier New" pitchFamily="49" charset="0"/>
                <a:cs typeface="Courier New" pitchFamily="49" charset="0"/>
              </a:rPr>
              <a:t>911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909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Inferior Vena Cava Filter (Vena Cava Filters)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637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Stent (Stent, device)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7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err="1">
                <a:solidFill>
                  <a:schemeClr val="bg2"/>
                </a:solidFill>
              </a:rPr>
              <a:t>Metathesaurus</a:t>
            </a:r>
            <a:r>
              <a:rPr lang="en-US" dirty="0">
                <a:solidFill>
                  <a:schemeClr val="bg2"/>
                </a:solidFill>
              </a:rPr>
              <a:t> String</a:t>
            </a:r>
            <a:r>
              <a:rPr lang="en-US" dirty="0" smtClean="0"/>
              <a:t>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inferior vena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stent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filter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909   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Inferior Vena Cava Filter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(Vena Cava Filters)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637   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(Stent Device Component)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909   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Inferior Vena Cava Filter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(Vena Cava Filters)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637   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Stent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(Stent, device)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4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685800"/>
          </a:xfrm>
        </p:spPr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Preferred Name</a:t>
            </a:r>
            <a:r>
              <a:rPr lang="en-US" dirty="0" smtClean="0"/>
              <a:t>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inferior vena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stent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filter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909   Inferior Vena Cava Filter (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Vena Cava Filters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637   Stent (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Stent Device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Component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(911):</a:t>
            </a:r>
            <a:endParaRPr lang="en-US" sz="16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909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Inferior Vena Cava Filter (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Vena Cava Filters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637   Stent (</a:t>
            </a: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Stent, device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8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Readable: </a:t>
            </a:r>
            <a:r>
              <a:rPr lang="en-US" dirty="0" smtClean="0">
                <a:solidFill>
                  <a:schemeClr val="bg2"/>
                </a:solidFill>
              </a:rPr>
              <a:t>Semantic Types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inferior vena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stent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filter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5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909   Inferior Vena Cava Filter (Vena Cava Filters)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637   Stent (Stent Device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Component) [</a:t>
            </a:r>
            <a:r>
              <a:rPr lang="en-US" sz="16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909   Inferior Vena Cava Filter (Vena Cava Filters)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637   Stent (Stent, device)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Machine Output (-q)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  <a:cs typeface="Courier New" pitchFamily="49" charset="0"/>
              </a:rPr>
              <a:t>Prolog terms (pretty-printed &amp; condensed!)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mappings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([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map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(-911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,[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ev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(-909,'C0080306','Inferior Vena Cava </a:t>
            </a:r>
            <a:r>
              <a:rPr lang="en-US" sz="1300" b="1" dirty="0" err="1">
                <a:latin typeface="Courier New" pitchFamily="49" charset="0"/>
                <a:cs typeface="Courier New" pitchFamily="49" charset="0"/>
              </a:rPr>
              <a:t>Filter','Vena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Cava </a:t>
            </a:r>
            <a:r>
              <a:rPr lang="en-US" sz="1300" b="1" dirty="0">
                <a:latin typeface="Courier New" pitchFamily="49" charset="0"/>
                <a:cs typeface="Courier New" pitchFamily="49" charset="0"/>
              </a:rPr>
              <a:t>Filters',</a:t>
            </a:r>
            <a:endParaRPr lang="en-US" sz="1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inferior,vena,cava,filter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[[[1,1],[1,1],0],[[2,3],[2,3],3],[[5,5],[4,4],0]],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yes,no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['CHV','MSH','MTH','SNOMEDCT_US','SPN'],[0/19,26/6],0,0),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ev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(-637,'C0038257','Stent','Stent, device',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[stent],[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[[[4,4],[1,1],0]],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no,no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['CHV','MSH','MTH','SNOMEDCT_US'],[20/5],0,0)]),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map(-911,[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ev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(-909,'C0080306','Inferior Vena Cava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Filter','Vena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Cava Filters',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inferior,vena,cava,filter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[[[1,1],[1,1],0],[[2,3],[2,3],3],[[5,5],[4,4],0]],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yes,no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 ['CHV','MSH','MTH','SNOMEDCT_US','SPN'],[0/19,26/6],0,0),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ev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(-637, 'C1705817','Stent','Stent Device Component',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[stent],[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],[[[4,4],[1,1],0]],</a:t>
            </a:r>
            <a:r>
              <a:rPr lang="en-US" sz="1300" b="1" dirty="0" err="1" smtClean="0">
                <a:latin typeface="Courier New" pitchFamily="49" charset="0"/>
                <a:cs typeface="Courier New" pitchFamily="49" charset="0"/>
              </a:rPr>
              <a:t>no,no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b="1" dirty="0" smtClean="0">
                <a:latin typeface="Courier New" pitchFamily="49" charset="0"/>
                <a:cs typeface="Courier New" pitchFamily="49" charset="0"/>
              </a:rPr>
              <a:t>         ['MTH','NCI'],[20/5],0,0)])]).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Output Formats: Formatted XML (--</a:t>
            </a:r>
            <a:r>
              <a:rPr lang="en-US" sz="3200" dirty="0" err="1" smtClean="0"/>
              <a:t>XMLf</a:t>
            </a:r>
            <a:r>
              <a:rPr lang="en-US" sz="3200" dirty="0" smtClean="0"/>
              <a:t>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90625" y="12573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&lt;Mappings Count="2"&gt;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&lt;Mapping&gt;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MappingScore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&gt;-911&lt;/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MappingScore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MappingCandidates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Total="2"&gt;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&lt;Candidate&gt;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CandidateScore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&gt;-909&lt;/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CandidateScore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CandidateCUI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&gt;C0080306&lt;/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CandidateCUI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CandidateMatched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&gt;Inferior Vena Cava Filter&lt;/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CandidateMatched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CandidatePreferred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&gt;Vena Cava Filters&lt;/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CandidatePreferred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Count="4"&gt;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&gt;inferior&lt;/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&gt;vena&lt;/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&gt;cava&lt;/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&gt;filter&lt;/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MatchedWords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SemTypes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Count="1"&gt;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SemType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SemType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SemTypes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MatchMaps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Count="3"&gt;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MatchMap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TextMatchStart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&gt;1&lt;/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TextMatchStart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TextMatchEnd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&gt;1&lt;/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TextMatchEnd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ConcMatchStart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&gt;1&lt;/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ConcMatchStart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ConcMatchEnd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&gt;1&lt;/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ConcMatchEnd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LexVariation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&gt;0&lt;/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LexVariation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Formats: Fielded MMI (-N)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Courier New" pitchFamily="49" charset="0"/>
              </a:rPr>
              <a:t>Pipe-separated fields for </a:t>
            </a:r>
            <a:r>
              <a:rPr lang="en-US" dirty="0" err="1" smtClean="0">
                <a:solidFill>
                  <a:srgbClr val="FFFF00"/>
                </a:solidFill>
                <a:cs typeface="Courier New" pitchFamily="49" charset="0"/>
              </a:rPr>
              <a:t>M</a:t>
            </a:r>
            <a:r>
              <a:rPr lang="en-US" dirty="0" err="1" smtClean="0">
                <a:cs typeface="Courier New" pitchFamily="49" charset="0"/>
              </a:rPr>
              <a:t>eta</a:t>
            </a:r>
            <a:r>
              <a:rPr lang="en-US" dirty="0" err="1" smtClean="0">
                <a:solidFill>
                  <a:srgbClr val="FFFF00"/>
                </a:solidFill>
                <a:cs typeface="Courier New" pitchFamily="49" charset="0"/>
              </a:rPr>
              <a:t>M</a:t>
            </a:r>
            <a:r>
              <a:rPr lang="en-US" dirty="0" err="1" smtClean="0">
                <a:cs typeface="Courier New" pitchFamily="49" charset="0"/>
              </a:rPr>
              <a:t>ap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cs typeface="Courier New" pitchFamily="49" charset="0"/>
              </a:rPr>
              <a:t>I</a:t>
            </a:r>
            <a:r>
              <a:rPr lang="en-US" dirty="0" smtClean="0">
                <a:cs typeface="Courier New" pitchFamily="49" charset="0"/>
              </a:rPr>
              <a:t>ndexing:</a:t>
            </a:r>
          </a:p>
          <a:p>
            <a:pPr>
              <a:buNone/>
            </a:pPr>
            <a:endParaRPr lang="en-US" sz="1400" dirty="0" smtClean="0"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00000000 | MMI | 14.64 | Myocardial Infarction |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C0027051 |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dsyn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|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["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Heart attack"-tx-1-"heart attack"-noun-0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|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TX | 0:12 | C14.280.647.500;C14.907.585.500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Scenarios (François)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Default (Semantic Mode)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r>
              <a:rPr lang="en-US" dirty="0" smtClean="0"/>
              <a:t>Most common use of MetaMap</a:t>
            </a:r>
          </a:p>
          <a:p>
            <a:r>
              <a:rPr lang="en-US" dirty="0" smtClean="0"/>
              <a:t>Tuned for biomedical literature</a:t>
            </a:r>
          </a:p>
          <a:p>
            <a:r>
              <a:rPr lang="en-US" dirty="0"/>
              <a:t>Input: </a:t>
            </a:r>
            <a:r>
              <a:rPr lang="en-US" dirty="0" smtClean="0">
                <a:solidFill>
                  <a:schemeClr val="bg2"/>
                </a:solidFill>
              </a:rPr>
              <a:t>bladder cancer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8612"/>
              </p:ext>
            </p:extLst>
          </p:nvPr>
        </p:nvGraphicFramePr>
        <p:xfrm>
          <a:off x="1371600" y="3584448"/>
          <a:ext cx="6400800" cy="1498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400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Default (-I)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-5715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 C2984270:Bladder cancer (Bladder Cancer Pathway)</a:t>
                      </a:r>
                    </a:p>
                    <a:p>
                      <a:pPr marL="0" lvl="0" indent="-5715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 C0699885:Bladder Cancer (Carcinoma of bladder)</a:t>
                      </a:r>
                    </a:p>
                    <a:p>
                      <a:pPr marL="285750" lvl="0" indent="-342900">
                        <a:buAutoNum type="arabicPlain" startAt="1000"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C0005684:Bladder Cancer (Malignant neoplasm of                             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urinary bladder)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7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Term Processing (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-z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8305800" cy="4572000"/>
          </a:xfrm>
        </p:spPr>
        <p:txBody>
          <a:bodyPr/>
          <a:lstStyle/>
          <a:p>
            <a:r>
              <a:rPr lang="en-US" dirty="0"/>
              <a:t>Used to process </a:t>
            </a:r>
            <a:r>
              <a:rPr lang="en-US" dirty="0" smtClean="0"/>
              <a:t>small chunks of text.  Be careful using on literature or large bodies of text! </a:t>
            </a:r>
          </a:p>
          <a:p>
            <a:r>
              <a:rPr lang="en-US" dirty="0" smtClean="0"/>
              <a:t>Typically used with single-line delimited input.</a:t>
            </a:r>
          </a:p>
          <a:p>
            <a:r>
              <a:rPr lang="en-US" dirty="0" smtClean="0"/>
              <a:t>Input: </a:t>
            </a:r>
            <a:r>
              <a:rPr lang="en-US" dirty="0">
                <a:solidFill>
                  <a:schemeClr val="bg2"/>
                </a:solidFill>
              </a:rPr>
              <a:t>fracture, </a:t>
            </a:r>
            <a:r>
              <a:rPr lang="en-US" dirty="0" err="1" smtClean="0">
                <a:solidFill>
                  <a:schemeClr val="bg2"/>
                </a:solidFill>
              </a:rPr>
              <a:t>bimalleolar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ankle</a:t>
            </a:r>
            <a:endParaRPr lang="en-US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10682"/>
              </p:ext>
            </p:extLst>
          </p:nvPr>
        </p:nvGraphicFramePr>
        <p:xfrm>
          <a:off x="76200" y="3581400"/>
          <a:ext cx="8991600" cy="2017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Default (-I)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Term Processing (-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-5715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C0016658:Fracture</a:t>
                      </a:r>
                    </a:p>
                    <a:p>
                      <a:pPr marL="0" lvl="0" indent="-5715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861  C0003086:Ankle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861  C0003087:Ankle (Ankle joint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structure)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da-DK" sz="1400" b="1" baseline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861</a:t>
                      </a:r>
                      <a:r>
                        <a:rPr lang="da-DK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C1283839:Ankle (Entire ankle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da-DK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region)</a:t>
                      </a:r>
                    </a:p>
                    <a:p>
                      <a:pPr marL="0" lvl="0" indent="-57150">
                        <a:buNone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861  C0039316:Ankle (Tarsal Bones)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000"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C0435908:BIMALLEOLAR ANKLE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FRACTURE (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Bimalleolar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Fractures)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3575" y="1212741"/>
            <a:ext cx="5638800" cy="2123658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Single Line Delimited</a:t>
            </a:r>
            <a:r>
              <a:rPr lang="en-US" dirty="0" smtClean="0">
                <a:solidFill>
                  <a:srgbClr val="000000"/>
                </a:solidFill>
              </a:rPr>
              <a:t>: --</a:t>
            </a:r>
            <a:r>
              <a:rPr lang="en-US" dirty="0" err="1" smtClean="0">
                <a:solidFill>
                  <a:srgbClr val="000000"/>
                </a:solidFill>
              </a:rPr>
              <a:t>sldi</a:t>
            </a:r>
            <a:r>
              <a:rPr lang="en-US" dirty="0" smtClean="0">
                <a:solidFill>
                  <a:srgbClr val="000000"/>
                </a:solidFill>
              </a:rPr>
              <a:t> -z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fracture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bimalleolar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ankle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Single Line Delimited with ID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Courier New" pitchFamily="49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--</a:t>
            </a:r>
            <a:r>
              <a:rPr lang="en-US" dirty="0" err="1" smtClean="0">
                <a:solidFill>
                  <a:srgbClr val="000000"/>
                </a:solidFill>
              </a:rPr>
              <a:t>sldiID</a:t>
            </a:r>
            <a:r>
              <a:rPr lang="en-US" dirty="0" smtClean="0">
                <a:solidFill>
                  <a:srgbClr val="000000"/>
                </a:solidFill>
              </a:rPr>
              <a:t> -z</a:t>
            </a:r>
            <a:endParaRPr lang="en-US" dirty="0" smtClean="0">
              <a:solidFill>
                <a:srgbClr val="000000"/>
              </a:solidFill>
              <a:latin typeface="+mj-lt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000001|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fracture,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bimalleolar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ankle</a:t>
            </a:r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solidFill>
                <a:schemeClr val="accent4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The MetaMap algorithm (Lan)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Strict (default) vs. Relaxed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Relaxed model is necessary to map to UMLS strings with complex syntactic </a:t>
            </a:r>
            <a:r>
              <a:rPr lang="en-US" dirty="0" smtClean="0"/>
              <a:t>structure (e.g. conjunction). Originally developed for efficiency.</a:t>
            </a:r>
          </a:p>
          <a:p>
            <a:r>
              <a:rPr lang="en-US" dirty="0" smtClean="0"/>
              <a:t>Use with </a:t>
            </a:r>
            <a:r>
              <a:rPr lang="en-US" sz="24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term_processing</a:t>
            </a:r>
            <a:r>
              <a:rPr lang="en-US" dirty="0" smtClean="0">
                <a:cs typeface="Courier New" panose="02070309020205020404" pitchFamily="49" charset="0"/>
              </a:rPr>
              <a:t>, if possible</a:t>
            </a:r>
            <a:endParaRPr lang="en-US" dirty="0"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Input: </a:t>
            </a:r>
            <a:r>
              <a:rPr lang="en-US" dirty="0">
                <a:solidFill>
                  <a:schemeClr val="bg2"/>
                </a:solidFill>
              </a:rPr>
              <a:t>Disease or syndrome of heart </a:t>
            </a:r>
            <a:endParaRPr lang="en-US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9018"/>
              </p:ext>
            </p:extLst>
          </p:nvPr>
        </p:nvGraphicFramePr>
        <p:xfrm>
          <a:off x="76200" y="4041648"/>
          <a:ext cx="8991600" cy="1498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Strict (-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zI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Relaxed (-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zI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285750" lvl="0" indent="-342900">
                        <a:buAutoNum type="arabicPlain" startAt="897"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C0018799:disease heart (Heart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Diseases)</a:t>
                      </a:r>
                    </a:p>
                    <a:p>
                      <a:pPr marL="0" lvl="0" indent="-5715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 C0039082:Syndrome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1000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C0018799:Disease or syndrome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of heart (Heart Diseases)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Composite Phrases (default)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Better handling of prepositional phrases in biomedical literature.</a:t>
            </a:r>
          </a:p>
          <a:p>
            <a:r>
              <a:rPr lang="en-US" dirty="0" smtClean="0"/>
              <a:t>Automatically invokes </a:t>
            </a:r>
            <a:r>
              <a:rPr lang="en-US" sz="24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–-</a:t>
            </a:r>
            <a:r>
              <a:rPr lang="en-US" sz="24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ignore_word_order</a:t>
            </a:r>
            <a:endParaRPr lang="en-US" sz="2400" b="1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 </a:t>
            </a:r>
            <a:r>
              <a:rPr lang="en-US" dirty="0"/>
              <a:t>Input</a:t>
            </a:r>
            <a:r>
              <a:rPr lang="en-US" dirty="0" smtClean="0"/>
              <a:t>: </a:t>
            </a:r>
            <a:r>
              <a:rPr lang="en-US" dirty="0">
                <a:solidFill>
                  <a:schemeClr val="bg2"/>
                </a:solidFill>
              </a:rPr>
              <a:t>Pain on the left side of the chest</a:t>
            </a:r>
            <a:endParaRPr lang="en-US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05980"/>
              </p:ext>
            </p:extLst>
          </p:nvPr>
        </p:nvGraphicFramePr>
        <p:xfrm>
          <a:off x="76200" y="3676650"/>
          <a:ext cx="8991600" cy="1743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 Composite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Phrases (-I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-Q 0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000000"/>
                          </a:solidFill>
                        </a:rPr>
                        <a:t>Composite</a:t>
                      </a:r>
                      <a:r>
                        <a:rPr lang="en-US" u="none" baseline="0" dirty="0" smtClean="0">
                          <a:solidFill>
                            <a:srgbClr val="000000"/>
                          </a:solidFill>
                        </a:rPr>
                        <a:t> Phrases (-I)  current default!</a:t>
                      </a:r>
                      <a:endParaRPr lang="en-US" u="none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C0030193:Pain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C1962977:Pain NOS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C0205091:Left side (Left)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C1527391:Chest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C0817096:Chest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815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C0541828:chest pain left side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(Left sided chest pain)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104775"/>
            <a:ext cx="3381375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1 Prepositional Phrase:</a:t>
            </a:r>
          </a:p>
          <a:p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People with Disabilities 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Repair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of thoracic aortic aneurysm 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Transmission of Infectious Disease 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Squamous Cell Carcinoma of the Lung 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Increased susceptibility to infections 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Transurethral Resection of the Prostate 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Infection of the upper respiratory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tract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0950" y="104775"/>
            <a:ext cx="4895850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2 </a:t>
            </a: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Prepositional </a:t>
            </a:r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Phrases:</a:t>
            </a: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change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in color of skin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lump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under skin of face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visit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for examination of throat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Advice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about use of equipment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Pushing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during second stage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labor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swelling over cuboid bone of left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foot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LACTATION WITH ATROPHY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UTERUS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serous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exudate behind tympanic membrane of right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ear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25" y="2726828"/>
            <a:ext cx="47625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3 Prepositional Phrases:</a:t>
            </a:r>
          </a:p>
          <a:p>
            <a:endParaRPr lang="en-US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carcinoma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in situ of lobe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lung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lump under skin of top of both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feet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Osteotomy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for shortening of phalanx of toe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contusion with intact skin of left side of neck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swelling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over dorsal aspect of cuboid of right foot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Laceration without foreign body of other part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head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height above inferior margin of inferior crus of left ear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5116591"/>
            <a:ext cx="5419725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 Prepositional Phrases:</a:t>
            </a:r>
          </a:p>
          <a:p>
            <a:endParaRPr lang="en-US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carcinoma in situ of skin of other parts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face</a:t>
            </a: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tenderness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on palpation of head of fibula of left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knee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Osteotomy for correction of deformity of phalanx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finger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Deep incision with opening of cortex of bone cortex of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thorax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2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Ambiguity abounds in UMLS Metathesaurus</a:t>
            </a:r>
          </a:p>
          <a:p>
            <a:r>
              <a:rPr lang="en-US" dirty="0" smtClean="0"/>
              <a:t>Example: “cold” is </a:t>
            </a:r>
            <a:r>
              <a:rPr lang="en-US" dirty="0"/>
              <a:t>7</a:t>
            </a:r>
            <a:r>
              <a:rPr lang="en-US" dirty="0" smtClean="0"/>
              <a:t> ways ambiguous</a:t>
            </a:r>
          </a:p>
          <a:p>
            <a:r>
              <a:rPr lang="en-US" dirty="0" smtClean="0"/>
              <a:t>Input: </a:t>
            </a:r>
            <a:r>
              <a:rPr lang="en-US" dirty="0">
                <a:solidFill>
                  <a:schemeClr val="bg2"/>
                </a:solidFill>
              </a:rPr>
              <a:t>fixed-dose combination treatment groups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8267700" cy="685800"/>
          </a:xfrm>
        </p:spPr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Word Sense Disambiguation (WSD)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96261"/>
              </p:ext>
            </p:extLst>
          </p:nvPr>
        </p:nvGraphicFramePr>
        <p:xfrm>
          <a:off x="76200" y="3524250"/>
          <a:ext cx="8991600" cy="223072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Default MetaMap (-I)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MetaMap with WSD (-I –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756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 variations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on the following: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C2827483:Fixed (Fixed Specimen)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C0178602:Dose (Dosage)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C0205195:Combination (Combined)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804 C1533734:Treatment (Treating)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804 C1705428:Group (Group Object)</a:t>
                      </a:r>
                    </a:p>
                    <a:p>
                      <a:pPr marL="0" lvl="0" indent="0">
                        <a:buNone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C0443218:Fixed (Fixed behavior)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C0178602:Dose (Dosage)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 C1947911:Combination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(combination of objects)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804 C0087111:Treatment (Therapeutic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procedure)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804 C1705429:Group (User Group)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0575" y="1152526"/>
            <a:ext cx="7886701" cy="2647949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C0009264	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00"/>
                </a:solidFill>
              </a:rPr>
              <a:t>Cold Temperature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C0009443	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00"/>
                </a:solidFill>
              </a:rPr>
              <a:t>Common Cold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C0234192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00"/>
                </a:solidFill>
              </a:rPr>
              <a:t>Cold Sensation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C0010412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Cold Therapy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C0024117	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Chronic Obstructive Airway Disease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C0719425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Cold brand of </a:t>
            </a:r>
            <a:r>
              <a:rPr lang="en-US" sz="2000" dirty="0" err="1">
                <a:solidFill>
                  <a:srgbClr val="000000"/>
                </a:solidFill>
              </a:rPr>
              <a:t>chlorpheniramine</a:t>
            </a:r>
            <a:r>
              <a:rPr lang="en-US" sz="2000" dirty="0">
                <a:solidFill>
                  <a:srgbClr val="000000"/>
                </a:solidFill>
              </a:rPr>
              <a:t>-phenylpropanolamine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C1949981	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Colds homeopathic medication 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algn="r"/>
            <a:r>
              <a:rPr lang="en-US" sz="1200" dirty="0" smtClean="0">
                <a:solidFill>
                  <a:srgbClr val="000000"/>
                </a:solidFill>
              </a:rPr>
              <a:t>2014AA (June 18, 2014)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Prefer Multiple Concepts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Default: concepts with greatest phrase coverage</a:t>
            </a:r>
          </a:p>
          <a:p>
            <a:r>
              <a:rPr lang="en-US" dirty="0" smtClean="0"/>
              <a:t>May not always be desired behavior</a:t>
            </a:r>
          </a:p>
          <a:p>
            <a:r>
              <a:rPr lang="en-US" dirty="0" smtClean="0"/>
              <a:t>Input: </a:t>
            </a:r>
            <a:r>
              <a:rPr lang="en-US" dirty="0">
                <a:solidFill>
                  <a:schemeClr val="bg2"/>
                </a:solidFill>
              </a:rPr>
              <a:t>l</a:t>
            </a:r>
            <a:r>
              <a:rPr lang="en-US" dirty="0" smtClean="0">
                <a:solidFill>
                  <a:schemeClr val="bg2"/>
                </a:solidFill>
              </a:rPr>
              <a:t>ung cancer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9942"/>
              </p:ext>
            </p:extLst>
          </p:nvPr>
        </p:nvGraphicFramePr>
        <p:xfrm>
          <a:off x="76200" y="3581400"/>
          <a:ext cx="8991600" cy="1743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Default MetaMap (-I)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Prefer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Multiple Concepts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(-I </a:t>
                      </a:r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sz="1600" b="1" u="none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C0684249:LUNG CANCER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u="none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(Carcinoma of lung)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u="none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C0242379:Lung Cancer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u="none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(Malignant neoplasm of lung)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 variations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on the following: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694 C0819757:LUNG (Structure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parenchyma of lung)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lain" startAt="694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C1306459:Cancer (Primary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malignant neoplasm)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3" y="1318558"/>
            <a:ext cx="7191375" cy="1938992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SemRep</a:t>
            </a:r>
            <a:r>
              <a:rPr lang="en-US" dirty="0" smtClean="0">
                <a:solidFill>
                  <a:srgbClr val="000000"/>
                </a:solidFill>
              </a:rPr>
              <a:t> uses multiple concepts to infer semantic relationships, e.g., from “lung cancer”, infer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lung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is_location_of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cancer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cancer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affects</a:t>
            </a:r>
            <a:r>
              <a:rPr lang="en-US" b="1" dirty="0" smtClean="0">
                <a:solidFill>
                  <a:srgbClr val="000000"/>
                </a:solidFill>
              </a:rPr>
              <a:t>  lung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62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34350" cy="685800"/>
          </a:xfrm>
        </p:spPr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Data Versions (</a:t>
            </a:r>
            <a:r>
              <a:rPr lang="en-US" sz="2800" dirty="0" smtClean="0"/>
              <a:t>Base, </a:t>
            </a:r>
            <a:r>
              <a:rPr lang="en-US" sz="2800" dirty="0" err="1" smtClean="0"/>
              <a:t>USABase</a:t>
            </a:r>
            <a:r>
              <a:rPr lang="en-US" sz="2800" dirty="0" smtClean="0"/>
              <a:t>, NLM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315325" cy="4572000"/>
          </a:xfrm>
        </p:spPr>
        <p:txBody>
          <a:bodyPr/>
          <a:lstStyle/>
          <a:p>
            <a:r>
              <a:rPr lang="en-US" dirty="0" smtClean="0"/>
              <a:t>Map </a:t>
            </a:r>
            <a:r>
              <a:rPr lang="en-US" dirty="0" smtClean="0"/>
              <a:t>text of </a:t>
            </a:r>
            <a:r>
              <a:rPr lang="en-US" dirty="0" smtClean="0"/>
              <a:t>Adverse </a:t>
            </a:r>
            <a:r>
              <a:rPr lang="en-US" dirty="0"/>
              <a:t>Reaction section of FDA </a:t>
            </a:r>
            <a:r>
              <a:rPr lang="en-US" dirty="0" smtClean="0"/>
              <a:t>labels to </a:t>
            </a:r>
            <a:r>
              <a:rPr lang="en-US" dirty="0" err="1" smtClean="0"/>
              <a:t>MedDRA</a:t>
            </a:r>
            <a:r>
              <a:rPr lang="en-US" dirty="0" smtClean="0"/>
              <a:t> UMLS vocabulary.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restrict_to_sources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(-R)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mm_data_version</a:t>
            </a:r>
            <a:r>
              <a:rPr lang="en-US" sz="20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(-V)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Input</a:t>
            </a:r>
            <a:r>
              <a:rPr lang="en-US" dirty="0"/>
              <a:t>: </a:t>
            </a:r>
            <a:r>
              <a:rPr lang="en-US" dirty="0">
                <a:solidFill>
                  <a:schemeClr val="bg2"/>
                </a:solidFill>
              </a:rPr>
              <a:t>overmedication</a:t>
            </a:r>
          </a:p>
          <a:p>
            <a:endParaRPr lang="en-US" dirty="0" smtClean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57230"/>
              </p:ext>
            </p:extLst>
          </p:nvPr>
        </p:nvGraphicFramePr>
        <p:xfrm>
          <a:off x="76200" y="3879723"/>
          <a:ext cx="8991600" cy="1498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5800"/>
                <a:gridCol w="4495800"/>
              </a:tblGrid>
              <a:tr h="43240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Restrict to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MedDRA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Vocabulary (-R MDR)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Also need NLM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version (-R MDR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–V NLM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198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 concepts found&gt;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  C1736163:Overmedication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1" y="1571624"/>
            <a:ext cx="7038974" cy="3416320"/>
          </a:xfrm>
          <a:prstGeom prst="rect">
            <a:avLst/>
          </a:prstGeom>
          <a:solidFill>
            <a:schemeClr val="accent3"/>
          </a:solidFill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Why </a:t>
            </a:r>
            <a:r>
              <a:rPr lang="en-US" b="1" dirty="0" smtClean="0">
                <a:solidFill>
                  <a:srgbClr val="000000"/>
                </a:solidFill>
              </a:rPr>
              <a:t>different data versions?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License restrictions based 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UMLS Source Restriction </a:t>
            </a:r>
            <a:r>
              <a:rPr lang="en-US" dirty="0" smtClean="0">
                <a:solidFill>
                  <a:srgbClr val="00B050"/>
                </a:solidFill>
              </a:rPr>
              <a:t>Categories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Base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smtClean="0">
                <a:solidFill>
                  <a:srgbClr val="000000"/>
                </a:solidFill>
              </a:rPr>
              <a:t>least restrictive license requirements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0000"/>
                </a:solidFill>
              </a:rPr>
              <a:t>USABase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Used by MTI; includes </a:t>
            </a:r>
            <a:r>
              <a:rPr lang="en-US" dirty="0" smtClean="0">
                <a:solidFill>
                  <a:srgbClr val="000000"/>
                </a:solidFill>
              </a:rPr>
              <a:t>SNOMEDCT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NLM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smtClean="0">
                <a:solidFill>
                  <a:srgbClr val="000000"/>
                </a:solidFill>
              </a:rPr>
              <a:t>most restrictive license requirements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Vocabulary Study (</a:t>
            </a:r>
            <a:r>
              <a:rPr lang="en-US" sz="2800" dirty="0" smtClean="0"/>
              <a:t>Browse Mode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Testing vocabulary coverage</a:t>
            </a:r>
          </a:p>
          <a:p>
            <a:pPr marL="0" indent="0">
              <a:buNone/>
            </a:pPr>
            <a:r>
              <a:rPr lang="en-US" dirty="0" smtClean="0"/>
              <a:t>First, try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term_processing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--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ignore_word_order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Then…browse mode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Beware: Options will open the floodgates!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4475" y="28235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Cozmic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relaxed_model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allow_overmatches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term_processing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hide_mappings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ignore_word_order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 –-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show_candidates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err="1" smtClean="0"/>
              <a:t>MetaMap’s</a:t>
            </a:r>
            <a:r>
              <a:rPr lang="en-US" dirty="0" smtClean="0"/>
              <a:t> Browse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572000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metamap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Cozmic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. . .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Phrase: mouse protein</a:t>
            </a: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Meta Candidates (Total=90797; Excluded=90792; Pruned=0; Remaining=5)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1000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Mouse Protein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aapp,bacs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833   Protein (Proteins)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aapp,bacs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820 E mouse protein 25alpha (MO25alpha protein, mouse)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820 E Raet1d, protein, mouse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aapp,bacs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820 E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jouberin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, protein, mouse (Ahi1 protein, mouse)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aapp,bacs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820 E PRDM6, protein, mouse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aapp,bacs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820 E Ppm1l, protein, mouse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aapp,enzy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14" y="41719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1" dirty="0" smtClean="0">
                <a:solidFill>
                  <a:schemeClr val="accent2"/>
                </a:solidFill>
                <a:latin typeface="+mn-lt"/>
                <a:cs typeface="Courier New" pitchFamily="49" charset="0"/>
              </a:rPr>
              <a:t>. </a:t>
            </a:r>
            <a:r>
              <a:rPr lang="en-US" sz="1800" i="1" dirty="0">
                <a:solidFill>
                  <a:schemeClr val="accent2"/>
                </a:solidFill>
                <a:latin typeface="+mn-lt"/>
                <a:cs typeface="Courier New" pitchFamily="49" charset="0"/>
              </a:rPr>
              <a:t>. .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  <a:cs typeface="Courier New" pitchFamily="49" charset="0"/>
              </a:rPr>
              <a:t>. . . . . . </a:t>
            </a:r>
            <a:r>
              <a:rPr lang="en-US" sz="1800" i="1" dirty="0">
                <a:solidFill>
                  <a:schemeClr val="accent2"/>
                </a:solidFill>
                <a:latin typeface="+mn-lt"/>
                <a:cs typeface="Courier New" pitchFamily="49" charset="0"/>
              </a:rPr>
              <a:t>. 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  <a:cs typeface="Courier New" pitchFamily="49" charset="0"/>
              </a:rPr>
              <a:t>90,000 + candidates later . </a:t>
            </a:r>
            <a:r>
              <a:rPr lang="en-US" sz="1800" i="1" dirty="0">
                <a:solidFill>
                  <a:schemeClr val="accent2"/>
                </a:solidFill>
                <a:latin typeface="+mn-lt"/>
                <a:cs typeface="Courier New" pitchFamily="49" charset="0"/>
              </a:rPr>
              <a:t>. . . . . . . . . . . . </a:t>
            </a:r>
            <a:endParaRPr lang="en-US" sz="1800" i="1" dirty="0" smtClean="0">
              <a:solidFill>
                <a:schemeClr val="accent2"/>
              </a:solidFill>
              <a:latin typeface="+mn-lt"/>
              <a:cs typeface="Courier New" pitchFamily="49" charset="0"/>
            </a:endParaRPr>
          </a:p>
          <a:p>
            <a:pPr>
              <a:buNone/>
            </a:pPr>
            <a:endParaRPr lang="en-US" sz="1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282 E OCTINOXATE 0.065 g in 1 g / TITANIUM DIOXIDE 0.024 g in 1 g / ZINC OXIDE 0.016 g in 1 g TOPICAL POWDER [LBEL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Effet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Parfait Mineral Natural Skin Effect Mouse Foundation]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sbst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261 E Ash mousy blonde hair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fndg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3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  <a:r>
              <a:rPr lang="en-US" sz="3200" dirty="0" smtClean="0"/>
              <a:t>Clinical Text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recommend</a:t>
            </a:r>
          </a:p>
          <a:p>
            <a:pPr marL="342900" lvl="1" indent="-342900"/>
            <a:r>
              <a:rPr lang="en-US" dirty="0" err="1" smtClean="0"/>
              <a:t>NegEx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negex</a:t>
            </a:r>
            <a:r>
              <a:rPr lang="en-US" dirty="0" smtClean="0"/>
              <a:t>): </a:t>
            </a:r>
            <a:r>
              <a:rPr lang="en-US" dirty="0"/>
              <a:t>Based on Wendy Chapman’s </a:t>
            </a:r>
            <a:r>
              <a:rPr lang="en-US" dirty="0" err="1"/>
              <a:t>NegEx</a:t>
            </a:r>
            <a:r>
              <a:rPr lang="en-US" dirty="0"/>
              <a:t> algorithm (</a:t>
            </a:r>
            <a:r>
              <a:rPr lang="en-US" i="1" dirty="0"/>
              <a:t>Chapman et al., 2001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User-Defined Acronyms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3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NegEx</a:t>
            </a:r>
            <a:r>
              <a:rPr lang="en-US" dirty="0" smtClean="0"/>
              <a:t> Human-Readable Output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Input: </a:t>
            </a:r>
            <a:r>
              <a:rPr lang="en-US" dirty="0" smtClean="0">
                <a:solidFill>
                  <a:schemeClr val="bg2"/>
                </a:solidFill>
              </a:rPr>
              <a:t>no pneumonia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NEGATIONS: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Negation Type:    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</a:t>
            </a:r>
            <a:endParaRPr lang="en-US" sz="20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Negation Trigger:  no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Negation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PosInfo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0/2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Negated  Concept:  C0032285:Pneumonia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Concept 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PosInfo</a:t>
            </a:r>
            <a:r>
              <a:rPr 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3/9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Meta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Mapping (1000):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1000 N Pneumonia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dsyn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4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Biomedical literature contains many acronyms</a:t>
            </a:r>
          </a:p>
          <a:p>
            <a:r>
              <a:rPr lang="en-US" dirty="0" smtClean="0"/>
              <a:t>Clinical text also</a:t>
            </a:r>
          </a:p>
          <a:p>
            <a:r>
              <a:rPr lang="en-US" dirty="0" smtClean="0"/>
              <a:t>But…there is a significant difference…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685800"/>
          </a:xfrm>
        </p:spPr>
        <p:txBody>
          <a:bodyPr/>
          <a:lstStyle/>
          <a:p>
            <a:r>
              <a:rPr lang="en-US" dirty="0" err="1" smtClean="0"/>
              <a:t>MetaMap’s</a:t>
            </a:r>
            <a:r>
              <a:rPr lang="en-US" dirty="0" smtClean="0"/>
              <a:t> Purpose: Concept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Named-entity recognition</a:t>
            </a:r>
          </a:p>
          <a:p>
            <a:r>
              <a:rPr lang="en-US" dirty="0" smtClean="0"/>
              <a:t>Identify UMLS </a:t>
            </a:r>
            <a:r>
              <a:rPr lang="en-US" dirty="0" err="1" smtClean="0"/>
              <a:t>Metathesaurus</a:t>
            </a:r>
            <a:r>
              <a:rPr lang="en-US" dirty="0" smtClean="0"/>
              <a:t> concepts in text</a:t>
            </a:r>
          </a:p>
          <a:p>
            <a:r>
              <a:rPr lang="en-US" dirty="0" smtClean="0"/>
              <a:t>Important and difficult problem</a:t>
            </a:r>
          </a:p>
          <a:p>
            <a:r>
              <a:rPr lang="en-US" dirty="0" err="1" smtClean="0"/>
              <a:t>MetaMap’s</a:t>
            </a:r>
            <a:r>
              <a:rPr lang="en-US" dirty="0" smtClean="0"/>
              <a:t> dual role:</a:t>
            </a:r>
          </a:p>
          <a:p>
            <a:pPr lvl="1"/>
            <a:r>
              <a:rPr lang="en-US" dirty="0" smtClean="0"/>
              <a:t>Local: Critical component of NLM’s Medical Text Indexer (MTI)</a:t>
            </a:r>
          </a:p>
          <a:p>
            <a:pPr lvl="1"/>
            <a:r>
              <a:rPr lang="en-US" dirty="0" smtClean="0"/>
              <a:t>Global: Prominent biomedical concept-identification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1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Acronyms: Literature vs. Clinical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7048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400" dirty="0" smtClean="0"/>
              <a:t>Acronyms often defined by authors in literature: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i="1" dirty="0" smtClean="0">
                <a:cs typeface="Courier New" pitchFamily="49" charset="0"/>
              </a:rPr>
              <a:t>The</a:t>
            </a:r>
            <a:r>
              <a:rPr lang="en-US" sz="2000" i="1" dirty="0" smtClean="0">
                <a:solidFill>
                  <a:srgbClr val="33CC33"/>
                </a:solidFill>
                <a:cs typeface="Courier New" pitchFamily="49" charset="0"/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cs typeface="Courier New" pitchFamily="49" charset="0"/>
              </a:rPr>
              <a:t>adrenocorticotropic hormone </a:t>
            </a:r>
            <a:r>
              <a:rPr lang="en-US" sz="2000" i="1" dirty="0" smtClean="0">
                <a:solidFill>
                  <a:srgbClr val="FFFF00"/>
                </a:solidFill>
                <a:cs typeface="Courier New" pitchFamily="49" charset="0"/>
              </a:rPr>
              <a:t>(ACTH) </a:t>
            </a:r>
            <a:r>
              <a:rPr lang="en-US" sz="2000" i="1" dirty="0" smtClean="0">
                <a:cs typeface="Courier New" pitchFamily="49" charset="0"/>
              </a:rPr>
              <a:t>of the anterior pituitary.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 err="1" smtClean="0">
                <a:cs typeface="Courier New" pitchFamily="49" charset="0"/>
              </a:rPr>
              <a:t>MetaMap</a:t>
            </a:r>
            <a:r>
              <a:rPr lang="en-US" sz="2400" dirty="0" smtClean="0">
                <a:cs typeface="Courier New" pitchFamily="49" charset="0"/>
              </a:rPr>
              <a:t> replaces acronyms’ short form with their long form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/>
              <a:t>Acronyms rarely defined in clinical text: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i="1" dirty="0">
                <a:cs typeface="Courier New" pitchFamily="49" charset="0"/>
              </a:rPr>
              <a:t>  treatment  for  </a:t>
            </a:r>
            <a:r>
              <a:rPr lang="en-US" sz="2000" b="1" i="1" dirty="0">
                <a:solidFill>
                  <a:srgbClr val="FFFF00"/>
                </a:solidFill>
                <a:cs typeface="Courier New" pitchFamily="49" charset="0"/>
              </a:rPr>
              <a:t>PTLD</a:t>
            </a:r>
            <a:r>
              <a:rPr lang="en-US" sz="2000" i="1" dirty="0">
                <a:cs typeface="Courier New" pitchFamily="49" charset="0"/>
              </a:rPr>
              <a:t> with  </a:t>
            </a:r>
            <a:r>
              <a:rPr lang="en-US" sz="2000" i="1" dirty="0" err="1">
                <a:cs typeface="Courier New" pitchFamily="49" charset="0"/>
              </a:rPr>
              <a:t>Rituxan</a:t>
            </a:r>
            <a:r>
              <a:rPr lang="en-US" sz="2000" i="1" dirty="0">
                <a:cs typeface="Courier New" pitchFamily="49" charset="0"/>
              </a:rPr>
              <a:t>  versus  </a:t>
            </a:r>
            <a:r>
              <a:rPr lang="en-US" sz="2000" b="1" i="1" dirty="0">
                <a:solidFill>
                  <a:srgbClr val="FFFF00"/>
                </a:solidFill>
                <a:cs typeface="Courier New" pitchFamily="49" charset="0"/>
              </a:rPr>
              <a:t>CHOP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dirty="0" err="1">
                <a:cs typeface="Courier New" pitchFamily="49" charset="0"/>
              </a:rPr>
              <a:t>MetaMap</a:t>
            </a:r>
            <a:r>
              <a:rPr lang="en-US" sz="2400" dirty="0">
                <a:cs typeface="Courier New" pitchFamily="49" charset="0"/>
              </a:rPr>
              <a:t> users can define undefined acronyms</a:t>
            </a:r>
          </a:p>
          <a:p>
            <a:pPr>
              <a:buNone/>
            </a:pPr>
            <a:r>
              <a:rPr lang="en-US" sz="2400" dirty="0">
                <a:cs typeface="Courier New" pitchFamily="49" charset="0"/>
              </a:rPr>
              <a:t>Allows customizations tailored to specific needs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cs typeface="Courier New" pitchFamily="49" charset="0"/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226409" y="3396709"/>
            <a:ext cx="5338995" cy="4001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post-transplantation </a:t>
            </a:r>
            <a:r>
              <a:rPr lang="en-US" sz="2000" b="1" i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lymphoproliferative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 disorder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73746" y="4283314"/>
            <a:ext cx="7566495" cy="40011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yclophosphamide, </a:t>
            </a:r>
            <a:r>
              <a:rPr lang="en-US" sz="2000" b="1" i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Hydroxydaunomycin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Oncovin</a:t>
            </a:r>
            <a:r>
              <a:rPr lang="en-US" sz="2000" b="1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, and Prednisone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7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Acronyms (UDAs)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7048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400" dirty="0" smtClean="0"/>
              <a:t>Customize UDAs for radiology domain: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CAT:</a:t>
            </a:r>
            <a:r>
              <a:rPr lang="en-US" sz="20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Computerized Axial Tomography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PET:</a:t>
            </a:r>
            <a:r>
              <a:rPr lang="en-US" sz="2000" b="1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Positron Emission Tomography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Otherwise……………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itchFamily="49" charset="0"/>
              </a:rPr>
              <a:t>861   C0031268:Pet (Pet Animal) 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anim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694   C0007450:Cat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Felis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catus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mamm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694   C0325090:Cat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Felis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silvestris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mamm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694   C0524517:Cat (Genus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Felis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mamm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6" name="Picture 3" descr="C:\Documents and Settings\flang\Local Settings\Temporary Internet Files\Content.IE5\AUF663IZ\MP9002622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985" y="1172542"/>
            <a:ext cx="4653037" cy="4614262"/>
          </a:xfrm>
          <a:prstGeom prst="rect">
            <a:avLst/>
          </a:prstGeom>
          <a:noFill/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53324" y="6113981"/>
            <a:ext cx="1590675" cy="476250"/>
          </a:xfrm>
          <a:prstGeom prst="rect">
            <a:avLst/>
          </a:prstGeom>
        </p:spPr>
        <p:txBody>
          <a:bodyPr/>
          <a:lstStyle/>
          <a:p>
            <a:fld id="{7DE3DC8A-4A07-44D3-A469-6DD60BBA3A6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337815" y="605790"/>
            <a:ext cx="1560195" cy="502920"/>
          </a:xfrm>
          <a:prstGeom prst="rect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5435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058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documentation at</a:t>
            </a:r>
            <a:endParaRPr lang="en-US" b="1" dirty="0" smtClean="0"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US" sz="18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metamap.nlm.nih.gov/Docs/Metamap13_Usage.shtml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7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Access </a:t>
            </a:r>
            <a:r>
              <a:rPr lang="en-US" sz="2400" dirty="0">
                <a:solidFill>
                  <a:srgbClr val="FFFF00"/>
                </a:solidFill>
              </a:rPr>
              <a:t>methods </a:t>
            </a:r>
            <a:r>
              <a:rPr lang="en-US" sz="2400" dirty="0"/>
              <a:t>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876800"/>
          </a:xfrm>
        </p:spPr>
        <p:txBody>
          <a:bodyPr/>
          <a:lstStyle/>
          <a:p>
            <a:r>
              <a:rPr lang="en-US" dirty="0" smtClean="0"/>
              <a:t>Web access </a:t>
            </a:r>
            <a:r>
              <a:rPr lang="en-US" dirty="0" smtClean="0">
                <a:solidFill>
                  <a:srgbClr val="00B050"/>
                </a:solidFill>
              </a:rPr>
              <a:t>(start here)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http://metamap.nlm.nih.gov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Interactive processing for small pieces of text</a:t>
            </a:r>
          </a:p>
          <a:p>
            <a:pPr lvl="1"/>
            <a:r>
              <a:rPr lang="en-US" dirty="0" smtClean="0"/>
              <a:t>Batch </a:t>
            </a:r>
            <a:r>
              <a:rPr lang="en-US" dirty="0"/>
              <a:t>(file) processing via </a:t>
            </a:r>
            <a:r>
              <a:rPr lang="en-US" dirty="0" smtClean="0"/>
              <a:t>Scheduler</a:t>
            </a:r>
          </a:p>
          <a:p>
            <a:pPr lvl="1"/>
            <a:r>
              <a:rPr lang="en-US" dirty="0"/>
              <a:t>Java </a:t>
            </a:r>
            <a:r>
              <a:rPr lang="en-US" dirty="0" smtClean="0"/>
              <a:t>Web API </a:t>
            </a:r>
            <a:r>
              <a:rPr lang="en-US" dirty="0"/>
              <a:t>to Scheduler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All usage requires UMLS license agreement</a:t>
            </a:r>
            <a:endParaRPr lang="en-US" dirty="0"/>
          </a:p>
          <a:p>
            <a:pPr algn="ctr">
              <a:buFontTx/>
              <a:buNone/>
            </a:pPr>
            <a:endParaRPr lang="en-US" sz="1000" i="1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Availability: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1086"/>
          <a:stretch/>
        </p:blipFill>
        <p:spPr bwMode="auto">
          <a:xfrm>
            <a:off x="2590800" y="647701"/>
            <a:ext cx="6400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514600" y="3581400"/>
            <a:ext cx="2057400" cy="1066800"/>
          </a:xfrm>
          <a:prstGeom prst="ellipse">
            <a:avLst/>
          </a:prstGeom>
          <a:noFill/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340352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Local use</a:t>
            </a:r>
            <a:r>
              <a:rPr lang="en-US" dirty="0" smtClean="0"/>
              <a:t> of MetaMap</a:t>
            </a:r>
          </a:p>
          <a:p>
            <a:pPr lvl="1"/>
            <a:r>
              <a:rPr lang="en-US" dirty="0"/>
              <a:t>Downloadable </a:t>
            </a:r>
            <a:r>
              <a:rPr lang="en-US" dirty="0" err="1"/>
              <a:t>MetaMap</a:t>
            </a:r>
            <a:r>
              <a:rPr lang="en-US" dirty="0"/>
              <a:t> installation</a:t>
            </a:r>
          </a:p>
          <a:p>
            <a:pPr lvl="1"/>
            <a:r>
              <a:rPr lang="en-US" dirty="0" err="1" smtClean="0"/>
              <a:t>MetaMap</a:t>
            </a:r>
            <a:r>
              <a:rPr lang="en-US" dirty="0" smtClean="0"/>
              <a:t> Java API</a:t>
            </a:r>
          </a:p>
          <a:p>
            <a:pPr lvl="1"/>
            <a:r>
              <a:rPr lang="en-US" dirty="0" err="1" smtClean="0"/>
              <a:t>MetaMap</a:t>
            </a:r>
            <a:r>
              <a:rPr lang="en-US" dirty="0" smtClean="0"/>
              <a:t> UIMA Annotator</a:t>
            </a:r>
          </a:p>
          <a:p>
            <a:pPr lvl="1"/>
            <a:r>
              <a:rPr lang="en-US" dirty="0" err="1" smtClean="0"/>
              <a:t>MetaMap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Data File Builder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All usage requires UMLS license </a:t>
            </a:r>
            <a:r>
              <a:rPr lang="en-US" i="1" dirty="0" smtClean="0">
                <a:solidFill>
                  <a:srgbClr val="FFFF00"/>
                </a:solidFill>
              </a:rPr>
              <a:t>agreement</a:t>
            </a:r>
            <a:endParaRPr lang="en-US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en-US" sz="1000" i="1" u="sng" dirty="0" smtClean="0">
              <a:solidFill>
                <a:srgbClr val="FFFF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Availability: 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b="915"/>
          <a:stretch/>
        </p:blipFill>
        <p:spPr bwMode="auto">
          <a:xfrm>
            <a:off x="2590800" y="657225"/>
            <a:ext cx="6400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4495800" y="3657600"/>
            <a:ext cx="2209800" cy="1219200"/>
          </a:xfrm>
          <a:prstGeom prst="ellipse">
            <a:avLst/>
          </a:prstGeom>
          <a:noFill/>
          <a:ln w="508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75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3317E-7 L 0.20417 -4.23317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Case Studies </a:t>
            </a:r>
            <a:r>
              <a:rPr lang="en-US" sz="2400" dirty="0" smtClean="0"/>
              <a:t>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Future directions 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1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799"/>
          </a:xfrm>
        </p:spPr>
        <p:txBody>
          <a:bodyPr/>
          <a:lstStyle/>
          <a:p>
            <a:r>
              <a:rPr lang="en-US" sz="3200" dirty="0" smtClean="0"/>
              <a:t>The NLM Medical Text Indexer (MTI)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05394" y="1527048"/>
            <a:ext cx="4682581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Product of Indexing Initiative</a:t>
            </a:r>
          </a:p>
          <a:p>
            <a:pPr marL="342900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Assists NLM Indexers</a:t>
            </a:r>
          </a:p>
          <a:p>
            <a:pPr marL="342900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In use since mid-2002</a:t>
            </a:r>
            <a:endParaRPr lang="en-US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Uses article Title and Abstract </a:t>
            </a:r>
            <a:endParaRPr lang="en-US" dirty="0"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Semi-Automatic MeSH Indexing Recommendations </a:t>
            </a:r>
          </a:p>
          <a:p>
            <a:pPr marL="342900" indent="-34290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cs typeface="Times New Roman" pitchFamily="18" charset="0"/>
              </a:rPr>
              <a:t>Performs initial indexing for small subset of journals (MTIFL)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88308"/>
            <a:ext cx="3087282" cy="47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631683" y="1423988"/>
            <a:ext cx="3093217" cy="4544733"/>
            <a:chOff x="5631683" y="1423988"/>
            <a:chExt cx="3093217" cy="4544733"/>
          </a:xfrm>
        </p:grpSpPr>
        <p:sp>
          <p:nvSpPr>
            <p:cNvPr id="3" name="Rectangle 2"/>
            <p:cNvSpPr/>
            <p:nvPr/>
          </p:nvSpPr>
          <p:spPr bwMode="auto">
            <a:xfrm>
              <a:off x="7181850" y="1423988"/>
              <a:ext cx="1543050" cy="2290762"/>
            </a:xfrm>
            <a:prstGeom prst="rect">
              <a:avLst/>
            </a:prstGeom>
            <a:solidFill>
              <a:schemeClr val="tx1">
                <a:lumMod val="85000"/>
                <a:alpha val="88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631683" y="3705225"/>
              <a:ext cx="3093217" cy="2263496"/>
            </a:xfrm>
            <a:prstGeom prst="rect">
              <a:avLst/>
            </a:prstGeom>
            <a:solidFill>
              <a:schemeClr val="tx1">
                <a:lumMod val="85000"/>
                <a:alpha val="88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Indexing (MMI)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for finding UMLS Metathesaurus concepts </a:t>
            </a:r>
            <a:r>
              <a:rPr lang="en-US" sz="2400" dirty="0" smtClean="0"/>
              <a:t>in text.</a:t>
            </a:r>
            <a:endParaRPr lang="en-US" sz="2400" dirty="0"/>
          </a:p>
          <a:p>
            <a:pPr lvl="1"/>
            <a:r>
              <a:rPr lang="en-US" dirty="0"/>
              <a:t>Better coverage versus just looking for MeSH Headings</a:t>
            </a:r>
          </a:p>
          <a:p>
            <a:r>
              <a:rPr lang="en-US" sz="2400" dirty="0"/>
              <a:t>Provides our best indicator for MeSH Headings</a:t>
            </a:r>
          </a:p>
          <a:p>
            <a:r>
              <a:rPr lang="en-US" sz="2400" dirty="0"/>
              <a:t>Handles spelling variants, abbreviations, and synonym identification.    </a:t>
            </a:r>
            <a:r>
              <a:rPr lang="en-US" sz="2400" dirty="0">
                <a:solidFill>
                  <a:schemeClr val="bg2"/>
                </a:solidFill>
              </a:rPr>
              <a:t>(Handles most British Spellings)</a:t>
            </a:r>
          </a:p>
          <a:p>
            <a:pPr lvl="1"/>
            <a:r>
              <a:rPr lang="en-US" dirty="0"/>
              <a:t>Obstructive Sleep Apnea</a:t>
            </a:r>
          </a:p>
          <a:p>
            <a:pPr lvl="1"/>
            <a:r>
              <a:rPr lang="en-US" dirty="0"/>
              <a:t>Obstructive Sleep </a:t>
            </a:r>
            <a:r>
              <a:rPr lang="en-US" dirty="0" err="1"/>
              <a:t>Apnoea</a:t>
            </a:r>
            <a:endParaRPr lang="en-US" dirty="0"/>
          </a:p>
          <a:p>
            <a:pPr lvl="1"/>
            <a:r>
              <a:rPr lang="en-US" dirty="0"/>
              <a:t>OSA (3-ways ambiguous)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650912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Heart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Myocardial Infarction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0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1216025"/>
            <a:ext cx="83947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9248" r="17460" b="23775"/>
          <a:stretch/>
        </p:blipFill>
        <p:spPr>
          <a:xfrm>
            <a:off x="304797" y="1216025"/>
            <a:ext cx="8405813" cy="442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MetaMap Mapping Example</a:t>
            </a:r>
            <a:endParaRPr 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06688" y="5899150"/>
            <a:ext cx="2523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PMID: 1478007 (June 17, 2013)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88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- Foundations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7772400" cy="32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Knowledge-intensive approach</a:t>
            </a:r>
          </a:p>
          <a:p>
            <a:r>
              <a:rPr lang="en-US" dirty="0" smtClean="0"/>
              <a:t>NLP</a:t>
            </a:r>
            <a:r>
              <a:rPr lang="en-US" dirty="0"/>
              <a:t> </a:t>
            </a:r>
            <a:r>
              <a:rPr lang="en-US" dirty="0" smtClean="0"/>
              <a:t>and linguistics methods</a:t>
            </a:r>
          </a:p>
          <a:p>
            <a:r>
              <a:rPr lang="en-US" dirty="0" smtClean="0"/>
              <a:t>Emphasize thoroughness over efficiency</a:t>
            </a:r>
          </a:p>
          <a:p>
            <a:r>
              <a:rPr lang="en-US" dirty="0" smtClean="0"/>
              <a:t>However…efficiency is still important!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2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 to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37136" cy="4572000"/>
          </a:xfrm>
        </p:spPr>
        <p:txBody>
          <a:bodyPr/>
          <a:lstStyle/>
          <a:p>
            <a:r>
              <a:rPr lang="en-US" sz="2400" dirty="0"/>
              <a:t>Allows us to map UMLS concepts to MeSH Headings</a:t>
            </a:r>
          </a:p>
          <a:p>
            <a:r>
              <a:rPr lang="en-US" sz="2400" dirty="0"/>
              <a:t>Updated with each UMLS release</a:t>
            </a:r>
          </a:p>
          <a:p>
            <a:r>
              <a:rPr lang="en-US" sz="2400" dirty="0"/>
              <a:t>Extends MMI abilities by mapping  nomenclature to </a:t>
            </a:r>
            <a:r>
              <a:rPr lang="en-US" sz="2400" dirty="0" smtClean="0"/>
              <a:t>MeSH</a:t>
            </a:r>
          </a:p>
          <a:p>
            <a:endParaRPr lang="en-US" sz="2400" dirty="0"/>
          </a:p>
          <a:p>
            <a:r>
              <a:rPr lang="en-US" sz="2400" dirty="0" smtClean="0"/>
              <a:t>Restrict to MeSH</a:t>
            </a:r>
          </a:p>
          <a:p>
            <a:pPr lvl="1"/>
            <a:r>
              <a:rPr lang="en-US" sz="2000" dirty="0" smtClean="0"/>
              <a:t>Usage </a:t>
            </a:r>
            <a:r>
              <a:rPr lang="en-US" sz="2000" dirty="0"/>
              <a:t>requires UMLS license </a:t>
            </a:r>
            <a:r>
              <a:rPr lang="en-US" sz="2000" dirty="0" smtClean="0"/>
              <a:t>agreement</a:t>
            </a:r>
            <a:endParaRPr lang="en-US" dirty="0"/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http://mor.nlm.nih.gov/dnwl/auth/rtm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2863" y="1403350"/>
            <a:ext cx="4102100" cy="44624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Encephalitis Virus, California</a:t>
            </a:r>
            <a:endParaRPr lang="en-US" b="1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Jamestown Canyon </a:t>
            </a:r>
            <a:r>
              <a:rPr lang="en-US" sz="2000" b="1" dirty="0" smtClean="0">
                <a:solidFill>
                  <a:srgbClr val="0070C0"/>
                </a:solidFill>
              </a:rPr>
              <a:t>virus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Tahyna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Inkoo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Jerry Slough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Keystone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Melao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San Angelo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Serra do Navio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Snowshoe hare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Trivittatus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Lumbo virus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South River virus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</a:rPr>
              <a:t>ET: </a:t>
            </a:r>
            <a:r>
              <a:rPr lang="en-US" sz="2000" b="1" dirty="0" smtClean="0">
                <a:solidFill>
                  <a:srgbClr val="0070C0"/>
                </a:solidFill>
              </a:rPr>
              <a:t>California </a:t>
            </a:r>
            <a:r>
              <a:rPr lang="en-US" sz="2000" b="1" dirty="0">
                <a:solidFill>
                  <a:srgbClr val="0070C0"/>
                </a:solidFill>
              </a:rPr>
              <a:t>Group Viruses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6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MTI Uses MetaMap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0225" cy="3505200"/>
          </a:xfrm>
        </p:spPr>
        <p:txBody>
          <a:bodyPr/>
          <a:lstStyle/>
          <a:p>
            <a:r>
              <a:rPr lang="en-US" sz="2400" dirty="0" smtClean="0"/>
              <a:t>Dominate input pathway (weighted 7 – 2 over PRC)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ast a wide net to identify as many UMLS concepts as possible, while balancing time constraints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metamap –iDN</a:t>
            </a:r>
          </a:p>
          <a:p>
            <a:pPr lvl="1"/>
            <a:r>
              <a:rPr lang="en-US" sz="2000" dirty="0" smtClean="0"/>
              <a:t>Ignore Word Order (-i)</a:t>
            </a:r>
          </a:p>
          <a:p>
            <a:pPr lvl="1"/>
            <a:r>
              <a:rPr lang="en-US" sz="2000" dirty="0" smtClean="0"/>
              <a:t>All Derivational Variants (-D)</a:t>
            </a:r>
          </a:p>
          <a:p>
            <a:pPr lvl="1"/>
            <a:r>
              <a:rPr lang="en-US" sz="2000" dirty="0" smtClean="0"/>
              <a:t>Fielded MMI Output (-N)</a:t>
            </a:r>
          </a:p>
        </p:txBody>
      </p:sp>
      <p:pic>
        <p:nvPicPr>
          <p:cNvPr id="7172" name="Picture 7" descr="Cast_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4278313"/>
            <a:ext cx="19050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</a:t>
            </a:r>
            <a:r>
              <a:rPr lang="en-US" dirty="0"/>
              <a:t>O</a:t>
            </a:r>
            <a:r>
              <a:rPr lang="en-US" dirty="0" smtClean="0"/>
              <a:t>ptions? -- </a:t>
            </a:r>
            <a:r>
              <a:rPr lang="en-US" dirty="0" err="1" smtClean="0"/>
              <a:t>iD</a:t>
            </a:r>
            <a:endParaRPr lang="en-US" sz="2800" dirty="0" smtClean="0"/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457200" y="2120855"/>
            <a:ext cx="4343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No Derivational Variants</a:t>
            </a:r>
            <a:endParaRPr kumimoji="1" lang="en-US" u="sng" kern="0" dirty="0">
              <a:latin typeface="+mn-lt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608217"/>
            <a:ext cx="7315200" cy="631371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812 HAEMORRHAGE NOS (Hemorrhage) [Finding] </a:t>
            </a:r>
          </a:p>
          <a:p>
            <a:pPr marL="342900" lvl="1" indent="-342900">
              <a:buFontTx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47675" y="3824288"/>
            <a:ext cx="8316913" cy="517525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All Derivational Variants + Ignore Word Order (-</a:t>
            </a:r>
            <a:r>
              <a:rPr kumimoji="1" lang="en-US" u="sng" kern="0" dirty="0">
                <a:latin typeface="+mn-lt"/>
              </a:rPr>
              <a:t>iD)</a:t>
            </a:r>
          </a:p>
        </p:txBody>
      </p:sp>
      <p:sp>
        <p:nvSpPr>
          <p:cNvPr id="1127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57200" y="4265613"/>
            <a:ext cx="8686800" cy="828901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783</a:t>
            </a:r>
            <a:r>
              <a:rPr lang="en-US" sz="20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Operative haemorrhage (Blood Loss, Surgical)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[Pathologic Function] </a:t>
            </a:r>
          </a:p>
          <a:p>
            <a:pPr marL="342900" lvl="1" indent="-342900">
              <a:buFontTx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57200" y="1214438"/>
            <a:ext cx="5824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Text: </a:t>
            </a:r>
            <a:r>
              <a:rPr lang="en-US" dirty="0" smtClean="0">
                <a:solidFill>
                  <a:schemeClr val="bg2"/>
                </a:solidFill>
              </a:rPr>
              <a:t>preventing</a:t>
            </a:r>
            <a:r>
              <a:rPr lang="en-US" dirty="0" smtClean="0">
                <a:solidFill>
                  <a:srgbClr val="00B050"/>
                </a:solidFill>
              </a:rPr>
              <a:t> hemorrhage </a:t>
            </a:r>
            <a:r>
              <a:rPr lang="en-US" dirty="0" smtClean="0">
                <a:solidFill>
                  <a:schemeClr val="bg2"/>
                </a:solidFill>
              </a:rPr>
              <a:t>pre-</a:t>
            </a:r>
            <a:r>
              <a:rPr lang="en-US" dirty="0" smtClean="0">
                <a:solidFill>
                  <a:srgbClr val="00B050"/>
                </a:solidFill>
              </a:rPr>
              <a:t>operatively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2706688" y="5899150"/>
            <a:ext cx="3659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metamap14 with 2014AA UMLS</a:t>
            </a:r>
            <a:endParaRPr lang="en-US" sz="1400" dirty="0"/>
          </a:p>
        </p:txBody>
      </p:sp>
      <p:sp>
        <p:nvSpPr>
          <p:cNvPr id="11273" name="Oval Callout 10"/>
          <p:cNvSpPr>
            <a:spLocks noChangeArrowheads="1"/>
          </p:cNvSpPr>
          <p:nvPr/>
        </p:nvSpPr>
        <p:spPr bwMode="auto">
          <a:xfrm>
            <a:off x="7348538" y="3106738"/>
            <a:ext cx="1568450" cy="822325"/>
          </a:xfrm>
          <a:prstGeom prst="wedgeEllipseCallout">
            <a:avLst>
              <a:gd name="adj1" fmla="val -51454"/>
              <a:gd name="adj2" fmla="val 64704"/>
            </a:avLst>
          </a:prstGeom>
          <a:solidFill>
            <a:srgbClr val="7030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Needs both</a:t>
            </a:r>
            <a:endParaRPr lang="en-US" sz="1600" dirty="0"/>
          </a:p>
          <a:p>
            <a:r>
              <a:rPr lang="en-US" sz="1600" dirty="0" smtClean="0"/>
              <a:t>to find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457200" y="1798638"/>
            <a:ext cx="4343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u="sng" kern="0" dirty="0" smtClean="0">
                <a:latin typeface="+mn-lt"/>
              </a:rPr>
              <a:t>No Derivational Variants</a:t>
            </a:r>
            <a:endParaRPr kumimoji="1" lang="en-US" u="sng" kern="0" dirty="0">
              <a:latin typeface="+mn-lt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438400"/>
            <a:ext cx="4040188" cy="762000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Nothing for “respirable”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0213" y="3043238"/>
            <a:ext cx="8367712" cy="525462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u="sng" kern="0" dirty="0" smtClean="0"/>
              <a:t>All Derivational Variants + Ignore Word Order (-</a:t>
            </a:r>
            <a:r>
              <a:rPr kumimoji="1" lang="en-US" u="sng" kern="0" dirty="0"/>
              <a:t>iD)</a:t>
            </a:r>
          </a:p>
        </p:txBody>
      </p:sp>
      <p:sp>
        <p:nvSpPr>
          <p:cNvPr id="1229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14300" y="3543300"/>
            <a:ext cx="9029700" cy="2381794"/>
          </a:xfrm>
        </p:spPr>
        <p:txBody>
          <a:bodyPr/>
          <a:lstStyle/>
          <a:p>
            <a:pPr marL="342900" lvl="1" indent="-342900">
              <a:buFont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  C0282636:respiration (Cell Respiration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[Cell Function]</a:t>
            </a:r>
          </a:p>
          <a:p>
            <a:pPr marL="342900" lvl="1" indent="-342900">
              <a:buFont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  C0042497:Respirator, NOS (Mechanical Ventilator) [Medical Device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lvl="1" indent="-342900">
              <a:buFont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  C0035203:Respiration [Physiologic Function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lvl="1" indent="-342900">
              <a:buFont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  C0087153:respirator (Ventilator - respiratory equipment) [Medical Device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lvl="1" indent="-342900">
              <a:buFont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   C1160636:respiration (respiratory gaseous exchange in organisms) [Biologic Function]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57200" y="1214438"/>
            <a:ext cx="445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Text: </a:t>
            </a:r>
            <a:r>
              <a:rPr lang="en-US" dirty="0" smtClean="0">
                <a:solidFill>
                  <a:srgbClr val="00B050"/>
                </a:solidFill>
              </a:rPr>
              <a:t>respirable</a:t>
            </a:r>
            <a:r>
              <a:rPr lang="en-US" dirty="0" smtClean="0">
                <a:solidFill>
                  <a:schemeClr val="bg2"/>
                </a:solidFill>
              </a:rPr>
              <a:t> particulate matter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73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metamap14 with 2014AA UMLS</a:t>
            </a:r>
            <a:endParaRPr lang="en-US" sz="1400" dirty="0"/>
          </a:p>
        </p:txBody>
      </p:sp>
      <p:sp>
        <p:nvSpPr>
          <p:cNvPr id="12297" name="Oval Callout 11"/>
          <p:cNvSpPr>
            <a:spLocks noChangeArrowheads="1"/>
          </p:cNvSpPr>
          <p:nvPr/>
        </p:nvSpPr>
        <p:spPr bwMode="auto">
          <a:xfrm>
            <a:off x="7348538" y="2308225"/>
            <a:ext cx="1568450" cy="822325"/>
          </a:xfrm>
          <a:prstGeom prst="wedgeEllipseCallout">
            <a:avLst>
              <a:gd name="adj1" fmla="val -51454"/>
              <a:gd name="adj2" fmla="val 64704"/>
            </a:avLst>
          </a:prstGeom>
          <a:solidFill>
            <a:srgbClr val="7030A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Only needs</a:t>
            </a:r>
            <a:endParaRPr lang="en-US" sz="1600" dirty="0"/>
          </a:p>
          <a:p>
            <a:r>
              <a:rPr lang="en-US" sz="1600" dirty="0"/>
              <a:t>-</a:t>
            </a:r>
            <a:r>
              <a:rPr lang="en-US" sz="1600" dirty="0" smtClean="0"/>
              <a:t>D to find</a:t>
            </a:r>
            <a:endParaRPr lang="en-US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</a:t>
            </a:r>
            <a:r>
              <a:rPr lang="en-US" dirty="0"/>
              <a:t>O</a:t>
            </a:r>
            <a:r>
              <a:rPr lang="en-US" dirty="0" smtClean="0"/>
              <a:t>ptions? -- </a:t>
            </a:r>
            <a:r>
              <a:rPr lang="en-US" dirty="0" err="1" smtClean="0"/>
              <a:t>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18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24448992|AA|CAIST|Cilostazol in Acute Ischemic Stroke Treatment|1|5|11|45</a:t>
            </a:r>
          </a:p>
          <a:p>
            <a:pPr marL="0" indent="0">
              <a:buFontTx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24448992|AA|END|early neurological deterioration|1|3|5|32</a:t>
            </a:r>
          </a:p>
          <a:p>
            <a:pPr marL="0" indent="0">
              <a:buFontTx/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17285228|MM|429.43|Homocystine|C0019879|[aapp,bacs]|["Homocystine"-ab-3-"Homocysteine","Homocystine"-ab-2-"homocysteine","Homocystine"-ab-1-"Homocysteine","Homocystine"-ti-1-"homocysteine"]|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Wealth of information available in an easily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parsable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package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 defined acronyms/abbreviations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text triggers for each UMLS concept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compact than XML formatted output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3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24448992|AA|CAIST|Cilostazol in Acute Ischemic Stroke Treatment|1|5|11|45</a:t>
            </a:r>
          </a:p>
          <a:p>
            <a:pPr marL="0" indent="0">
              <a:buFontTx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24448992|AA|END|early neurological deterioration|1|3|5|32</a:t>
            </a:r>
          </a:p>
          <a:p>
            <a:pPr marL="0" indent="0">
              <a:buFontTx/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Author-defined acronyms/abbreviations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 (AA)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tokens in the AA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AA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tokens in the expansion (white space counts)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expansion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2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17285228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|MM|429.43|Homocystine|C0019879|[aapp,bacs]|["Homocystine"-ab-3-"Homocysteine","Homocystine"-ab-2-"homocysteine","Homocystine"-ab-1-"Homocysteine","Homocystine"-ti-1-"homocysteine"]|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PMID – PubMed Unique Identifier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5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|429.43|Homocystine|C0019879|[aapp,bacs]|["Homocystine"-ab-3-"Homocysteine","Homocystine"-ab-2-"homocysteine","Homocystine"-ab-1-"Homocysteine","Homocystine"-ti-1-"homocysteine"]|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Name – Always “MM”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9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429.43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– Relevancy score with results ordered into most relevant to least relevant order.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4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UMLS Concept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Name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2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Identification: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sister-chromatid exchange </a:t>
            </a:r>
            <a:r>
              <a:rPr lang="en-US" i="1" dirty="0" err="1">
                <a:solidFill>
                  <a:schemeClr val="accent2"/>
                </a:solidFill>
              </a:rPr>
              <a:t>genotoxicity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assays</a:t>
            </a:r>
            <a:endParaRPr lang="en-US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C1519335:Sister Chromatid Exchange Assay</a:t>
            </a:r>
          </a:p>
          <a:p>
            <a:pPr marL="0" indent="0">
              <a:buNone/>
            </a:pPr>
            <a:r>
              <a:rPr lang="en-US" dirty="0" smtClean="0"/>
              <a:t>Text gap, lexical variation: assay/assays</a:t>
            </a:r>
          </a:p>
          <a:p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53000" y="1600200"/>
            <a:ext cx="1828800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0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C0019879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UMLS Concept Unique Identifier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[aapp,bacs]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Semantic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List: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http://metamap/SemanticTypesAndGroups.shtml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9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17285228|MM|429.43|Homocystine|C0019879|[aapp,bacs]|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["Homocystine"-ab-3-"Homocysteine","Homocystine"-ab-2-"homocysteine","Homocystine"-ab-1-"Homocysteine","Homocystine"-ti-1-"homocysteine"]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Entry Term Quartets</a:t>
            </a:r>
            <a:endParaRPr lang="en-US" sz="24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56569" y="3454400"/>
            <a:ext cx="5630862" cy="221615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Entry Term Quartet</a:t>
            </a:r>
            <a:endParaRPr lang="en-US" b="1" u="sng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"Homocystine"-ab-2-"homocysteine"</a:t>
            </a:r>
          </a:p>
          <a:p>
            <a:pPr>
              <a:defRPr/>
            </a:pPr>
            <a:endParaRPr lang="en-US" sz="800" dirty="0">
              <a:solidFill>
                <a:schemeClr val="accent5">
                  <a:lumMod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UMLS Concept Preferred Name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Abstract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section’s second utterance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"homocysteine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Actual text used for mapping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85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TI;AB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|407:12|228:12|74:12|35:12|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Location(s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text where concepts found -- 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 scores for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– Title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– Abstract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0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</a:t>
            </a: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407:12|228:12|74:12|35:12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Positional Information Groups [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start:length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6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-N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231900"/>
            <a:ext cx="9143999" cy="4919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17285228|MM|429.43|Homocystine|C0019879|[aapp,bacs]|["Homocystine"-ab-3-"Homocysteine","Homocystine"-ab-2-"homocysteine","Homocystine"-ab-1-"Homocysteine","Homocystine"-ti-1-"homocysteine"]|</a:t>
            </a:r>
          </a:p>
          <a:p>
            <a:pPr marL="0" indent="0"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TI;AB|407:12|228:12|74:12|35:12|</a:t>
            </a:r>
          </a:p>
          <a:p>
            <a:pPr marL="0" indent="0">
              <a:buFontTx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D02.886.030.554;D12.125.095.533;D12.125.119.658;D12.125.166.554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Treecodes</a:t>
            </a:r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UMLS Concept is a MeSH Term</a:t>
            </a:r>
            <a:endParaRPr lang="en-US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706688" y="5899150"/>
            <a:ext cx="3659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 from metamap13 with 2013AB UMLS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MetaMap 13: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17285228|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|429.43|Homocystine|C0019879|[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aapp,bacs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]|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["Homocystine"-ab-3-"Homocysteine","Homocystine"-ab-2-"homocysteine","Homocystine"-ab-1-"Homocysteine","Homocystine"-ti-1-"homocysteine</a:t>
            </a:r>
            <a:r>
              <a:rPr lang="en-US" sz="14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TI;AB|</a:t>
            </a:r>
            <a:r>
              <a:rPr lang="en-US" sz="14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407:12|228:12|74:12|35:12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|D02.886.030.554;D12.125.095.533;D12.125.119.658;D12.125.166.554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MetaMap </a:t>
            </a:r>
            <a:r>
              <a:rPr lang="en-US" dirty="0" smtClean="0"/>
              <a:t>14: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17285228|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|429.43|Homocystine|C0019879|[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aapp,bacs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]|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["Homocystine"-ab-3-"Homocysteine"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-noun-0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,"Homocystine"-ab-2-"homocysteine"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-noun-0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,"Homocystine"-ab-1-"Homocysteine"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-noun-0</a:t>
            </a:r>
            <a:r>
              <a:rPr lang="en-US" sz="14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,"Homocystine"-ti-1-"homocysteine"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-noun-0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]|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TI;AB|</a:t>
            </a:r>
            <a:r>
              <a:rPr lang="en-US" sz="14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407:12;228:12;74:12;35:12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|D02.886.030.554;D12.125.095.533;D12.125.119.658;D12.125.166.554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 -- MetaMap13 vs MetaMap14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2788" y="1860550"/>
            <a:ext cx="6054725" cy="323215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algn="ctr">
              <a:defRPr/>
            </a:pP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Entry Term Quartet vs Sextet</a:t>
            </a:r>
            <a:endParaRPr lang="en-US" b="1" u="sng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endParaRPr lang="en-US" sz="8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"Homocystine"-ab-2-"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homocysteine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noun-0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800" dirty="0">
              <a:solidFill>
                <a:schemeClr val="accent5">
                  <a:lumMod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UMLS Concept Preferred Name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Abstract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rgbClr val="0070C0"/>
                </a:solidFill>
              </a:rPr>
              <a:t>Found in section’s second utterance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"homocysteine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Actual text used for mapping</a:t>
            </a: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-------------------------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NEW FIELDS </a:t>
            </a:r>
            <a:r>
              <a:rPr lang="en-US" sz="2000" dirty="0" smtClean="0">
                <a:solidFill>
                  <a:srgbClr val="0070C0"/>
                </a:solidFill>
              </a:rPr>
              <a:t>--------------------------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noun</a:t>
            </a:r>
            <a:r>
              <a:rPr lang="en-US" sz="2000" dirty="0" smtClean="0">
                <a:solidFill>
                  <a:srgbClr val="0070C0"/>
                </a:solidFill>
              </a:rPr>
              <a:t> – Part of Speech tagging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bg1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</a:rPr>
              <a:t> – NegEx Flag (1 – Negated, 0 – Not Negated)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325688" y="5899150"/>
            <a:ext cx="6479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Examples from metamap13 with 2013AB UMLS and metamap14 with 2014AA UMLS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90625" y="2486025"/>
            <a:ext cx="3448566" cy="990600"/>
            <a:chOff x="1190625" y="2486025"/>
            <a:chExt cx="3448566" cy="990600"/>
          </a:xfrm>
        </p:grpSpPr>
        <p:sp>
          <p:nvSpPr>
            <p:cNvPr id="6" name="Oval 5"/>
            <p:cNvSpPr/>
            <p:nvPr/>
          </p:nvSpPr>
          <p:spPr bwMode="auto">
            <a:xfrm>
              <a:off x="1190625" y="2486025"/>
              <a:ext cx="3038475" cy="638175"/>
            </a:xfrm>
            <a:prstGeom prst="ellipse">
              <a:avLst/>
            </a:prstGeom>
            <a:noFill/>
            <a:ln w="508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0"/>
              <a:endCxn id="6" idx="4"/>
            </p:cNvCxnSpPr>
            <p:nvPr/>
          </p:nvCxnSpPr>
          <p:spPr bwMode="auto">
            <a:xfrm flipH="1" flipV="1">
              <a:off x="2709863" y="3124200"/>
              <a:ext cx="1929328" cy="352425"/>
            </a:xfrm>
            <a:prstGeom prst="line">
              <a:avLst/>
            </a:prstGeom>
            <a:solidFill>
              <a:srgbClr val="0800B2"/>
            </a:solidFill>
            <a:ln w="508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181100" y="4307622"/>
            <a:ext cx="3676650" cy="931128"/>
            <a:chOff x="1181100" y="4307622"/>
            <a:chExt cx="3676650" cy="931128"/>
          </a:xfrm>
        </p:grpSpPr>
        <p:sp>
          <p:nvSpPr>
            <p:cNvPr id="7" name="Oval 6"/>
            <p:cNvSpPr/>
            <p:nvPr/>
          </p:nvSpPr>
          <p:spPr bwMode="auto">
            <a:xfrm>
              <a:off x="1181100" y="4600575"/>
              <a:ext cx="3038475" cy="638175"/>
            </a:xfrm>
            <a:prstGeom prst="ellipse">
              <a:avLst/>
            </a:prstGeom>
            <a:noFill/>
            <a:ln w="508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4229102" y="4307622"/>
              <a:ext cx="628648" cy="612041"/>
            </a:xfrm>
            <a:prstGeom prst="line">
              <a:avLst/>
            </a:prstGeom>
            <a:solidFill>
              <a:srgbClr val="0800B2"/>
            </a:solidFill>
            <a:ln w="508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714625" y="3476625"/>
            <a:ext cx="3849131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Positional Information is now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contained in a single field.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3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Options? </a:t>
            </a:r>
            <a:r>
              <a:rPr lang="en-US" dirty="0"/>
              <a:t>-- </a:t>
            </a:r>
            <a:r>
              <a:rPr lang="en-US" dirty="0" smtClean="0"/>
              <a:t>Filtering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523999"/>
            <a:ext cx="8331427" cy="4038601"/>
          </a:xfrm>
        </p:spPr>
        <p:txBody>
          <a:bodyPr/>
          <a:lstStyle/>
          <a:p>
            <a:r>
              <a:rPr lang="en-US" dirty="0" smtClean="0"/>
              <a:t>Homocystine vs Homocysteine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0000000|MM|424.55|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|C0019879|[aapp,bacs]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"]|TI|20:11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0000000|MM|424.55|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homocysteine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|C0019878|[aapp,bacs]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homocysteine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Homocystine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"]|TI|20:11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Borne → Bear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0000000|MM|734.96|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Ursidae Family|C0004897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|[mamm]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0000000|MM|112.74|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Bearing Device Component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|C1704689|[medd]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Bearing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0000000|MM|112.74|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Caliber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|C1301886|[qnco]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|["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"-ti-1-"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borne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"]|TI|32:5 </a:t>
            </a:r>
          </a:p>
          <a:p>
            <a:pPr lvl="1">
              <a:buNone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MedDRA</a:t>
            </a:r>
            <a:r>
              <a:rPr lang="en-US" dirty="0" smtClean="0"/>
              <a:t> Terms in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err="1" smtClean="0"/>
              <a:t>Taxiarchis</a:t>
            </a:r>
            <a:r>
              <a:rPr lang="en-US" sz="2400" dirty="0" smtClean="0"/>
              <a:t> </a:t>
            </a:r>
            <a:r>
              <a:rPr lang="en-US" sz="2400" dirty="0" err="1" smtClean="0"/>
              <a:t>Botsis</a:t>
            </a:r>
            <a:r>
              <a:rPr lang="en-US" sz="2400" dirty="0" smtClean="0"/>
              <a:t> et al. (FDA)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Need to translate the Adverse Reaction section of </a:t>
            </a:r>
            <a:r>
              <a:rPr lang="en-US" sz="2400" dirty="0" smtClean="0">
                <a:solidFill>
                  <a:schemeClr val="bg2"/>
                </a:solidFill>
              </a:rPr>
              <a:t>FDA labels </a:t>
            </a:r>
            <a:r>
              <a:rPr lang="en-US" sz="2400" dirty="0" smtClean="0"/>
              <a:t>to </a:t>
            </a:r>
            <a:r>
              <a:rPr lang="en-US" sz="2400" dirty="0" err="1" smtClean="0"/>
              <a:t>MedDRA</a:t>
            </a:r>
            <a:r>
              <a:rPr lang="en-US" sz="2400" dirty="0" smtClean="0"/>
              <a:t> terms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MetaMap restricted to </a:t>
            </a:r>
            <a:r>
              <a:rPr lang="en-US" sz="2400" dirty="0" err="1" smtClean="0">
                <a:solidFill>
                  <a:schemeClr val="bg2"/>
                </a:solidFill>
              </a:rPr>
              <a:t>MedDRA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with/without </a:t>
            </a:r>
            <a:r>
              <a:rPr lang="en-US" sz="2400" dirty="0" err="1" smtClean="0"/>
              <a:t>VaeTM</a:t>
            </a:r>
            <a:r>
              <a:rPr lang="en-US" sz="2400" dirty="0" smtClean="0"/>
              <a:t> (Vaccine </a:t>
            </a:r>
            <a:r>
              <a:rPr lang="en-US" sz="2400" dirty="0"/>
              <a:t>A</a:t>
            </a:r>
            <a:r>
              <a:rPr lang="en-US" sz="2400" dirty="0" smtClean="0"/>
              <a:t>dverse Event Text Mining) system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F-measure of 65% or better on small sample using both MetaMap and </a:t>
            </a:r>
            <a:r>
              <a:rPr lang="en-US" sz="2400" dirty="0" err="1" smtClean="0"/>
              <a:t>VaeTM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0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MetaMapped</a:t>
            </a:r>
            <a:r>
              <a:rPr lang="en-US" dirty="0" smtClean="0"/>
              <a:t> MIMIC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Richard Osborne, Kevin Cohen (U. Colorado)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Creation of a repository of </a:t>
            </a:r>
            <a:r>
              <a:rPr lang="en-US" sz="2400" dirty="0" smtClean="0">
                <a:solidFill>
                  <a:schemeClr val="bg2"/>
                </a:solidFill>
              </a:rPr>
              <a:t>MetaMap output </a:t>
            </a:r>
            <a:r>
              <a:rPr lang="en-US" sz="2400" dirty="0" smtClean="0"/>
              <a:t>(XML format) for the </a:t>
            </a:r>
            <a:r>
              <a:rPr lang="en-US" sz="2400" dirty="0" smtClean="0">
                <a:solidFill>
                  <a:schemeClr val="bg2"/>
                </a:solidFill>
              </a:rPr>
              <a:t>MIMIC II </a:t>
            </a:r>
            <a:r>
              <a:rPr lang="en-US" sz="2400" dirty="0" smtClean="0"/>
              <a:t>database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Development of a Python module to extract information from the XML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Resource for the research community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Identification: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medial </a:t>
            </a:r>
            <a:r>
              <a:rPr lang="en-US" i="1" dirty="0">
                <a:solidFill>
                  <a:schemeClr val="accent2"/>
                </a:solidFill>
              </a:rPr>
              <a:t>branches of </a:t>
            </a:r>
            <a:r>
              <a:rPr lang="en-US" i="1" dirty="0" smtClean="0">
                <a:solidFill>
                  <a:schemeClr val="accent2"/>
                </a:solidFill>
              </a:rPr>
              <a:t>the posterior medial </a:t>
            </a:r>
            <a:r>
              <a:rPr lang="en-US" i="1" dirty="0">
                <a:solidFill>
                  <a:schemeClr val="accent2"/>
                </a:solidFill>
              </a:rPr>
              <a:t>rami of the spinal </a:t>
            </a:r>
            <a:r>
              <a:rPr lang="en-US" i="1" dirty="0" smtClean="0">
                <a:solidFill>
                  <a:schemeClr val="accent2"/>
                </a:solidFill>
              </a:rPr>
              <a:t>nerves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C2327452:Medial branch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posterior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ramus of spinal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nerve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Term processing, text gaps, lexical </a:t>
            </a:r>
            <a:r>
              <a:rPr lang="en-US" dirty="0"/>
              <a:t>variation: branch/branches, ramus/rami, nerve/nerves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914775" y="1580284"/>
            <a:ext cx="476250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81675" y="1590675"/>
            <a:ext cx="1085850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10523" y="1580283"/>
            <a:ext cx="504825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1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/>
              <a:t>Case Study: Identifying Novel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572000"/>
          </a:xfrm>
        </p:spPr>
        <p:txBody>
          <a:bodyPr/>
          <a:lstStyle/>
          <a:p>
            <a:r>
              <a:rPr lang="en-US" sz="2400" dirty="0" smtClean="0"/>
              <a:t>David </a:t>
            </a:r>
            <a:r>
              <a:rPr lang="en-US" sz="2400" dirty="0" err="1" smtClean="0"/>
              <a:t>Hanauer</a:t>
            </a:r>
            <a:r>
              <a:rPr lang="en-US" sz="2400" dirty="0" smtClean="0"/>
              <a:t> et al. (U. Michigan)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Goal to identify novel associations among ICD-9 codes in a large </a:t>
            </a:r>
            <a:r>
              <a:rPr lang="en-US" sz="2400" dirty="0" smtClean="0">
                <a:solidFill>
                  <a:schemeClr val="bg2"/>
                </a:solidFill>
              </a:rPr>
              <a:t>clinical dataset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MetaMap restricted to ICD-9 </a:t>
            </a:r>
            <a:r>
              <a:rPr lang="en-US" sz="2400" dirty="0" smtClean="0"/>
              <a:t>applied to 1.6 million patient records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Compared with similar results from </a:t>
            </a:r>
            <a:r>
              <a:rPr lang="en-US" sz="2400" dirty="0" smtClean="0">
                <a:solidFill>
                  <a:schemeClr val="bg2"/>
                </a:solidFill>
              </a:rPr>
              <a:t>MEDLINE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Vocabulary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24850" cy="4572000"/>
          </a:xfrm>
        </p:spPr>
        <p:txBody>
          <a:bodyPr/>
          <a:lstStyle/>
          <a:p>
            <a:r>
              <a:rPr lang="en-US" sz="2400" dirty="0" err="1" smtClean="0"/>
              <a:t>Sina</a:t>
            </a:r>
            <a:r>
              <a:rPr lang="en-US" sz="2400" dirty="0" smtClean="0"/>
              <a:t> </a:t>
            </a:r>
            <a:r>
              <a:rPr lang="en-US" sz="2400" dirty="0" err="1" smtClean="0"/>
              <a:t>Madani</a:t>
            </a:r>
            <a:r>
              <a:rPr lang="en-US" sz="2400" dirty="0" smtClean="0"/>
              <a:t> et al. (MD Anderson)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Goal of constructing a vocabulary limited to certain </a:t>
            </a:r>
            <a:r>
              <a:rPr lang="en-US" sz="2400" dirty="0" smtClean="0">
                <a:solidFill>
                  <a:srgbClr val="66FFFF"/>
                </a:solidFill>
              </a:rPr>
              <a:t>semantic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FFFF"/>
                </a:solidFill>
              </a:rPr>
              <a:t>types</a:t>
            </a:r>
            <a:r>
              <a:rPr lang="en-US" sz="2400" dirty="0" smtClean="0"/>
              <a:t> (e.g., disorders) using selected </a:t>
            </a:r>
            <a:r>
              <a:rPr lang="en-US" sz="2400" dirty="0" smtClean="0">
                <a:solidFill>
                  <a:schemeClr val="bg2"/>
                </a:solidFill>
              </a:rPr>
              <a:t>clinical note types </a:t>
            </a:r>
            <a:r>
              <a:rPr lang="en-US" sz="2400" dirty="0" smtClean="0"/>
              <a:t>(</a:t>
            </a:r>
            <a:r>
              <a:rPr lang="en-US" sz="2400" dirty="0"/>
              <a:t>e.g., Discharge </a:t>
            </a:r>
            <a:r>
              <a:rPr lang="en-US" sz="2400" dirty="0" smtClean="0"/>
              <a:t>Summary) and</a:t>
            </a:r>
            <a:r>
              <a:rPr lang="en-US" sz="2400" dirty="0" smtClean="0">
                <a:solidFill>
                  <a:schemeClr val="bg2"/>
                </a:solidFill>
              </a:rPr>
              <a:t> section headers </a:t>
            </a:r>
            <a:r>
              <a:rPr lang="en-US" sz="2400" dirty="0" smtClean="0"/>
              <a:t>(e.g., past medical history)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MetaMap results restricted by semantic type </a:t>
            </a:r>
            <a:r>
              <a:rPr lang="en-US" sz="2400" dirty="0" smtClean="0"/>
              <a:t>are used to provide initial seed data for an IBM tool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Several combinations of MetaMap options have been explored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Drug Indications KB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Ritu</a:t>
            </a:r>
            <a:r>
              <a:rPr lang="en-US" sz="2400" dirty="0" smtClean="0"/>
              <a:t> </a:t>
            </a:r>
            <a:r>
              <a:rPr lang="en-US" sz="2400" dirty="0" err="1" smtClean="0"/>
              <a:t>Khare</a:t>
            </a:r>
            <a:r>
              <a:rPr lang="en-US" sz="2400" dirty="0" smtClean="0"/>
              <a:t> et al. (NCBI)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Use of MetaMap and human annotators to extract disease mentions from </a:t>
            </a:r>
            <a:r>
              <a:rPr lang="en-US" sz="2400" dirty="0" smtClean="0">
                <a:solidFill>
                  <a:schemeClr val="bg2"/>
                </a:solidFill>
              </a:rPr>
              <a:t>Indications and Usage </a:t>
            </a:r>
            <a:r>
              <a:rPr lang="en-US" sz="2400" dirty="0" smtClean="0"/>
              <a:t>section of FDA labels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MetaMap options</a:t>
            </a:r>
          </a:p>
          <a:p>
            <a:pPr lvl="1"/>
            <a:r>
              <a:rPr lang="en-US" sz="2000" dirty="0" smtClean="0"/>
              <a:t>Candidates with alternative mapping construction</a:t>
            </a:r>
          </a:p>
          <a:p>
            <a:pPr lvl="1"/>
            <a:r>
              <a:rPr lang="en-US" sz="2000" dirty="0" smtClean="0"/>
              <a:t>Optional term processing</a:t>
            </a:r>
          </a:p>
          <a:p>
            <a:pPr lvl="1"/>
            <a:r>
              <a:rPr lang="en-US" sz="2000" dirty="0" smtClean="0"/>
              <a:t>Semantic categories (</a:t>
            </a:r>
            <a:r>
              <a:rPr lang="en-US" sz="2000" dirty="0" smtClean="0">
                <a:solidFill>
                  <a:srgbClr val="66FFFF"/>
                </a:solidFill>
              </a:rPr>
              <a:t>Disorder group without Finding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Vocabularies (</a:t>
            </a:r>
            <a:r>
              <a:rPr lang="en-US" sz="2000" dirty="0" smtClean="0">
                <a:solidFill>
                  <a:srgbClr val="66FFFF"/>
                </a:solidFill>
              </a:rPr>
              <a:t>SNOMED-CT</a:t>
            </a:r>
            <a:r>
              <a:rPr lang="en-US" sz="2000" dirty="0" smtClean="0"/>
              <a:t> and </a:t>
            </a:r>
            <a:r>
              <a:rPr lang="en-US" sz="2000" dirty="0" err="1" smtClean="0">
                <a:solidFill>
                  <a:srgbClr val="66FFFF"/>
                </a:solidFill>
              </a:rPr>
              <a:t>MeSH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WSD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Tutorial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Purpose and foundations of MetaMap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The MetaMap </a:t>
            </a:r>
            <a:r>
              <a:rPr lang="en-US" sz="2400" dirty="0" smtClean="0"/>
              <a:t>algorithm (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Input/output formats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Scenarios (François)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Access </a:t>
            </a:r>
            <a:r>
              <a:rPr lang="en-US" sz="2400" dirty="0"/>
              <a:t>methods (Jim)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/>
              <a:t>Case Studies (Jim, </a:t>
            </a:r>
            <a:r>
              <a:rPr lang="en-US" sz="2400" dirty="0" err="1" smtClean="0"/>
              <a:t>Lan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Future directions </a:t>
            </a:r>
            <a:r>
              <a:rPr lang="en-US" sz="2400" dirty="0" smtClean="0"/>
              <a:t>(Lan)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3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Future MetaMap Development (1/2)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Extend mapping construction to handle conjunctions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Explore the use of ranking strategies to improve </a:t>
            </a:r>
            <a:r>
              <a:rPr lang="en-US" sz="2400" dirty="0" err="1" smtClean="0"/>
              <a:t>MetaMap’s</a:t>
            </a:r>
            <a:r>
              <a:rPr lang="en-US" sz="2400" dirty="0" smtClean="0"/>
              <a:t> accuracy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Improve disambiguation quality with additional WSD algorithms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Augment tokenization with recognition of chemical names, bibliographic references, numeric quantities,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Future MetaMap Development (2/2)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838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Enhance </a:t>
            </a:r>
            <a:r>
              <a:rPr lang="en-US" sz="2400" dirty="0" smtClean="0"/>
              <a:t>processing of short </a:t>
            </a:r>
            <a:r>
              <a:rPr lang="en-US" sz="2400" dirty="0"/>
              <a:t>words, including acronyms/abbreviations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Handle space/hyphen/null alternation (e.g., </a:t>
            </a:r>
            <a:r>
              <a:rPr lang="en-US" sz="2400" i="1" dirty="0" smtClean="0"/>
              <a:t>breast feed/breast-feed/breastfeed</a:t>
            </a:r>
            <a:r>
              <a:rPr lang="en-US" sz="2400" dirty="0" smtClean="0"/>
              <a:t>) more reliably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Explore technical enhancements in graceful back-off for long phrases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Incorporate user-suggested improvements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685800"/>
          </a:xfrm>
        </p:spPr>
        <p:txBody>
          <a:bodyPr/>
          <a:lstStyle/>
          <a:p>
            <a:r>
              <a:rPr lang="en-US" dirty="0" smtClean="0"/>
              <a:t>Web Pointers*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7048"/>
            <a:ext cx="8458200" cy="4876800"/>
          </a:xfrm>
        </p:spPr>
        <p:txBody>
          <a:bodyPr/>
          <a:lstStyle/>
          <a:p>
            <a:r>
              <a:rPr lang="en-US" sz="2400" dirty="0" smtClean="0"/>
              <a:t>2010 AMIA MetaMap Tutorial (T29: UMLS Concept Identification using the MetaMap System) slides available at: </a:t>
            </a:r>
            <a:r>
              <a:rPr lang="en-US" sz="2400" dirty="0">
                <a:solidFill>
                  <a:schemeClr val="bg2"/>
                </a:solidFill>
              </a:rPr>
              <a:t>http://ii.nlm.nih.gov/Publications/index.shtml</a:t>
            </a:r>
            <a:r>
              <a:rPr lang="en-US" sz="2400" dirty="0" smtClean="0">
                <a:solidFill>
                  <a:schemeClr val="bg2"/>
                </a:solidFill>
              </a:rPr>
              <a:t>/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1200" dirty="0" smtClean="0"/>
          </a:p>
          <a:p>
            <a:r>
              <a:rPr lang="en-US" sz="2400" dirty="0" smtClean="0"/>
              <a:t>Indexing Initiative Home Page: </a:t>
            </a:r>
            <a:r>
              <a:rPr lang="en-US" sz="2400" dirty="0" smtClean="0">
                <a:solidFill>
                  <a:schemeClr val="bg2"/>
                </a:solidFill>
              </a:rPr>
              <a:t>http://ii.nlm.nih.gov/ </a:t>
            </a:r>
            <a:r>
              <a:rPr lang="en-US" sz="2400" dirty="0" smtClean="0"/>
              <a:t>(interactive/batch MetaMap, MTI, SemRep, …)</a:t>
            </a:r>
          </a:p>
          <a:p>
            <a:endParaRPr lang="en-US" sz="1200" dirty="0" smtClean="0"/>
          </a:p>
          <a:p>
            <a:r>
              <a:rPr lang="en-US" sz="2400" dirty="0" smtClean="0"/>
              <a:t>MetaMap Portal: </a:t>
            </a:r>
            <a:r>
              <a:rPr lang="en-US" sz="2400" dirty="0" smtClean="0">
                <a:solidFill>
                  <a:schemeClr val="bg2"/>
                </a:solidFill>
              </a:rPr>
              <a:t>http://metamap.nlm.nih.gov/ </a:t>
            </a:r>
            <a:r>
              <a:rPr lang="en-US" sz="2400" dirty="0" smtClean="0"/>
              <a:t>(downloadable binary version of Prolog/C implementation, API, …)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* All MetaMap access requires a UMLS license:       	</a:t>
            </a:r>
            <a:r>
              <a:rPr lang="en-US" sz="2400" dirty="0" smtClean="0">
                <a:solidFill>
                  <a:schemeClr val="bg2"/>
                </a:solidFill>
              </a:rPr>
              <a:t>http://www.nlm.nih.gov/research/umls/license.html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24725" y="4381500"/>
            <a:ext cx="162877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Start Here!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685800"/>
          </a:xfrm>
        </p:spPr>
        <p:txBody>
          <a:bodyPr/>
          <a:lstStyle/>
          <a:p>
            <a:r>
              <a:rPr lang="en-US" dirty="0" smtClean="0"/>
              <a:t>Tutorial Faculty Pointers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2971800"/>
          </a:xfrm>
        </p:spPr>
        <p:txBody>
          <a:bodyPr/>
          <a:lstStyle/>
          <a:p>
            <a:r>
              <a:rPr lang="en-US" dirty="0" smtClean="0"/>
              <a:t>Alan (Lan) R. Aronson: </a:t>
            </a:r>
            <a:r>
              <a:rPr lang="en-US" dirty="0" smtClean="0">
                <a:solidFill>
                  <a:schemeClr val="bg2"/>
                </a:solidFill>
              </a:rPr>
              <a:t>alan@nlm.nih.gov</a:t>
            </a:r>
            <a:endParaRPr lang="en-US" dirty="0" smtClean="0"/>
          </a:p>
          <a:p>
            <a:r>
              <a:rPr lang="en-US" dirty="0" smtClean="0"/>
              <a:t>François-Michel Lang: </a:t>
            </a:r>
            <a:r>
              <a:rPr lang="en-US" dirty="0" smtClean="0">
                <a:solidFill>
                  <a:schemeClr val="bg2"/>
                </a:solidFill>
              </a:rPr>
              <a:t>flang@mail.nih.gov</a:t>
            </a:r>
          </a:p>
          <a:p>
            <a:r>
              <a:rPr lang="en-US" dirty="0" smtClean="0"/>
              <a:t>James G. Mork: </a:t>
            </a:r>
            <a:r>
              <a:rPr lang="en-US" dirty="0" smtClean="0">
                <a:solidFill>
                  <a:schemeClr val="bg2"/>
                </a:solidFill>
              </a:rPr>
              <a:t>mork@nlm.nih.gov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562600" cy="685800"/>
          </a:xfrm>
        </p:spPr>
        <p:txBody>
          <a:bodyPr/>
          <a:lstStyle/>
          <a:p>
            <a:r>
              <a:rPr lang="en-US" sz="4000" dirty="0" smtClean="0"/>
              <a:t>Comments or Questions?</a:t>
            </a:r>
            <a:endParaRPr lang="en-US" sz="4000" dirty="0"/>
          </a:p>
        </p:txBody>
      </p:sp>
      <p:pic>
        <p:nvPicPr>
          <p:cNvPr id="1026" name="Picture 2" descr="C:\Users\jmork\AppData\Local\Microsoft\Windows\Temporary Internet Files\Content.IE5\6Q5HLKKY\MC90044200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2"/>
          <a:stretch/>
        </p:blipFill>
        <p:spPr bwMode="auto">
          <a:xfrm>
            <a:off x="3612000" y="3029129"/>
            <a:ext cx="1920000" cy="15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527048"/>
            <a:ext cx="8048625" cy="2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 smtClean="0"/>
              <a:t>Please contact us if you have questions, or are having problems running MetaMap.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kern="0" dirty="0" smtClean="0"/>
              <a:t>A lot of changes to MetaMap are due to requests from users!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5194" y="4905375"/>
            <a:ext cx="453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metamap@nlm.nih.gov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Identification: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pain </a:t>
            </a:r>
            <a:r>
              <a:rPr lang="en-US" i="1" dirty="0">
                <a:solidFill>
                  <a:schemeClr val="accent2"/>
                </a:solidFill>
              </a:rPr>
              <a:t>on the left side of the chest</a:t>
            </a:r>
            <a:endParaRPr lang="en-US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C0541828:chest pain left side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(Left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sided chest pain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Composite phrases, word order, text gaps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809750" y="1600199"/>
            <a:ext cx="914400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52875" y="1599333"/>
            <a:ext cx="914400" cy="48490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7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vs.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Candidates: </a:t>
            </a:r>
            <a:r>
              <a:rPr lang="en-US" i="1" dirty="0" smtClean="0">
                <a:solidFill>
                  <a:srgbClr val="FF0000"/>
                </a:solidFill>
              </a:rPr>
              <a:t>intermediate results</a:t>
            </a:r>
            <a:endParaRPr lang="en-US" i="1" dirty="0" smtClean="0"/>
          </a:p>
          <a:p>
            <a:pPr marL="742950" lvl="2" indent="-342900"/>
            <a:r>
              <a:rPr lang="en-US" sz="2400" dirty="0"/>
              <a:t>C</a:t>
            </a:r>
            <a:r>
              <a:rPr lang="en-US" sz="2400" dirty="0" smtClean="0"/>
              <a:t>andidates are not displayed by default in MM14</a:t>
            </a:r>
            <a:endParaRPr lang="en-US" dirty="0" smtClean="0"/>
          </a:p>
          <a:p>
            <a:pPr lvl="1"/>
            <a:r>
              <a:rPr lang="en-US" dirty="0" smtClean="0"/>
              <a:t>Often contain many bad matches among the good ones (similar to results of Browse mode vs. Semantic mode)</a:t>
            </a:r>
          </a:p>
          <a:p>
            <a:pPr lvl="1"/>
            <a:r>
              <a:rPr lang="en-US" dirty="0" smtClean="0"/>
              <a:t>Should be used judiciously/selectively and only when mappings are found to be inadequate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</a:t>
            </a:r>
            <a:r>
              <a:rPr lang="en-US" dirty="0" smtClean="0"/>
              <a:t> (</a:t>
            </a:r>
            <a:r>
              <a:rPr lang="en-US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show_candidates</a:t>
            </a:r>
            <a:r>
              <a:rPr lang="en-US" dirty="0" smtClean="0"/>
              <a:t>) to include candidates</a:t>
            </a:r>
          </a:p>
          <a:p>
            <a:r>
              <a:rPr lang="en-US" dirty="0"/>
              <a:t>Mappings: </a:t>
            </a:r>
            <a:r>
              <a:rPr lang="en-US" dirty="0" err="1"/>
              <a:t>MetaMap’s</a:t>
            </a:r>
            <a:r>
              <a:rPr lang="en-US" dirty="0"/>
              <a:t> 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final answers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text input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C:\Users\jmork\AppData\Local\Microsoft\Windows\Temporary Internet Files\Content.IE5\26W2C840\MP9004392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137160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8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Candidates vs. Mappings Example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Phrase: heart attack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Meta Candidates (Total=6; Excluded=0; Pruned=0; Remaining=6)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1000  Heart attack (Myocardial Infarction) [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dsyn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861  Heart [</a:t>
            </a:r>
            <a:r>
              <a:rPr lang="en-US" sz="16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bpoc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  861  Attack, NOS (Onset of illness) [</a:t>
            </a:r>
            <a:r>
              <a:rPr lang="en-US" sz="16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fndg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  861  Attack (Attack device) [</a:t>
            </a:r>
            <a:r>
              <a:rPr lang="en-US" sz="16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  861  attack (Attack behavior) [</a:t>
            </a:r>
            <a:r>
              <a:rPr lang="en-US" sz="16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socb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  861  Heart (Entire heart) [</a:t>
            </a:r>
            <a:r>
              <a:rPr lang="en-US" sz="16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bpoc</a:t>
            </a:r>
            <a:r>
              <a:rPr lang="en-US" sz="16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861  Attack (Observation of attack) [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fndg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827  Attacked (Assault) [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inpo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Meta Mapping (1000):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1000  Heart attack (Myocardial Infarction) [</a:t>
            </a:r>
            <a:r>
              <a:rPr lang="en-US" sz="16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dsyn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endParaRPr lang="en-US" sz="1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7772400" cy="26670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1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Identification: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fixed-dose combination treatment </a:t>
            </a:r>
            <a:r>
              <a:rPr lang="en-US" i="1" dirty="0" smtClean="0">
                <a:solidFill>
                  <a:schemeClr val="accent2"/>
                </a:solidFill>
              </a:rPr>
              <a:t>groups</a:t>
            </a:r>
          </a:p>
          <a:p>
            <a:pPr marL="0" indent="0">
              <a:buNone/>
            </a:pPr>
            <a:r>
              <a:rPr lang="en-US" dirty="0" smtClean="0">
                <a:cs typeface="Courier New" panose="02070309020205020404" pitchFamily="49" charset="0"/>
              </a:rPr>
              <a:t>Extreme ambiguity leads to 756 results (final mappings)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WSD reduces 756 mappings to just one: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Meta 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Mapping (822):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C0443218:Fixed (Fixed behavior)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qlco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C0178602:Dose (Dosage)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qnco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637   C1947911:Combination (combination of objects)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phob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C0087111:Treatment (Therapeutic procedure)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topp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804   C1705429:Group (User Group) 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popg</a:t>
            </a:r>
            <a:r>
              <a:rPr 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8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3DC8A-4A07-44D3-A469-6DD60BBA3A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77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">
  <a:themeElements>
    <a:clrScheme name="">
      <a:dk1>
        <a:srgbClr val="00FFFF"/>
      </a:dk1>
      <a:lt1>
        <a:srgbClr val="FFFFFF"/>
      </a:lt1>
      <a:dk2>
        <a:srgbClr val="FFCC99"/>
      </a:dk2>
      <a:lt2>
        <a:srgbClr val="FFFFFF"/>
      </a:lt2>
      <a:accent1>
        <a:srgbClr val="00FFFF"/>
      </a:accent1>
      <a:accent2>
        <a:srgbClr val="FFFF00"/>
      </a:accent2>
      <a:accent3>
        <a:srgbClr val="FFE2CA"/>
      </a:accent3>
      <a:accent4>
        <a:srgbClr val="DADADA"/>
      </a:accent4>
      <a:accent5>
        <a:srgbClr val="AAFFFF"/>
      </a:accent5>
      <a:accent6>
        <a:srgbClr val="E7E700"/>
      </a:accent6>
      <a:hlink>
        <a:srgbClr val="BDD7E5"/>
      </a:hlink>
      <a:folHlink>
        <a:srgbClr val="D2AAD2"/>
      </a:folHlink>
    </a:clrScheme>
    <a:fontScheme name="I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I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Settings\lan\My Documents\Associates\Associates.01\II.ppt</Template>
  <TotalTime>20659</TotalTime>
  <Words>7159</Words>
  <Application>Microsoft Office PowerPoint</Application>
  <PresentationFormat>On-screen Show (4:3)</PresentationFormat>
  <Paragraphs>1217</Paragraphs>
  <Slides>81</Slides>
  <Notes>81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II</vt:lpstr>
      <vt:lpstr>Custom Design</vt:lpstr>
      <vt:lpstr> Using MetaMap: A Tutorial</vt:lpstr>
      <vt:lpstr>Disclaimer</vt:lpstr>
      <vt:lpstr>Tutorial Outline</vt:lpstr>
      <vt:lpstr>MetaMap’s Purpose: Concept Identification</vt:lpstr>
      <vt:lpstr>MetaMap - Foundations</vt:lpstr>
      <vt:lpstr>Concept Identification: Example 1</vt:lpstr>
      <vt:lpstr>Concept Identification: Example 2</vt:lpstr>
      <vt:lpstr>Concept Identification: Example 3</vt:lpstr>
      <vt:lpstr>Concept Identification: Example 4</vt:lpstr>
      <vt:lpstr>Tutorial Outline</vt:lpstr>
      <vt:lpstr>The Algorithm</vt:lpstr>
      <vt:lpstr>Tutorial Outline</vt:lpstr>
      <vt:lpstr>Input Formats</vt:lpstr>
      <vt:lpstr>Input Should Have Syntactic Structure</vt:lpstr>
      <vt:lpstr>PowerPoint Presentation</vt:lpstr>
      <vt:lpstr>PowerPoint Presentation</vt:lpstr>
      <vt:lpstr>Tutorial Outline</vt:lpstr>
      <vt:lpstr>Output Formats: Summary</vt:lpstr>
      <vt:lpstr>Output Formats: Human Readable</vt:lpstr>
      <vt:lpstr>Human Readable: MetaMap Scores </vt:lpstr>
      <vt:lpstr>Human Readable: Metathesaurus String </vt:lpstr>
      <vt:lpstr>Human Readable: Preferred Name </vt:lpstr>
      <vt:lpstr>Human Readable: Semantic Types</vt:lpstr>
      <vt:lpstr>Output Formats: Machine Output (-q)</vt:lpstr>
      <vt:lpstr>Output Formats: Formatted XML (--XMLf)</vt:lpstr>
      <vt:lpstr>Output Formats: Fielded MMI (-N)</vt:lpstr>
      <vt:lpstr>Tutorial Outline</vt:lpstr>
      <vt:lpstr>Scenario: Default (Semantic Mode)</vt:lpstr>
      <vt:lpstr>Scenario: Term Processing (-z)</vt:lpstr>
      <vt:lpstr>Scenario: Strict (default) vs. Relaxed Model</vt:lpstr>
      <vt:lpstr>Scenario: Composite Phrases (default)</vt:lpstr>
      <vt:lpstr>Scenario: Word Sense Disambiguation (WSD)</vt:lpstr>
      <vt:lpstr>Scenario: Prefer Multiple Concepts</vt:lpstr>
      <vt:lpstr>Scenario: Data Versions (Base, USABase, NLM)</vt:lpstr>
      <vt:lpstr>Scenario: Vocabulary Study (Browse Mode)</vt:lpstr>
      <vt:lpstr>MetaMap’s Browse Mode</vt:lpstr>
      <vt:lpstr>Scenario: Clinical Text</vt:lpstr>
      <vt:lpstr>NegEx Human-Readable Output</vt:lpstr>
      <vt:lpstr>User-Defined Acronyms</vt:lpstr>
      <vt:lpstr>Acronyms: Literature vs. Clinical</vt:lpstr>
      <vt:lpstr>User-Defined Acronyms (UDAs)</vt:lpstr>
      <vt:lpstr>Many other options…</vt:lpstr>
      <vt:lpstr>Tutorial Outline</vt:lpstr>
      <vt:lpstr>MetaMap Availability: 1</vt:lpstr>
      <vt:lpstr>MetaMap Availability: 2</vt:lpstr>
      <vt:lpstr>Tutorial Outline</vt:lpstr>
      <vt:lpstr>The NLM Medical Text Indexer (MTI)</vt:lpstr>
      <vt:lpstr>MetaMap Indexing (MMI)</vt:lpstr>
      <vt:lpstr>MetaMap Mapping Example</vt:lpstr>
      <vt:lpstr>Restrict to MeSH</vt:lpstr>
      <vt:lpstr>How MTI Uses MetaMap</vt:lpstr>
      <vt:lpstr>Why These Options? -- iD</vt:lpstr>
      <vt:lpstr>Why These Options? -- iD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Why These Options? -N</vt:lpstr>
      <vt:lpstr>MMI -- MetaMap13 vs MetaMap14</vt:lpstr>
      <vt:lpstr>Why These Options? -- Filtering</vt:lpstr>
      <vt:lpstr>Case Study: MedDRA Terms in Labels</vt:lpstr>
      <vt:lpstr>Case Study: MetaMapped MIMIC II </vt:lpstr>
      <vt:lpstr>Case Study: Identifying Novel Associations</vt:lpstr>
      <vt:lpstr>Case Study: Vocabulary Construction</vt:lpstr>
      <vt:lpstr>Case Study: Drug Indications KB</vt:lpstr>
      <vt:lpstr>Tutorial Outline</vt:lpstr>
      <vt:lpstr>Future MetaMap Development (1/2)</vt:lpstr>
      <vt:lpstr>Future MetaMap Development (2/2)</vt:lpstr>
      <vt:lpstr>Web Pointers*</vt:lpstr>
      <vt:lpstr>Tutorial Faculty Pointers</vt:lpstr>
      <vt:lpstr>Comments or Questions?</vt:lpstr>
      <vt:lpstr>PowerPoint Presentation</vt:lpstr>
      <vt:lpstr>Candidates vs. Mappings</vt:lpstr>
      <vt:lpstr>Candidates vs. Mappings Example</vt:lpstr>
    </vt:vector>
  </TitlesOfParts>
  <Company>NLM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and Semi-automated Indexing</dc:title>
  <dc:creator>Lan Aronson</dc:creator>
  <cp:lastModifiedBy>Lang, Francois (NIH/NLM/LHC) [C]</cp:lastModifiedBy>
  <cp:revision>1096</cp:revision>
  <cp:lastPrinted>2014-06-26T15:37:19Z</cp:lastPrinted>
  <dcterms:created xsi:type="dcterms:W3CDTF">2010-10-23T01:38:43Z</dcterms:created>
  <dcterms:modified xsi:type="dcterms:W3CDTF">2014-06-26T20:43:02Z</dcterms:modified>
</cp:coreProperties>
</file>