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2.xml" ContentType="application/vnd.openxmlformats-officedocument.drawingml.chart+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media/media1.gif" ContentType="video/unknown"/>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53" r:id="rId1"/>
  </p:sldMasterIdLst>
  <p:notesMasterIdLst>
    <p:notesMasterId r:id="rId113"/>
  </p:notesMasterIdLst>
  <p:handoutMasterIdLst>
    <p:handoutMasterId r:id="rId114"/>
  </p:handoutMasterIdLst>
  <p:sldIdLst>
    <p:sldId id="878" r:id="rId2"/>
    <p:sldId id="879" r:id="rId3"/>
    <p:sldId id="1097" r:id="rId4"/>
    <p:sldId id="1098" r:id="rId5"/>
    <p:sldId id="1256" r:id="rId6"/>
    <p:sldId id="1100" r:id="rId7"/>
    <p:sldId id="1101" r:id="rId8"/>
    <p:sldId id="1102" r:id="rId9"/>
    <p:sldId id="882" r:id="rId10"/>
    <p:sldId id="1297" r:id="rId11"/>
    <p:sldId id="1298" r:id="rId12"/>
    <p:sldId id="1299" r:id="rId13"/>
    <p:sldId id="1300" r:id="rId14"/>
    <p:sldId id="1301" r:id="rId15"/>
    <p:sldId id="1302" r:id="rId16"/>
    <p:sldId id="1303" r:id="rId17"/>
    <p:sldId id="1304" r:id="rId18"/>
    <p:sldId id="1305" r:id="rId19"/>
    <p:sldId id="1306" r:id="rId20"/>
    <p:sldId id="1307" r:id="rId21"/>
    <p:sldId id="1308" r:id="rId22"/>
    <p:sldId id="1309" r:id="rId23"/>
    <p:sldId id="1310" r:id="rId24"/>
    <p:sldId id="1311" r:id="rId25"/>
    <p:sldId id="1312" r:id="rId26"/>
    <p:sldId id="883" r:id="rId27"/>
    <p:sldId id="889" r:id="rId28"/>
    <p:sldId id="900" r:id="rId29"/>
    <p:sldId id="1073" r:id="rId30"/>
    <p:sldId id="983" r:id="rId31"/>
    <p:sldId id="1039" r:id="rId32"/>
    <p:sldId id="1054" r:id="rId33"/>
    <p:sldId id="982" r:id="rId34"/>
    <p:sldId id="1053" r:id="rId35"/>
    <p:sldId id="1077" r:id="rId36"/>
    <p:sldId id="905" r:id="rId37"/>
    <p:sldId id="907" r:id="rId38"/>
    <p:sldId id="1257" r:id="rId39"/>
    <p:sldId id="906" r:id="rId40"/>
    <p:sldId id="1186" r:id="rId41"/>
    <p:sldId id="1188" r:id="rId42"/>
    <p:sldId id="884" r:id="rId43"/>
    <p:sldId id="1231" r:id="rId44"/>
    <p:sldId id="1232" r:id="rId45"/>
    <p:sldId id="1233" r:id="rId46"/>
    <p:sldId id="1234" r:id="rId47"/>
    <p:sldId id="1235" r:id="rId48"/>
    <p:sldId id="1236" r:id="rId49"/>
    <p:sldId id="1237" r:id="rId50"/>
    <p:sldId id="1238" r:id="rId51"/>
    <p:sldId id="1239" r:id="rId52"/>
    <p:sldId id="1240" r:id="rId53"/>
    <p:sldId id="885" r:id="rId54"/>
    <p:sldId id="1281" r:id="rId55"/>
    <p:sldId id="1282" r:id="rId56"/>
    <p:sldId id="1283" r:id="rId57"/>
    <p:sldId id="1284" r:id="rId58"/>
    <p:sldId id="1285" r:id="rId59"/>
    <p:sldId id="1286" r:id="rId60"/>
    <p:sldId id="1287" r:id="rId61"/>
    <p:sldId id="1288" r:id="rId62"/>
    <p:sldId id="1289" r:id="rId63"/>
    <p:sldId id="1290" r:id="rId64"/>
    <p:sldId id="1291" r:id="rId65"/>
    <p:sldId id="1292" r:id="rId66"/>
    <p:sldId id="1293" r:id="rId67"/>
    <p:sldId id="1024" r:id="rId68"/>
    <p:sldId id="1215" r:id="rId69"/>
    <p:sldId id="1216" r:id="rId70"/>
    <p:sldId id="1217" r:id="rId71"/>
    <p:sldId id="1218" r:id="rId72"/>
    <p:sldId id="1219" r:id="rId73"/>
    <p:sldId id="1220" r:id="rId74"/>
    <p:sldId id="1221" r:id="rId75"/>
    <p:sldId id="1222" r:id="rId76"/>
    <p:sldId id="1223" r:id="rId77"/>
    <p:sldId id="1224" r:id="rId78"/>
    <p:sldId id="1225" r:id="rId79"/>
    <p:sldId id="1226" r:id="rId80"/>
    <p:sldId id="1227" r:id="rId81"/>
    <p:sldId id="1228" r:id="rId82"/>
    <p:sldId id="1229" r:id="rId83"/>
    <p:sldId id="1230" r:id="rId84"/>
    <p:sldId id="1103" r:id="rId85"/>
    <p:sldId id="1104" r:id="rId86"/>
    <p:sldId id="1105" r:id="rId87"/>
    <p:sldId id="1106" r:id="rId88"/>
    <p:sldId id="1107" r:id="rId89"/>
    <p:sldId id="1258" r:id="rId90"/>
    <p:sldId id="893" r:id="rId91"/>
    <p:sldId id="1275" r:id="rId92"/>
    <p:sldId id="1276" r:id="rId93"/>
    <p:sldId id="1277" r:id="rId94"/>
    <p:sldId id="1278" r:id="rId95"/>
    <p:sldId id="1279" r:id="rId96"/>
    <p:sldId id="1280" r:id="rId97"/>
    <p:sldId id="1294" r:id="rId98"/>
    <p:sldId id="1295" r:id="rId99"/>
    <p:sldId id="1296" r:id="rId100"/>
    <p:sldId id="1254" r:id="rId101"/>
    <p:sldId id="1255" r:id="rId102"/>
    <p:sldId id="984" r:id="rId103"/>
    <p:sldId id="985" r:id="rId104"/>
    <p:sldId id="986" r:id="rId105"/>
    <p:sldId id="894" r:id="rId106"/>
    <p:sldId id="895" r:id="rId107"/>
    <p:sldId id="896" r:id="rId108"/>
    <p:sldId id="897" r:id="rId109"/>
    <p:sldId id="898" r:id="rId110"/>
    <p:sldId id="1185" r:id="rId111"/>
    <p:sldId id="1108" r:id="rId112"/>
  </p:sldIdLst>
  <p:sldSz cx="9144000" cy="6858000" type="screen4x3"/>
  <p:notesSz cx="6881813" cy="9296400"/>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ork, James (NIH/NLM/LHC) [C]"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FFFF"/>
    <a:srgbClr val="FF0000"/>
    <a:srgbClr val="006600"/>
    <a:srgbClr val="009900"/>
    <a:srgbClr val="33CC33"/>
    <a:srgbClr val="00C864"/>
    <a:srgbClr val="99CC00"/>
    <a:srgbClr val="85CA3A"/>
    <a:srgbClr val="336699"/>
    <a:srgbClr val="990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480" autoAdjust="0"/>
    <p:restoredTop sz="82901" autoAdjust="0"/>
  </p:normalViewPr>
  <p:slideViewPr>
    <p:cSldViewPr snapToGrid="0">
      <p:cViewPr varScale="1">
        <p:scale>
          <a:sx n="90" d="100"/>
          <a:sy n="90" d="100"/>
        </p:scale>
        <p:origin x="-828"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p:scale>
          <a:sx n="75" d="100"/>
          <a:sy n="75" d="100"/>
        </p:scale>
        <p:origin x="-2058" y="-858"/>
      </p:cViewPr>
      <p:guideLst>
        <p:guide orient="horz" pos="2929"/>
        <p:guide pos="216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viewProps" Target="viewProp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notesMaster" Target="notesMasters/notesMaster1.xml"/><Relationship Id="rId118" Type="http://schemas.openxmlformats.org/officeDocument/2006/relationships/theme" Target="theme/theme1.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handoutMaster" Target="handoutMasters/handoutMaster1.xml"/><Relationship Id="rId119"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commentAuthors" Target="commentAuthor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s>
</file>

<file path=ppt/charts/_rels/chart1.xml.rels><?xml version="1.0" encoding="UTF-8" standalone="yes"?>
<Relationships xmlns="http://schemas.openxmlformats.org/package/2006/relationships"><Relationship Id="rId1" Type="http://schemas.openxmlformats.org/officeDocument/2006/relationships/oleObject" Target="file:///D:\FML\NLM\docs\2012%20BOSC\MM%20reference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D:\FML\NLM\2012%20BOSC\FML%20data.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0"/>
    <c:plotArea>
      <c:layout>
        <c:manualLayout>
          <c:layoutTarget val="inner"/>
          <c:xMode val="edge"/>
          <c:yMode val="edge"/>
          <c:x val="7.0354809663390611E-2"/>
          <c:y val="3.7511665208515753E-2"/>
          <c:w val="0.8687459471977792"/>
          <c:h val="0.78325787401574798"/>
        </c:manualLayout>
      </c:layout>
      <c:barChart>
        <c:barDir val="col"/>
        <c:grouping val="clustered"/>
        <c:varyColors val="0"/>
        <c:ser>
          <c:idx val="0"/>
          <c:order val="0"/>
          <c:spPr>
            <a:solidFill>
              <a:srgbClr val="009900"/>
            </a:solidFill>
          </c:spPr>
          <c:invertIfNegative val="0"/>
          <c:cat>
            <c:numRef>
              <c:f>'MM references'!$A$1:$A$16</c:f>
              <c:numCache>
                <c:formatCode>General</c:formatCode>
                <c:ptCount val="16"/>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numCache>
            </c:numRef>
          </c:cat>
          <c:val>
            <c:numRef>
              <c:f>'MM references'!$B$1:$B$16</c:f>
              <c:numCache>
                <c:formatCode>General</c:formatCode>
                <c:ptCount val="16"/>
                <c:pt idx="0">
                  <c:v>3</c:v>
                </c:pt>
                <c:pt idx="1">
                  <c:v>2</c:v>
                </c:pt>
                <c:pt idx="2">
                  <c:v>3</c:v>
                </c:pt>
                <c:pt idx="3">
                  <c:v>5</c:v>
                </c:pt>
                <c:pt idx="4">
                  <c:v>6</c:v>
                </c:pt>
                <c:pt idx="5">
                  <c:v>4</c:v>
                </c:pt>
                <c:pt idx="6">
                  <c:v>8</c:v>
                </c:pt>
                <c:pt idx="7">
                  <c:v>18</c:v>
                </c:pt>
                <c:pt idx="8">
                  <c:v>4</c:v>
                </c:pt>
                <c:pt idx="9">
                  <c:v>21</c:v>
                </c:pt>
                <c:pt idx="10">
                  <c:v>36</c:v>
                </c:pt>
                <c:pt idx="11">
                  <c:v>24</c:v>
                </c:pt>
                <c:pt idx="12">
                  <c:v>40</c:v>
                </c:pt>
                <c:pt idx="13">
                  <c:v>49</c:v>
                </c:pt>
                <c:pt idx="14">
                  <c:v>43</c:v>
                </c:pt>
                <c:pt idx="15">
                  <c:v>52</c:v>
                </c:pt>
              </c:numCache>
            </c:numRef>
          </c:val>
        </c:ser>
        <c:dLbls>
          <c:showLegendKey val="0"/>
          <c:showVal val="0"/>
          <c:showCatName val="0"/>
          <c:showSerName val="0"/>
          <c:showPercent val="0"/>
          <c:showBubbleSize val="0"/>
        </c:dLbls>
        <c:gapWidth val="150"/>
        <c:axId val="83605504"/>
        <c:axId val="158964480"/>
      </c:barChart>
      <c:catAx>
        <c:axId val="83605504"/>
        <c:scaling>
          <c:orientation val="minMax"/>
        </c:scaling>
        <c:delete val="0"/>
        <c:axPos val="b"/>
        <c:majorGridlines>
          <c:spPr>
            <a:ln w="0">
              <a:solidFill>
                <a:srgbClr val="FFFFFF">
                  <a:alpha val="0"/>
                </a:srgbClr>
              </a:solidFill>
            </a:ln>
          </c:spPr>
        </c:majorGridlines>
        <c:numFmt formatCode="General" sourceLinked="1"/>
        <c:majorTickMark val="none"/>
        <c:minorTickMark val="none"/>
        <c:tickLblPos val="nextTo"/>
        <c:txPr>
          <a:bodyPr rot="2640000" vert="horz"/>
          <a:lstStyle/>
          <a:p>
            <a:pPr>
              <a:defRPr/>
            </a:pPr>
            <a:endParaRPr lang="en-US"/>
          </a:p>
        </c:txPr>
        <c:crossAx val="158964480"/>
        <c:crosses val="autoZero"/>
        <c:auto val="1"/>
        <c:lblAlgn val="ctr"/>
        <c:lblOffset val="100"/>
        <c:noMultiLvlLbl val="0"/>
      </c:catAx>
      <c:valAx>
        <c:axId val="158964480"/>
        <c:scaling>
          <c:orientation val="minMax"/>
        </c:scaling>
        <c:delete val="0"/>
        <c:axPos val="l"/>
        <c:majorGridlines>
          <c:spPr>
            <a:ln w="12700">
              <a:solidFill>
                <a:srgbClr val="DADADA">
                  <a:lumMod val="10000"/>
                </a:srgbClr>
              </a:solidFill>
            </a:ln>
          </c:spPr>
        </c:majorGridlines>
        <c:numFmt formatCode="General" sourceLinked="1"/>
        <c:majorTickMark val="none"/>
        <c:minorTickMark val="none"/>
        <c:tickLblPos val="nextTo"/>
        <c:spPr>
          <a:ln w="82550">
            <a:noFill/>
          </a:ln>
        </c:spPr>
        <c:crossAx val="83605504"/>
        <c:crosses val="autoZero"/>
        <c:crossBetween val="between"/>
      </c:valAx>
      <c:spPr>
        <a:solidFill>
          <a:srgbClr val="FFFFFF"/>
        </a:solidFill>
        <a:ln>
          <a:noFill/>
        </a:ln>
      </c:spPr>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291187334677493E-2"/>
          <c:y val="3.0555555555555582E-2"/>
          <c:w val="0.90119233704350432"/>
          <c:h val="0.84801727909011371"/>
        </c:manualLayout>
      </c:layout>
      <c:barChart>
        <c:barDir val="col"/>
        <c:grouping val="clustered"/>
        <c:varyColors val="0"/>
        <c:ser>
          <c:idx val="0"/>
          <c:order val="0"/>
          <c:tx>
            <c:strRef>
              <c:f>data!$E$1</c:f>
              <c:strCache>
                <c:ptCount val="1"/>
                <c:pt idx="0">
                  <c:v>SUIs</c:v>
                </c:pt>
              </c:strCache>
            </c:strRef>
          </c:tx>
          <c:spPr>
            <a:solidFill>
              <a:srgbClr val="00C864"/>
            </a:solidFill>
          </c:spPr>
          <c:invertIfNegative val="0"/>
          <c:cat>
            <c:strRef>
              <c:f>data!$A$2:$A$45</c:f>
              <c:strCache>
                <c:ptCount val="44"/>
                <c:pt idx="0">
                  <c:v>1990AA</c:v>
                </c:pt>
                <c:pt idx="1">
                  <c:v>1991AA</c:v>
                </c:pt>
                <c:pt idx="2">
                  <c:v>1992AA</c:v>
                </c:pt>
                <c:pt idx="3">
                  <c:v>1993AA</c:v>
                </c:pt>
                <c:pt idx="4">
                  <c:v>1994AA</c:v>
                </c:pt>
                <c:pt idx="5">
                  <c:v>1995AA</c:v>
                </c:pt>
                <c:pt idx="6">
                  <c:v>1996AA</c:v>
                </c:pt>
                <c:pt idx="7">
                  <c:v>1997AA</c:v>
                </c:pt>
                <c:pt idx="8">
                  <c:v>1998AA</c:v>
                </c:pt>
                <c:pt idx="9">
                  <c:v>1999AA</c:v>
                </c:pt>
                <c:pt idx="10">
                  <c:v>2000AA</c:v>
                </c:pt>
                <c:pt idx="11">
                  <c:v>2000AB</c:v>
                </c:pt>
                <c:pt idx="12">
                  <c:v>2000AC</c:v>
                </c:pt>
                <c:pt idx="13">
                  <c:v>2001AA</c:v>
                </c:pt>
                <c:pt idx="14">
                  <c:v>2001AB</c:v>
                </c:pt>
                <c:pt idx="15">
                  <c:v>2001AC</c:v>
                </c:pt>
                <c:pt idx="16">
                  <c:v>2002AA</c:v>
                </c:pt>
                <c:pt idx="17">
                  <c:v>2002AB</c:v>
                </c:pt>
                <c:pt idx="18">
                  <c:v>2002AC</c:v>
                </c:pt>
                <c:pt idx="19">
                  <c:v>2002AD</c:v>
                </c:pt>
                <c:pt idx="20">
                  <c:v>2003AA</c:v>
                </c:pt>
                <c:pt idx="21">
                  <c:v>2003AB</c:v>
                </c:pt>
                <c:pt idx="22">
                  <c:v>2003AC</c:v>
                </c:pt>
                <c:pt idx="23">
                  <c:v>2004AA</c:v>
                </c:pt>
                <c:pt idx="24">
                  <c:v>2004AB</c:v>
                </c:pt>
                <c:pt idx="25">
                  <c:v>2004AC</c:v>
                </c:pt>
                <c:pt idx="26">
                  <c:v>2005AA</c:v>
                </c:pt>
                <c:pt idx="27">
                  <c:v>2005AB</c:v>
                </c:pt>
                <c:pt idx="28">
                  <c:v>2005AC</c:v>
                </c:pt>
                <c:pt idx="29">
                  <c:v>2006AA</c:v>
                </c:pt>
                <c:pt idx="30">
                  <c:v>2006AB</c:v>
                </c:pt>
                <c:pt idx="31">
                  <c:v>2006AC</c:v>
                </c:pt>
                <c:pt idx="32">
                  <c:v>2006AD</c:v>
                </c:pt>
                <c:pt idx="33">
                  <c:v>2007AA</c:v>
                </c:pt>
                <c:pt idx="34">
                  <c:v>2007AB</c:v>
                </c:pt>
                <c:pt idx="35">
                  <c:v>2007AC</c:v>
                </c:pt>
                <c:pt idx="36">
                  <c:v>2008AA</c:v>
                </c:pt>
                <c:pt idx="37">
                  <c:v>2008AB</c:v>
                </c:pt>
                <c:pt idx="38">
                  <c:v>2009AA</c:v>
                </c:pt>
                <c:pt idx="39">
                  <c:v>2009AB</c:v>
                </c:pt>
                <c:pt idx="40">
                  <c:v>2010AA</c:v>
                </c:pt>
                <c:pt idx="41">
                  <c:v>2010AB</c:v>
                </c:pt>
                <c:pt idx="42">
                  <c:v>2011AA</c:v>
                </c:pt>
                <c:pt idx="43">
                  <c:v>2011AB</c:v>
                </c:pt>
              </c:strCache>
            </c:strRef>
          </c:cat>
          <c:val>
            <c:numRef>
              <c:f>data!$E$2:$E$45</c:f>
              <c:numCache>
                <c:formatCode>0.00</c:formatCode>
                <c:ptCount val="44"/>
                <c:pt idx="0">
                  <c:v>0.16203500000000001</c:v>
                </c:pt>
                <c:pt idx="1">
                  <c:v>0.17060500000000001</c:v>
                </c:pt>
                <c:pt idx="2">
                  <c:v>0.24313100000000001</c:v>
                </c:pt>
                <c:pt idx="3">
                  <c:v>0.27923699999999996</c:v>
                </c:pt>
                <c:pt idx="4">
                  <c:v>0.33635900000000052</c:v>
                </c:pt>
                <c:pt idx="5">
                  <c:v>0.44173700000000005</c:v>
                </c:pt>
                <c:pt idx="6">
                  <c:v>0.54272200000000004</c:v>
                </c:pt>
                <c:pt idx="7">
                  <c:v>0.73943899999999996</c:v>
                </c:pt>
                <c:pt idx="8">
                  <c:v>1.0519009999999998</c:v>
                </c:pt>
                <c:pt idx="9">
                  <c:v>1.3588909999999998</c:v>
                </c:pt>
                <c:pt idx="10">
                  <c:v>1.5937299999999985</c:v>
                </c:pt>
                <c:pt idx="11">
                  <c:v>1.655959</c:v>
                </c:pt>
                <c:pt idx="12">
                  <c:v>1.6981540000000015</c:v>
                </c:pt>
                <c:pt idx="13">
                  <c:v>1.728075</c:v>
                </c:pt>
                <c:pt idx="14">
                  <c:v>1.7630489999999999</c:v>
                </c:pt>
                <c:pt idx="15">
                  <c:v>1.7848999999999984</c:v>
                </c:pt>
                <c:pt idx="16">
                  <c:v>1.9123399999999999</c:v>
                </c:pt>
                <c:pt idx="17">
                  <c:v>2.0635889999999999</c:v>
                </c:pt>
                <c:pt idx="18">
                  <c:v>2.0746169999999977</c:v>
                </c:pt>
                <c:pt idx="19">
                  <c:v>2.0884369999999999</c:v>
                </c:pt>
                <c:pt idx="20">
                  <c:v>2.1382219999999998</c:v>
                </c:pt>
                <c:pt idx="21">
                  <c:v>2.2371189999999999</c:v>
                </c:pt>
                <c:pt idx="22">
                  <c:v>2.3619829999999977</c:v>
                </c:pt>
                <c:pt idx="23">
                  <c:v>2.676237</c:v>
                </c:pt>
                <c:pt idx="24">
                  <c:v>4.3431990000000003</c:v>
                </c:pt>
                <c:pt idx="25">
                  <c:v>4.5715529999999998</c:v>
                </c:pt>
                <c:pt idx="26">
                  <c:v>4.6732370000000003</c:v>
                </c:pt>
                <c:pt idx="27">
                  <c:v>4.752383</c:v>
                </c:pt>
                <c:pt idx="28">
                  <c:v>4.9455580000000001</c:v>
                </c:pt>
                <c:pt idx="29">
                  <c:v>5.0213999999999999</c:v>
                </c:pt>
                <c:pt idx="30">
                  <c:v>5.1486489999999998</c:v>
                </c:pt>
                <c:pt idx="31">
                  <c:v>5.3106330000000002</c:v>
                </c:pt>
                <c:pt idx="32">
                  <c:v>5.3690569999999935</c:v>
                </c:pt>
                <c:pt idx="33">
                  <c:v>5.5464549999999955</c:v>
                </c:pt>
                <c:pt idx="34">
                  <c:v>5.9531470000000004</c:v>
                </c:pt>
                <c:pt idx="35">
                  <c:v>6.1346759999999945</c:v>
                </c:pt>
                <c:pt idx="36">
                  <c:v>6.4038259999999996</c:v>
                </c:pt>
                <c:pt idx="37">
                  <c:v>7.564273</c:v>
                </c:pt>
                <c:pt idx="38">
                  <c:v>8.0061709999999984</c:v>
                </c:pt>
                <c:pt idx="39">
                  <c:v>8.1236619999999995</c:v>
                </c:pt>
                <c:pt idx="40">
                  <c:v>8.2465279999999996</c:v>
                </c:pt>
                <c:pt idx="41">
                  <c:v>8.5981109999999994</c:v>
                </c:pt>
                <c:pt idx="42">
                  <c:v>8.8564640000000185</c:v>
                </c:pt>
                <c:pt idx="43">
                  <c:v>8.6777350000000002</c:v>
                </c:pt>
              </c:numCache>
            </c:numRef>
          </c:val>
        </c:ser>
        <c:dLbls>
          <c:showLegendKey val="0"/>
          <c:showVal val="0"/>
          <c:showCatName val="0"/>
          <c:showSerName val="0"/>
          <c:showPercent val="0"/>
          <c:showBubbleSize val="0"/>
        </c:dLbls>
        <c:gapWidth val="117"/>
        <c:axId val="116173312"/>
        <c:axId val="158986752"/>
      </c:barChart>
      <c:catAx>
        <c:axId val="116173312"/>
        <c:scaling>
          <c:orientation val="minMax"/>
        </c:scaling>
        <c:delete val="0"/>
        <c:axPos val="b"/>
        <c:majorTickMark val="out"/>
        <c:minorTickMark val="none"/>
        <c:tickLblPos val="nextTo"/>
        <c:spPr>
          <a:ln>
            <a:noFill/>
          </a:ln>
        </c:spPr>
        <c:txPr>
          <a:bodyPr rot="-2460000"/>
          <a:lstStyle/>
          <a:p>
            <a:pPr>
              <a:defRPr sz="1600"/>
            </a:pPr>
            <a:endParaRPr lang="en-US"/>
          </a:p>
        </c:txPr>
        <c:crossAx val="158986752"/>
        <c:crosses val="autoZero"/>
        <c:auto val="1"/>
        <c:lblAlgn val="ctr"/>
        <c:lblOffset val="100"/>
        <c:noMultiLvlLbl val="0"/>
      </c:catAx>
      <c:valAx>
        <c:axId val="158986752"/>
        <c:scaling>
          <c:orientation val="minMax"/>
        </c:scaling>
        <c:delete val="0"/>
        <c:axPos val="l"/>
        <c:majorGridlines>
          <c:spPr>
            <a:ln w="12700">
              <a:solidFill>
                <a:srgbClr val="002060"/>
              </a:solidFill>
            </a:ln>
          </c:spPr>
        </c:majorGridlines>
        <c:numFmt formatCode="0" sourceLinked="0"/>
        <c:majorTickMark val="out"/>
        <c:minorTickMark val="none"/>
        <c:tickLblPos val="nextTo"/>
        <c:spPr>
          <a:ln w="0">
            <a:solidFill>
              <a:srgbClr val="002060"/>
            </a:solidFill>
          </a:ln>
        </c:spPr>
        <c:crossAx val="116173312"/>
        <c:crosses val="autoZero"/>
        <c:crossBetween val="between"/>
      </c:valAx>
      <c:spPr>
        <a:solidFill>
          <a:schemeClr val="tx1"/>
        </a:solidFill>
        <a:ln w="12700">
          <a:solidFill>
            <a:sysClr val="windowText" lastClr="000000">
              <a:tint val="75000"/>
              <a:shade val="95000"/>
              <a:satMod val="105000"/>
            </a:sysClr>
          </a:solidFill>
        </a:ln>
      </c:spPr>
    </c:plotArea>
    <c:plotVisOnly val="1"/>
    <c:dispBlanksAs val="gap"/>
    <c:showDLblsOverMax val="0"/>
  </c:chart>
  <c:spPr>
    <a:ln w="0"/>
  </c:spPr>
  <c:txPr>
    <a:bodyPr/>
    <a:lstStyle/>
    <a:p>
      <a:pPr>
        <a:defRPr sz="1600" b="1"/>
      </a:pPr>
      <a:endParaRPr lang="en-US"/>
    </a:p>
  </c:txPr>
  <c:externalData r:id="rId1">
    <c:autoUpdate val="0"/>
  </c:externalData>
</c:chartSpace>
</file>

<file path=ppt/drawings/_rels/vmlDrawing1.vml.rels><?xml version="1.0" encoding="UTF-8" standalone="yes"?>
<Relationships xmlns="http://schemas.openxmlformats.org/package/2006/relationships"><Relationship Id="rId2" Type="http://schemas.openxmlformats.org/officeDocument/2006/relationships/image" Target="../media/image37.wmf"/><Relationship Id="rId1" Type="http://schemas.openxmlformats.org/officeDocument/2006/relationships/image" Target="../media/image3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5234" name="Rectangle 2"/>
          <p:cNvSpPr>
            <a:spLocks noGrp="1" noChangeArrowheads="1"/>
          </p:cNvSpPr>
          <p:nvPr>
            <p:ph type="hdr" sz="quarter"/>
          </p:nvPr>
        </p:nvSpPr>
        <p:spPr bwMode="auto">
          <a:xfrm>
            <a:off x="0" y="0"/>
            <a:ext cx="6881813"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lgn="ctr"/>
            <a:r>
              <a:rPr lang="en-US" sz="1400" b="1" dirty="0" smtClean="0"/>
              <a:t>The NLM Indexing Initiative: Current Status and Role in Improving Access to Biomedical Information</a:t>
            </a:r>
            <a:endParaRPr lang="en-US" sz="1400" b="1" dirty="0"/>
          </a:p>
        </p:txBody>
      </p:sp>
      <p:sp>
        <p:nvSpPr>
          <p:cNvPr id="95236" name="Rectangle 4"/>
          <p:cNvSpPr>
            <a:spLocks noGrp="1" noChangeArrowheads="1"/>
          </p:cNvSpPr>
          <p:nvPr>
            <p:ph type="ftr" sz="quarter" idx="2"/>
          </p:nvPr>
        </p:nvSpPr>
        <p:spPr bwMode="auto">
          <a:xfrm>
            <a:off x="1" y="8831267"/>
            <a:ext cx="2982742"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dirty="0"/>
          </a:p>
        </p:txBody>
      </p:sp>
      <p:sp>
        <p:nvSpPr>
          <p:cNvPr id="95237" name="Rectangle 5"/>
          <p:cNvSpPr>
            <a:spLocks noGrp="1" noChangeArrowheads="1"/>
          </p:cNvSpPr>
          <p:nvPr>
            <p:ph type="sldNum" sz="quarter" idx="3"/>
          </p:nvPr>
        </p:nvSpPr>
        <p:spPr bwMode="auto">
          <a:xfrm>
            <a:off x="3899071" y="8831267"/>
            <a:ext cx="2982742"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1F2ACE39-3C4A-49A8-9609-05390C4B2929}" type="slidenum">
              <a:rPr lang="en-US"/>
              <a:pPr/>
              <a:t>‹#›</a:t>
            </a:fld>
            <a:endParaRPr lang="en-US"/>
          </a:p>
        </p:txBody>
      </p:sp>
    </p:spTree>
    <p:extLst>
      <p:ext uri="{BB962C8B-B14F-4D97-AF65-F5344CB8AC3E}">
        <p14:creationId xmlns:p14="http://schemas.microsoft.com/office/powerpoint/2010/main" val="3086040320"/>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1" y="0"/>
            <a:ext cx="2982742"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r>
              <a:rPr lang="en-US" smtClean="0"/>
              <a:t>The NLM Indexing Initiative: Current Status and Role in Improving Access to Biomedical Information</a:t>
            </a:r>
            <a:endParaRPr lang="en-US"/>
          </a:p>
        </p:txBody>
      </p:sp>
      <p:sp>
        <p:nvSpPr>
          <p:cNvPr id="21507" name="Rectangle 3"/>
          <p:cNvSpPr>
            <a:spLocks noGrp="1" noChangeArrowheads="1"/>
          </p:cNvSpPr>
          <p:nvPr>
            <p:ph type="dt" idx="1"/>
          </p:nvPr>
        </p:nvSpPr>
        <p:spPr bwMode="auto">
          <a:xfrm>
            <a:off x="3899071" y="0"/>
            <a:ext cx="2982742"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21508" name="Rectangle 4"/>
          <p:cNvSpPr>
            <a:spLocks noGrp="1" noRot="1" noChangeAspect="1" noChangeArrowheads="1" noTextEdit="1"/>
          </p:cNvSpPr>
          <p:nvPr>
            <p:ph type="sldImg" idx="2"/>
          </p:nvPr>
        </p:nvSpPr>
        <p:spPr bwMode="auto">
          <a:xfrm>
            <a:off x="1116013" y="696913"/>
            <a:ext cx="4649787" cy="348773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1509" name="Rectangle 5"/>
          <p:cNvSpPr>
            <a:spLocks noGrp="1" noChangeArrowheads="1"/>
          </p:cNvSpPr>
          <p:nvPr>
            <p:ph type="body" sz="quarter" idx="3"/>
          </p:nvPr>
        </p:nvSpPr>
        <p:spPr bwMode="auto">
          <a:xfrm>
            <a:off x="917887" y="4416428"/>
            <a:ext cx="5046040" cy="41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1510" name="Rectangle 6"/>
          <p:cNvSpPr>
            <a:spLocks noGrp="1" noChangeArrowheads="1"/>
          </p:cNvSpPr>
          <p:nvPr>
            <p:ph type="ftr" sz="quarter" idx="4"/>
          </p:nvPr>
        </p:nvSpPr>
        <p:spPr bwMode="auto">
          <a:xfrm>
            <a:off x="1" y="8831267"/>
            <a:ext cx="2982742"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21511" name="Rectangle 7"/>
          <p:cNvSpPr>
            <a:spLocks noGrp="1" noChangeArrowheads="1"/>
          </p:cNvSpPr>
          <p:nvPr>
            <p:ph type="sldNum" sz="quarter" idx="5"/>
          </p:nvPr>
        </p:nvSpPr>
        <p:spPr bwMode="auto">
          <a:xfrm>
            <a:off x="3899071" y="8831267"/>
            <a:ext cx="2982742"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1F48E5D6-DD2A-4C67-A9DC-4A7D8596E567}" type="slidenum">
              <a:rPr lang="en-US"/>
              <a:pPr/>
              <a:t>‹#›</a:t>
            </a:fld>
            <a:endParaRPr lang="en-US"/>
          </a:p>
        </p:txBody>
      </p:sp>
    </p:spTree>
    <p:extLst>
      <p:ext uri="{BB962C8B-B14F-4D97-AF65-F5344CB8AC3E}">
        <p14:creationId xmlns:p14="http://schemas.microsoft.com/office/powerpoint/2010/main" val="2749356845"/>
      </p:ext>
    </p:extLst>
  </p:cSld>
  <p:clrMap bg1="lt1" tx1="dk1" bg2="lt2" tx2="dk2" accent1="accent1" accent2="accent2" accent3="accent3" accent4="accent4" accent5="accent5" accent6="accent6" hlink="hlink" folHlink="folHlink"/>
  <p:hf ftr="0" dt="0"/>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48E5D6-DD2A-4C67-A9DC-4A7D8596E567}" type="slidenum">
              <a:rPr lang="en-US" smtClean="0"/>
              <a:pPr/>
              <a:t>1</a:t>
            </a:fld>
            <a:endParaRPr lang="en-US"/>
          </a:p>
        </p:txBody>
      </p:sp>
      <p:sp>
        <p:nvSpPr>
          <p:cNvPr id="5" name="Header Placeholder 4"/>
          <p:cNvSpPr>
            <a:spLocks noGrp="1"/>
          </p:cNvSpPr>
          <p:nvPr>
            <p:ph type="hdr" sz="quarter" idx="11"/>
          </p:nvPr>
        </p:nvSpPr>
        <p:spPr/>
        <p:txBody>
          <a:bodyPr/>
          <a:lstStyle/>
          <a:p>
            <a:r>
              <a:rPr lang="en-US" smtClean="0"/>
              <a:t>The NLM Indexing Initiative: Current Status and Role in Improving Access to Biomedical Information</a:t>
            </a:r>
            <a:endParaRPr lang="en-US"/>
          </a:p>
        </p:txBody>
      </p:sp>
    </p:spTree>
    <p:extLst>
      <p:ext uri="{BB962C8B-B14F-4D97-AF65-F5344CB8AC3E}">
        <p14:creationId xmlns:p14="http://schemas.microsoft.com/office/powerpoint/2010/main" val="30137082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aseline="0" dirty="0" smtClean="0"/>
              <a:t>First, I will present </a:t>
            </a:r>
            <a:r>
              <a:rPr lang="en-US" sz="1200" baseline="0" dirty="0" err="1" smtClean="0"/>
              <a:t>MetaMap’s</a:t>
            </a:r>
            <a:r>
              <a:rPr lang="en-US" sz="1200" baseline="0" dirty="0" smtClean="0"/>
              <a:t> purpose and some of its foundations.</a:t>
            </a:r>
          </a:p>
          <a:p>
            <a:endParaRPr lang="en-US" sz="1200" baseline="0" dirty="0" smtClean="0"/>
          </a:p>
          <a:p>
            <a:r>
              <a:rPr lang="en-US" sz="1200" baseline="0" dirty="0" smtClean="0"/>
              <a:t>Next, give some examples of the complexity of </a:t>
            </a:r>
            <a:r>
              <a:rPr lang="en-US" sz="1200" baseline="0" dirty="0" err="1" smtClean="0"/>
              <a:t>MetaMap’s</a:t>
            </a:r>
            <a:r>
              <a:rPr lang="en-US" sz="1200" baseline="0" dirty="0" smtClean="0"/>
              <a:t> data and processing.</a:t>
            </a:r>
          </a:p>
          <a:p>
            <a:endParaRPr lang="en-US" sz="1200" baseline="0" dirty="0" smtClean="0"/>
          </a:p>
          <a:p>
            <a:r>
              <a:rPr lang="en-US" sz="1200" baseline="0" dirty="0" smtClean="0"/>
              <a:t>Then, touch on the challenges of processing an ever-growing UMLS</a:t>
            </a:r>
          </a:p>
          <a:p>
            <a:r>
              <a:rPr lang="en-US" sz="1200" baseline="0" dirty="0" smtClean="0"/>
              <a:t>         and outline one strategy that we’ve employed to deal with the growth of the UMLS.</a:t>
            </a:r>
          </a:p>
          <a:p>
            <a:endParaRPr lang="en-US" sz="1200" baseline="0" dirty="0" smtClean="0"/>
          </a:p>
          <a:p>
            <a:r>
              <a:rPr lang="en-US" sz="1200" baseline="0" dirty="0" smtClean="0"/>
              <a:t>Finally, conclude by explaining some significant new features</a:t>
            </a:r>
          </a:p>
          <a:p>
            <a:r>
              <a:rPr lang="en-US" sz="1200" baseline="0" dirty="0" smtClean="0"/>
              <a:t>         we’ve recently added to </a:t>
            </a:r>
            <a:r>
              <a:rPr lang="en-US" sz="1200" baseline="0" dirty="0" err="1" smtClean="0"/>
              <a:t>MetaMap</a:t>
            </a:r>
            <a:r>
              <a:rPr lang="en-US" sz="1200" baseline="0" dirty="0" smtClean="0"/>
              <a:t>.</a:t>
            </a:r>
          </a:p>
          <a:p>
            <a:endParaRPr lang="en-US" sz="1200" dirty="0"/>
          </a:p>
        </p:txBody>
      </p:sp>
      <p:sp>
        <p:nvSpPr>
          <p:cNvPr id="4" name="Slide Number Placeholder 3"/>
          <p:cNvSpPr>
            <a:spLocks noGrp="1"/>
          </p:cNvSpPr>
          <p:nvPr>
            <p:ph type="sldNum" sz="quarter" idx="10"/>
          </p:nvPr>
        </p:nvSpPr>
        <p:spPr/>
        <p:txBody>
          <a:bodyPr/>
          <a:lstStyle/>
          <a:p>
            <a:fld id="{1F48E5D6-DD2A-4C67-A9DC-4A7D8596E567}"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smtClean="0"/>
              <a:t>…</a:t>
            </a:r>
            <a:br>
              <a:rPr lang="en-US" dirty="0" smtClean="0"/>
            </a:br>
            <a:r>
              <a:rPr lang="en-US" dirty="0" smtClean="0"/>
              <a:t/>
            </a:r>
            <a:br>
              <a:rPr lang="en-US" dirty="0" smtClean="0"/>
            </a:br>
            <a:r>
              <a:rPr lang="en-US" dirty="0" smtClean="0"/>
              <a:t>Concept</a:t>
            </a:r>
            <a:r>
              <a:rPr lang="en-US" baseline="0" dirty="0" smtClean="0"/>
              <a:t> identification is an important and difficult problem,</a:t>
            </a:r>
          </a:p>
          <a:p>
            <a:r>
              <a:rPr lang="en-US" baseline="0" dirty="0" smtClean="0"/>
              <a:t>   in fact, one that is likely to remain an active research area for the foreseeable future.</a:t>
            </a:r>
          </a:p>
          <a:p>
            <a:r>
              <a:rPr lang="en-US" baseline="0" dirty="0" smtClean="0"/>
              <a:t>But it’s a problem that </a:t>
            </a:r>
            <a:r>
              <a:rPr lang="en-US" baseline="0" dirty="0" err="1" smtClean="0"/>
              <a:t>MetaMap</a:t>
            </a:r>
            <a:r>
              <a:rPr lang="en-US" baseline="0" dirty="0" smtClean="0"/>
              <a:t> has done a pretty good job at.</a:t>
            </a:r>
          </a:p>
          <a:p>
            <a:endParaRPr lang="en-US" baseline="0" dirty="0" smtClean="0"/>
          </a:p>
          <a:p>
            <a:r>
              <a:rPr lang="en-US" baseline="0" dirty="0" smtClean="0"/>
              <a:t>As a measure of our success, we can point to </a:t>
            </a:r>
            <a:r>
              <a:rPr lang="en-US" baseline="0" dirty="0" err="1" smtClean="0"/>
              <a:t>MetaMap’s</a:t>
            </a:r>
            <a:r>
              <a:rPr lang="en-US" baseline="0" dirty="0" smtClean="0"/>
              <a:t> dual role</a:t>
            </a:r>
          </a:p>
          <a:p>
            <a:r>
              <a:rPr lang="en-US" baseline="0" dirty="0" smtClean="0"/>
              <a:t>      inside and outside the Library.</a:t>
            </a:r>
            <a:endParaRPr lang="en-US" dirty="0" smtClean="0"/>
          </a:p>
          <a:p>
            <a:endParaRPr lang="en-US" dirty="0" smtClean="0"/>
          </a:p>
          <a:p>
            <a:r>
              <a:rPr lang="en-US" dirty="0" smtClean="0"/>
              <a:t>Locally, </a:t>
            </a:r>
            <a:r>
              <a:rPr lang="en-US" dirty="0" err="1" smtClean="0"/>
              <a:t>MetaMap</a:t>
            </a:r>
            <a:r>
              <a:rPr lang="en-US" dirty="0" smtClean="0"/>
              <a:t> *IS*</a:t>
            </a:r>
            <a:r>
              <a:rPr lang="en-US" baseline="0" dirty="0" smtClean="0"/>
              <a:t> a critical component of the library’s Medical Text Indexer MTI, which Jim will talk about,</a:t>
            </a:r>
          </a:p>
          <a:p>
            <a:r>
              <a:rPr lang="en-US" baseline="0" dirty="0" smtClean="0"/>
              <a:t>   and</a:t>
            </a:r>
          </a:p>
          <a:p>
            <a:r>
              <a:rPr lang="en-US" baseline="0" dirty="0" smtClean="0"/>
              <a:t>Globally, </a:t>
            </a:r>
            <a:r>
              <a:rPr lang="en-US" baseline="0" dirty="0" err="1" smtClean="0"/>
              <a:t>MetaMap</a:t>
            </a:r>
            <a:r>
              <a:rPr lang="en-US" baseline="0" dirty="0" smtClean="0"/>
              <a:t> has a very active life of its own as a standalone application,</a:t>
            </a:r>
          </a:p>
          <a:p>
            <a:r>
              <a:rPr lang="en-US" baseline="0" dirty="0" smtClean="0"/>
              <a:t>    and has established itself as </a:t>
            </a:r>
            <a:r>
              <a:rPr lang="en-US" b="1" baseline="0" dirty="0" smtClean="0"/>
              <a:t>A</a:t>
            </a:r>
            <a:r>
              <a:rPr lang="en-US" baseline="0" dirty="0" smtClean="0"/>
              <a:t> pre-eminent tool for biomedical concept identification.</a:t>
            </a:r>
          </a:p>
          <a:p>
            <a:endParaRPr lang="en-US" baseline="0" dirty="0" smtClean="0"/>
          </a:p>
          <a:p>
            <a:r>
              <a:rPr lang="en-US" baseline="0" dirty="0" smtClean="0"/>
              <a:t>We can gauge </a:t>
            </a:r>
            <a:r>
              <a:rPr lang="en-US" baseline="0" dirty="0" err="1" smtClean="0"/>
              <a:t>MetaMap’s</a:t>
            </a:r>
            <a:r>
              <a:rPr lang="en-US" baseline="0" dirty="0" smtClean="0"/>
              <a:t> popularity in a couple ways:</a:t>
            </a:r>
          </a:p>
          <a:p>
            <a:r>
              <a:rPr lang="en-US" baseline="0" dirty="0" smtClean="0"/>
              <a:t>First, is the number of </a:t>
            </a:r>
            <a:r>
              <a:rPr lang="en-US" baseline="0" dirty="0" err="1" smtClean="0"/>
              <a:t>MetaMap</a:t>
            </a:r>
            <a:r>
              <a:rPr lang="en-US" baseline="0" dirty="0" smtClean="0"/>
              <a:t> users throughout the world,</a:t>
            </a:r>
          </a:p>
          <a:p>
            <a:r>
              <a:rPr lang="en-US" baseline="0" dirty="0" smtClean="0"/>
              <a:t>   and Willie will present some statistics about </a:t>
            </a:r>
            <a:r>
              <a:rPr lang="en-US" baseline="0" dirty="0" err="1" smtClean="0"/>
              <a:t>MetaMap</a:t>
            </a:r>
            <a:r>
              <a:rPr lang="en-US" baseline="0" dirty="0" smtClean="0"/>
              <a:t> use in his presentation.</a:t>
            </a:r>
          </a:p>
          <a:p>
            <a:r>
              <a:rPr lang="en-US" dirty="0" smtClean="0"/>
              <a:t>We can also see how </a:t>
            </a:r>
            <a:r>
              <a:rPr lang="en-US" dirty="0" err="1" smtClean="0"/>
              <a:t>MetaMap</a:t>
            </a:r>
            <a:r>
              <a:rPr lang="en-US" dirty="0" smtClean="0"/>
              <a:t> is</a:t>
            </a:r>
            <a:r>
              <a:rPr lang="en-US" baseline="0" dirty="0" smtClean="0"/>
              <a:t> becoming more and more popular</a:t>
            </a:r>
            <a:endParaRPr lang="en-US" dirty="0" smtClean="0"/>
          </a:p>
          <a:p>
            <a:r>
              <a:rPr lang="en-US" dirty="0" smtClean="0"/>
              <a:t>   by tracking references to </a:t>
            </a:r>
            <a:r>
              <a:rPr lang="en-US" dirty="0" err="1" smtClean="0"/>
              <a:t>MetaMap</a:t>
            </a:r>
            <a:r>
              <a:rPr lang="en-US" baseline="0" dirty="0" smtClean="0"/>
              <a:t> in the biomedical literature.</a:t>
            </a:r>
          </a:p>
          <a:p>
            <a:endParaRPr lang="en-US" dirty="0"/>
          </a:p>
        </p:txBody>
      </p:sp>
      <p:sp>
        <p:nvSpPr>
          <p:cNvPr id="4" name="Slide Number Placeholder 3"/>
          <p:cNvSpPr>
            <a:spLocks noGrp="1"/>
          </p:cNvSpPr>
          <p:nvPr>
            <p:ph type="sldNum" sz="quarter" idx="10"/>
          </p:nvPr>
        </p:nvSpPr>
        <p:spPr/>
        <p:txBody>
          <a:bodyPr/>
          <a:lstStyle/>
          <a:p>
            <a:fld id="{1F48E5D6-DD2A-4C67-A9DC-4A7D8596E567}"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dirty="0" smtClean="0"/>
              <a:t>This graph shows the number of appearances of the word “</a:t>
            </a:r>
            <a:r>
              <a:rPr lang="en-US" b="0" dirty="0" err="1" smtClean="0"/>
              <a:t>MetaMap</a:t>
            </a:r>
            <a:r>
              <a:rPr lang="en-US" b="0" dirty="0" smtClean="0"/>
              <a:t>” in articles</a:t>
            </a:r>
            <a:r>
              <a:rPr lang="en-US" b="0" baseline="0" dirty="0" smtClean="0"/>
              <a:t> in </a:t>
            </a:r>
            <a:r>
              <a:rPr lang="en-US" b="0" dirty="0" err="1" smtClean="0"/>
              <a:t>PubMed</a:t>
            </a:r>
            <a:r>
              <a:rPr lang="en-US" b="0" dirty="0" smtClean="0"/>
              <a:t> Central</a:t>
            </a:r>
            <a:r>
              <a:rPr lang="en-US" b="0" baseline="0" dirty="0" smtClean="0"/>
              <a:t> over the past 15 years.</a:t>
            </a:r>
            <a:endParaRPr lang="en-US" b="0" dirty="0" smtClean="0"/>
          </a:p>
          <a:p>
            <a:r>
              <a:rPr lang="en-US" b="0" dirty="0" smtClean="0"/>
              <a:t>We can see from this</a:t>
            </a:r>
            <a:r>
              <a:rPr lang="en-US" b="0" baseline="0" dirty="0" smtClean="0"/>
              <a:t> graph </a:t>
            </a:r>
            <a:r>
              <a:rPr lang="en-US" b="0" dirty="0" smtClean="0"/>
              <a:t>how over the years,</a:t>
            </a:r>
            <a:endParaRPr lang="en-US" b="0" baseline="0" dirty="0" smtClean="0"/>
          </a:p>
          <a:p>
            <a:r>
              <a:rPr lang="en-US" b="0" baseline="0" dirty="0" smtClean="0"/>
              <a:t>references to </a:t>
            </a:r>
            <a:r>
              <a:rPr lang="en-US" b="0" baseline="0" dirty="0" err="1" smtClean="0"/>
              <a:t>MetaMap</a:t>
            </a:r>
            <a:r>
              <a:rPr lang="en-US" b="0" baseline="0" dirty="0" smtClean="0"/>
              <a:t> have grown more frequent in the biomedical literature,</a:t>
            </a:r>
          </a:p>
          <a:p>
            <a:r>
              <a:rPr lang="en-US" b="0" baseline="0" dirty="0" smtClean="0"/>
              <a:t>as more and more research projects cite </a:t>
            </a:r>
            <a:r>
              <a:rPr lang="en-US" b="0" baseline="0" dirty="0" err="1" smtClean="0"/>
              <a:t>MetaMap</a:t>
            </a:r>
            <a:r>
              <a:rPr lang="en-US" b="0" baseline="0" dirty="0" smtClean="0"/>
              <a:t> and compare their results to </a:t>
            </a:r>
            <a:r>
              <a:rPr lang="en-US" b="0" baseline="0" dirty="0" err="1" smtClean="0"/>
              <a:t>MetaMap’s</a:t>
            </a:r>
            <a:r>
              <a:rPr lang="en-US" b="0" baseline="0" dirty="0" smtClean="0"/>
              <a:t>.</a:t>
            </a:r>
          </a:p>
          <a:p>
            <a:endParaRPr lang="en-US" b="0" baseline="0" dirty="0" smtClean="0"/>
          </a:p>
          <a:p>
            <a:r>
              <a:rPr lang="en-US" b="0" baseline="0" dirty="0" smtClean="0"/>
              <a:t>Specifically, In each of the past four years,</a:t>
            </a:r>
          </a:p>
          <a:p>
            <a:r>
              <a:rPr lang="en-US" b="0" baseline="0" dirty="0" smtClean="0"/>
              <a:t>there have been at least 40 references to </a:t>
            </a:r>
            <a:r>
              <a:rPr lang="en-US" b="0" baseline="0" dirty="0" err="1" smtClean="0"/>
              <a:t>MetaMap</a:t>
            </a:r>
            <a:r>
              <a:rPr lang="en-US" b="0" baseline="0" dirty="0" smtClean="0"/>
              <a:t> in </a:t>
            </a:r>
            <a:r>
              <a:rPr lang="en-US" b="0" baseline="0" dirty="0" err="1" smtClean="0"/>
              <a:t>PubMed</a:t>
            </a:r>
            <a:r>
              <a:rPr lang="en-US" b="0" baseline="0" dirty="0" smtClean="0"/>
              <a:t> Central articles.</a:t>
            </a:r>
          </a:p>
          <a:p>
            <a:endParaRPr lang="en-US" b="0" baseline="0" dirty="0" smtClean="0"/>
          </a:p>
          <a:p>
            <a:r>
              <a:rPr lang="en-US" b="0" baseline="0" dirty="0" smtClean="0"/>
              <a:t>Let’s look next at some of the foundations of </a:t>
            </a:r>
            <a:r>
              <a:rPr lang="en-US" b="0" baseline="0" dirty="0" err="1" smtClean="0"/>
              <a:t>MetaMap</a:t>
            </a:r>
            <a:r>
              <a:rPr lang="en-US" b="0" baseline="0" dirty="0" smtClean="0"/>
              <a:t>.</a:t>
            </a:r>
          </a:p>
          <a:p>
            <a:endParaRPr lang="en-US" b="0" baseline="0" dirty="0" smtClean="0"/>
          </a:p>
        </p:txBody>
      </p:sp>
      <p:sp>
        <p:nvSpPr>
          <p:cNvPr id="4" name="Slide Number Placeholder 3"/>
          <p:cNvSpPr>
            <a:spLocks noGrp="1"/>
          </p:cNvSpPr>
          <p:nvPr>
            <p:ph type="sldNum" sz="quarter" idx="10"/>
          </p:nvPr>
        </p:nvSpPr>
        <p:spPr/>
        <p:txBody>
          <a:bodyPr/>
          <a:lstStyle/>
          <a:p>
            <a:fld id="{1F48E5D6-DD2A-4C67-A9DC-4A7D8596E567}"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Very briefly,</a:t>
            </a:r>
            <a:r>
              <a:rPr lang="en-US" baseline="0" dirty="0" smtClean="0"/>
              <a:t> some of </a:t>
            </a:r>
            <a:r>
              <a:rPr lang="en-US" baseline="0" dirty="0" err="1" smtClean="0"/>
              <a:t>MetaMap’s</a:t>
            </a:r>
            <a:r>
              <a:rPr lang="en-US" baseline="0" dirty="0" smtClean="0"/>
              <a:t> foundations are</a:t>
            </a:r>
          </a:p>
          <a:p>
            <a:r>
              <a:rPr lang="en-US" baseline="0" dirty="0" smtClean="0"/>
              <a:t>  * a knowledge-intensive approach to processing text, and</a:t>
            </a:r>
          </a:p>
          <a:p>
            <a:r>
              <a:rPr lang="en-US" baseline="0" dirty="0" smtClean="0"/>
              <a:t>  * use of Natural Language Processing</a:t>
            </a:r>
          </a:p>
          <a:p>
            <a:r>
              <a:rPr lang="en-US" baseline="0" dirty="0" smtClean="0"/>
              <a:t>It’s certainly possible to do a quick-n-dirty job of concept identification</a:t>
            </a:r>
          </a:p>
          <a:p>
            <a:r>
              <a:rPr lang="en-US" baseline="0" dirty="0" smtClean="0"/>
              <a:t>      simply by brute-force keyword searching and the like,</a:t>
            </a:r>
          </a:p>
          <a:p>
            <a:r>
              <a:rPr lang="en-US" baseline="0" dirty="0" smtClean="0"/>
              <a:t>      but our processing is considerably more complex.</a:t>
            </a:r>
          </a:p>
          <a:p>
            <a:endParaRPr lang="en-US" dirty="0" smtClean="0"/>
          </a:p>
          <a:p>
            <a:r>
              <a:rPr lang="en-US" dirty="0" smtClean="0"/>
              <a:t>…</a:t>
            </a:r>
          </a:p>
          <a:p>
            <a:r>
              <a:rPr lang="en-US" dirty="0" smtClean="0"/>
              <a:t>As the </a:t>
            </a:r>
            <a:r>
              <a:rPr lang="en-US" dirty="0" err="1" smtClean="0"/>
              <a:t>Metathesaurus</a:t>
            </a:r>
            <a:r>
              <a:rPr lang="en-US" baseline="0" dirty="0" smtClean="0"/>
              <a:t> has grown, </a:t>
            </a:r>
            <a:r>
              <a:rPr lang="en-US" baseline="0" dirty="0" err="1" smtClean="0"/>
              <a:t>MetaMap’s</a:t>
            </a:r>
            <a:r>
              <a:rPr lang="en-US" baseline="0" dirty="0" smtClean="0"/>
              <a:t> efficiency has decreased,</a:t>
            </a:r>
          </a:p>
          <a:p>
            <a:r>
              <a:rPr lang="en-US" baseline="0" dirty="0" smtClean="0"/>
              <a:t>   and I’ll be talking about how we’ve handled that growth later in the presentation.</a:t>
            </a:r>
          </a:p>
          <a:p>
            <a:endParaRPr lang="en-US" baseline="0" dirty="0" smtClean="0"/>
          </a:p>
          <a:p>
            <a:r>
              <a:rPr lang="en-US" baseline="0" dirty="0" smtClean="0"/>
              <a:t>Let’s take a look now at some of the complexity we encounter.</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1F48E5D6-DD2A-4C67-A9DC-4A7D8596E567}"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Synonymy essentially</a:t>
            </a:r>
            <a:r>
              <a:rPr lang="en-US" baseline="0" dirty="0" smtClean="0"/>
              <a:t> means many different ways of saying the same thing.</a:t>
            </a:r>
          </a:p>
          <a:p>
            <a:pPr algn="l"/>
            <a:r>
              <a:rPr lang="en-US" baseline="0" dirty="0" smtClean="0"/>
              <a:t>For example, the strings on the left all denote the concept whose </a:t>
            </a:r>
            <a:r>
              <a:rPr lang="en-US" b="1" baseline="0" dirty="0" smtClean="0">
                <a:solidFill>
                  <a:srgbClr val="FF0000"/>
                </a:solidFill>
              </a:rPr>
              <a:t>preferred name </a:t>
            </a:r>
            <a:r>
              <a:rPr lang="en-US" b="0" baseline="0" dirty="0" smtClean="0"/>
              <a:t>is Myocardial Infarction.</a:t>
            </a:r>
          </a:p>
          <a:p>
            <a:endParaRPr lang="en-US" dirty="0" smtClean="0"/>
          </a:p>
          <a:p>
            <a:r>
              <a:rPr lang="en-US" dirty="0" smtClean="0"/>
              <a:t>Synonymy is a GOOD THING;</a:t>
            </a:r>
          </a:p>
          <a:p>
            <a:r>
              <a:rPr lang="en-US" baseline="0" dirty="0" smtClean="0"/>
              <a:t>    it’s </a:t>
            </a:r>
            <a:r>
              <a:rPr lang="en-US" dirty="0" smtClean="0"/>
              <a:t>one of the many </a:t>
            </a:r>
            <a:r>
              <a:rPr lang="en-US" b="1" dirty="0" smtClean="0"/>
              <a:t>beneficial features</a:t>
            </a:r>
            <a:r>
              <a:rPr lang="en-US" baseline="0" dirty="0" smtClean="0"/>
              <a:t> of the </a:t>
            </a:r>
            <a:r>
              <a:rPr lang="en-US" baseline="0" dirty="0" err="1" smtClean="0"/>
              <a:t>Metathesaurus</a:t>
            </a:r>
            <a:endParaRPr lang="en-US" baseline="0" dirty="0" smtClean="0"/>
          </a:p>
          <a:p>
            <a:r>
              <a:rPr lang="en-US" baseline="0" dirty="0" smtClean="0"/>
              <a:t>    and contributes to its richness as a knowledge source.</a:t>
            </a:r>
            <a:endParaRPr lang="en-US" dirty="0" smtClean="0"/>
          </a:p>
          <a:p>
            <a:endParaRPr lang="en-US" dirty="0" smtClean="0"/>
          </a:p>
          <a:p>
            <a:pPr algn="l"/>
            <a:r>
              <a:rPr lang="en-US" dirty="0" smtClean="0"/>
              <a:t>There</a:t>
            </a:r>
            <a:r>
              <a:rPr lang="en-US" baseline="0" dirty="0" smtClean="0"/>
              <a:t> are actually 66</a:t>
            </a:r>
            <a:r>
              <a:rPr lang="en-US" dirty="0" smtClean="0"/>
              <a:t> English</a:t>
            </a:r>
            <a:r>
              <a:rPr lang="en-US" baseline="0" dirty="0" smtClean="0"/>
              <a:t> strings that denote the concept </a:t>
            </a:r>
            <a:r>
              <a:rPr lang="en-US" b="0" baseline="0" dirty="0" smtClean="0"/>
              <a:t>“Myocardial Infarction”</a:t>
            </a:r>
          </a:p>
          <a:p>
            <a:pPr algn="l"/>
            <a:r>
              <a:rPr lang="en-US" b="0" baseline="0" dirty="0" smtClean="0"/>
              <a:t>but that is by no means the concept with the most synonyms:</a:t>
            </a:r>
          </a:p>
          <a:p>
            <a:endParaRPr lang="en-US" dirty="0" smtClean="0"/>
          </a:p>
          <a:p>
            <a:r>
              <a:rPr lang="en-US" dirty="0" smtClean="0"/>
              <a:t>There are</a:t>
            </a:r>
            <a:r>
              <a:rPr lang="en-US" baseline="0" dirty="0" smtClean="0"/>
              <a:t> 138 concepts that are denoted by over 100 strings</a:t>
            </a:r>
            <a:endParaRPr lang="en-US" dirty="0" smtClean="0"/>
          </a:p>
          <a:p>
            <a:r>
              <a:rPr lang="en-US" dirty="0" smtClean="0"/>
              <a:t>            and 3 concepts that are denoted</a:t>
            </a:r>
            <a:r>
              <a:rPr lang="en-US" baseline="0" dirty="0" smtClean="0"/>
              <a:t> by over 300 strings.</a:t>
            </a:r>
          </a:p>
          <a:p>
            <a:endParaRPr lang="en-US" dirty="0" smtClean="0"/>
          </a:p>
          <a:p>
            <a:r>
              <a:rPr lang="en-US" dirty="0" smtClean="0"/>
              <a:t>Another complexity</a:t>
            </a:r>
            <a:r>
              <a:rPr lang="en-US" baseline="0" dirty="0" smtClean="0"/>
              <a:t> of natural language that we encounter is AMBIGUITY.</a:t>
            </a:r>
            <a:endParaRPr lang="en-US" dirty="0"/>
          </a:p>
        </p:txBody>
      </p:sp>
      <p:sp>
        <p:nvSpPr>
          <p:cNvPr id="4" name="Slide Number Placeholder 3"/>
          <p:cNvSpPr>
            <a:spLocks noGrp="1"/>
          </p:cNvSpPr>
          <p:nvPr>
            <p:ph type="sldNum" sz="quarter" idx="10"/>
          </p:nvPr>
        </p:nvSpPr>
        <p:spPr/>
        <p:txBody>
          <a:bodyPr/>
          <a:lstStyle/>
          <a:p>
            <a:fld id="{1F48E5D6-DD2A-4C67-A9DC-4A7D8596E567}" type="slidenum">
              <a:rPr lang="en-US" smtClean="0"/>
              <a:pPr/>
              <a:t>14</a:t>
            </a:fld>
            <a:endParaRPr lang="en-US"/>
          </a:p>
        </p:txBody>
      </p:sp>
    </p:spTree>
    <p:extLst>
      <p:ext uri="{BB962C8B-B14F-4D97-AF65-F5344CB8AC3E}">
        <p14:creationId xmlns:p14="http://schemas.microsoft.com/office/powerpoint/2010/main" val="13051088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eaLnBrk="0" fontAlgn="base" hangingPunct="0"/>
            <a:r>
              <a:rPr lang="en-US" dirty="0" smtClean="0"/>
              <a:t>Synonymy  is</a:t>
            </a:r>
            <a:r>
              <a:rPr lang="en-US" baseline="0" dirty="0" smtClean="0"/>
              <a:t> the phenomenon of having many different ways of saying the same thing.</a:t>
            </a:r>
          </a:p>
          <a:p>
            <a:pPr rtl="0" eaLnBrk="0" fontAlgn="base" hangingPunct="0"/>
            <a:r>
              <a:rPr lang="en-US" baseline="0" dirty="0" smtClean="0"/>
              <a:t>Ambiguity is sort of the flip side – it’s the phenomenon of the same thing having many different meanings.</a:t>
            </a:r>
          </a:p>
          <a:p>
            <a:pPr rtl="0" eaLnBrk="0" fontAlgn="base" hangingPunct="0"/>
            <a:r>
              <a:rPr lang="en-US" baseline="0" dirty="0" smtClean="0"/>
              <a:t/>
            </a:r>
            <a:br>
              <a:rPr lang="en-US" baseline="0" dirty="0" smtClean="0"/>
            </a:br>
            <a:r>
              <a:rPr lang="en-US" baseline="0" dirty="0" smtClean="0"/>
              <a:t>An example we like to use, because it’s concise and compelling, is “cold”,</a:t>
            </a:r>
          </a:p>
          <a:p>
            <a:pPr rtl="0" eaLnBrk="0" fontAlgn="base" hangingPunct="0"/>
            <a:r>
              <a:rPr lang="en-US" baseline="0" dirty="0" smtClean="0"/>
              <a:t>   which denotes the three concepts Cold Temperature, Cold Sensation and the Common Cold.</a:t>
            </a:r>
            <a:endParaRPr lang="en-US" dirty="0" smtClean="0"/>
          </a:p>
          <a:p>
            <a:pPr rtl="0" eaLnBrk="0" fontAlgn="base" hangingPunct="0"/>
            <a:endParaRPr lang="en-US" dirty="0" smtClean="0"/>
          </a:p>
          <a:p>
            <a:pPr rtl="0" eaLnBrk="0" fontAlgn="base" hangingPunct="0"/>
            <a:r>
              <a:rPr lang="en-US" dirty="0" smtClean="0"/>
              <a:t>Although ambiguity is pervasive in any analysis of language,</a:t>
            </a:r>
          </a:p>
          <a:p>
            <a:r>
              <a:rPr lang="en-US" dirty="0" smtClean="0"/>
              <a:t>it is most definitely</a:t>
            </a:r>
            <a:r>
              <a:rPr lang="en-US" baseline="0" dirty="0" smtClean="0"/>
              <a:t> </a:t>
            </a:r>
            <a:r>
              <a:rPr lang="en-US" b="1" dirty="0" smtClean="0"/>
              <a:t>not</a:t>
            </a:r>
            <a:r>
              <a:rPr lang="en-US" dirty="0" smtClean="0"/>
              <a:t> a beneficial feature, but rather </a:t>
            </a:r>
            <a:r>
              <a:rPr lang="en-US" baseline="0" dirty="0" smtClean="0"/>
              <a:t>a problem we have to solve.</a:t>
            </a:r>
          </a:p>
          <a:p>
            <a:r>
              <a:rPr lang="en-US" dirty="0" smtClean="0"/>
              <a:t>In fact, ambiguity is probably </a:t>
            </a:r>
            <a:r>
              <a:rPr lang="en-US" dirty="0" err="1" smtClean="0"/>
              <a:t>MetaMap’s</a:t>
            </a:r>
            <a:r>
              <a:rPr lang="en-US" dirty="0" smtClean="0"/>
              <a:t> biggest problem.</a:t>
            </a:r>
          </a:p>
          <a:p>
            <a:r>
              <a:rPr lang="en-US" baseline="0" dirty="0" smtClean="0"/>
              <a:t>One way we try to deal with ambiguity is Word Sense Disambiguation,</a:t>
            </a:r>
          </a:p>
          <a:p>
            <a:r>
              <a:rPr lang="en-US" baseline="0" dirty="0" smtClean="0"/>
              <a:t>    which Antonio will talk about in his section.</a:t>
            </a:r>
          </a:p>
          <a:p>
            <a:endParaRPr lang="en-US" baseline="0" dirty="0" smtClean="0"/>
          </a:p>
          <a:p>
            <a:r>
              <a:rPr lang="en-US" baseline="0" dirty="0" smtClean="0"/>
              <a:t>Now that we’ve touched briefly on some of the complexities</a:t>
            </a:r>
          </a:p>
          <a:p>
            <a:r>
              <a:rPr lang="en-US" baseline="0" dirty="0" smtClean="0"/>
              <a:t>inherent in working with natural language and the UMLS,</a:t>
            </a:r>
          </a:p>
          <a:p>
            <a:r>
              <a:rPr lang="en-US" baseline="0" dirty="0" smtClean="0"/>
              <a:t>let’s look next at an example of </a:t>
            </a:r>
            <a:r>
              <a:rPr lang="en-US" baseline="0" dirty="0" err="1" smtClean="0"/>
              <a:t>MetaMap’s</a:t>
            </a:r>
            <a:r>
              <a:rPr lang="en-US" baseline="0" dirty="0" smtClean="0"/>
              <a:t> processing.</a:t>
            </a:r>
          </a:p>
          <a:p>
            <a:endParaRPr lang="en-US" baseline="0" dirty="0" smtClean="0"/>
          </a:p>
        </p:txBody>
      </p:sp>
      <p:sp>
        <p:nvSpPr>
          <p:cNvPr id="4" name="Slide Number Placeholder 3"/>
          <p:cNvSpPr>
            <a:spLocks noGrp="1"/>
          </p:cNvSpPr>
          <p:nvPr>
            <p:ph type="sldNum" sz="quarter" idx="10"/>
          </p:nvPr>
        </p:nvSpPr>
        <p:spPr/>
        <p:txBody>
          <a:bodyPr/>
          <a:lstStyle/>
          <a:p>
            <a:fld id="{1F48E5D6-DD2A-4C67-A9DC-4A7D8596E567}" type="slidenum">
              <a:rPr lang="en-US" smtClean="0"/>
              <a:pPr/>
              <a:t>15</a:t>
            </a:fld>
            <a:endParaRPr lang="en-US"/>
          </a:p>
        </p:txBody>
      </p:sp>
    </p:spTree>
    <p:extLst>
      <p:ext uri="{BB962C8B-B14F-4D97-AF65-F5344CB8AC3E}">
        <p14:creationId xmlns:p14="http://schemas.microsoft.com/office/powerpoint/2010/main" val="13051088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smtClean="0"/>
              <a:t>This is an example of the first part of </a:t>
            </a:r>
            <a:r>
              <a:rPr lang="en-US" dirty="0" err="1" smtClean="0"/>
              <a:t>MetaMap</a:t>
            </a:r>
            <a:r>
              <a:rPr lang="en-US" dirty="0" smtClean="0"/>
              <a:t> </a:t>
            </a:r>
            <a:r>
              <a:rPr lang="en-US" b="1" dirty="0" smtClean="0">
                <a:solidFill>
                  <a:srgbClr val="FF0000"/>
                </a:solidFill>
              </a:rPr>
              <a:t>human-readable</a:t>
            </a:r>
            <a:r>
              <a:rPr lang="en-US" b="1" dirty="0" smtClean="0"/>
              <a:t> </a:t>
            </a:r>
            <a:r>
              <a:rPr lang="en-US" dirty="0" smtClean="0"/>
              <a:t>output,</a:t>
            </a:r>
          </a:p>
          <a:p>
            <a:r>
              <a:rPr lang="en-US" dirty="0" smtClean="0"/>
              <a:t>which a list of the </a:t>
            </a:r>
            <a:r>
              <a:rPr lang="en-US" dirty="0" err="1" smtClean="0"/>
              <a:t>Metathesaurus</a:t>
            </a:r>
            <a:r>
              <a:rPr lang="en-US" baseline="0" dirty="0" smtClean="0"/>
              <a:t> concepts that </a:t>
            </a:r>
            <a:r>
              <a:rPr lang="en-US" baseline="0" dirty="0" err="1" smtClean="0"/>
              <a:t>MetaMap</a:t>
            </a:r>
            <a:r>
              <a:rPr lang="en-US" baseline="0" dirty="0" smtClean="0"/>
              <a:t> identified</a:t>
            </a:r>
          </a:p>
          <a:p>
            <a:r>
              <a:rPr lang="en-US" baseline="0" dirty="0" smtClean="0"/>
              <a:t>from the input text “inferior vena </a:t>
            </a:r>
            <a:r>
              <a:rPr lang="en-US" baseline="0" dirty="0" err="1" smtClean="0"/>
              <a:t>caval</a:t>
            </a:r>
            <a:r>
              <a:rPr lang="en-US" baseline="0" dirty="0" smtClean="0"/>
              <a:t> stent filter”, which is the title of a MEDLINE citation.</a:t>
            </a:r>
          </a:p>
          <a:p>
            <a:r>
              <a:rPr lang="en-US" baseline="0" dirty="0" smtClean="0"/>
              <a:t/>
            </a:r>
            <a:br>
              <a:rPr lang="en-US" baseline="0" dirty="0" smtClean="0"/>
            </a:br>
            <a:r>
              <a:rPr lang="en-US" baseline="0" dirty="0" smtClean="0"/>
              <a:t>*Identify output fields.*</a:t>
            </a:r>
          </a:p>
          <a:p>
            <a:r>
              <a:rPr lang="en-US" baseline="0" dirty="0" smtClean="0"/>
              <a:t>1000 is PERFECT SCORE.</a:t>
            </a:r>
          </a:p>
          <a:p>
            <a:endParaRPr lang="en-US" baseline="0" dirty="0" smtClean="0"/>
          </a:p>
          <a:p>
            <a:r>
              <a:rPr lang="en-US" baseline="0" dirty="0" smtClean="0"/>
              <a:t>Ambiguity of “Filter” – these are the Preferred Names;</a:t>
            </a:r>
          </a:p>
          <a:p>
            <a:r>
              <a:rPr lang="en-US" baseline="0" dirty="0" smtClean="0"/>
              <a:t>   The concepts have Semantic Types</a:t>
            </a:r>
          </a:p>
          <a:p>
            <a:r>
              <a:rPr lang="en-US" baseline="0" dirty="0" smtClean="0"/>
              <a:t>           Manufactured Object, Medical Device,</a:t>
            </a:r>
          </a:p>
          <a:p>
            <a:r>
              <a:rPr lang="en-US" baseline="0" dirty="0" smtClean="0"/>
              <a:t>           Intellectual Product, and Conceptual Entity.</a:t>
            </a:r>
          </a:p>
          <a:p>
            <a:r>
              <a:rPr lang="en-US" baseline="0" dirty="0" smtClean="0"/>
              <a:t>Ambiguity of “Stent” – these are the Preferred Names.</a:t>
            </a:r>
          </a:p>
          <a:p>
            <a:endParaRPr lang="en-US" baseline="0" dirty="0" smtClean="0"/>
          </a:p>
          <a:p>
            <a:r>
              <a:rPr lang="en-US" dirty="0" smtClean="0"/>
              <a:t>These concepts </a:t>
            </a:r>
            <a:r>
              <a:rPr lang="en-US" baseline="0" dirty="0" smtClean="0"/>
              <a:t>are </a:t>
            </a:r>
            <a:r>
              <a:rPr lang="en-US" baseline="0" dirty="0" err="1" smtClean="0"/>
              <a:t>MetaMap’s</a:t>
            </a:r>
            <a:r>
              <a:rPr lang="en-US" baseline="0" dirty="0" smtClean="0"/>
              <a:t> </a:t>
            </a:r>
            <a:r>
              <a:rPr lang="en-US" b="1" baseline="0" dirty="0" smtClean="0"/>
              <a:t>intermediate</a:t>
            </a:r>
            <a:r>
              <a:rPr lang="en-US" baseline="0" dirty="0" smtClean="0"/>
              <a:t> results; they are not </a:t>
            </a:r>
            <a:r>
              <a:rPr lang="en-US" baseline="0" dirty="0" err="1" smtClean="0"/>
              <a:t>MetaMap’s</a:t>
            </a:r>
            <a:r>
              <a:rPr lang="en-US" baseline="0" dirty="0" smtClean="0"/>
              <a:t> final answer.</a:t>
            </a:r>
          </a:p>
          <a:p>
            <a:r>
              <a:rPr lang="en-US" baseline="0" dirty="0" err="1" smtClean="0"/>
              <a:t>MetaMap’s</a:t>
            </a:r>
            <a:r>
              <a:rPr lang="en-US" baseline="0" dirty="0" smtClean="0"/>
              <a:t> final answer are its final mappings, which we’ll look at next.</a:t>
            </a:r>
          </a:p>
          <a:p>
            <a:r>
              <a:rPr lang="en-US" baseline="0" dirty="0" smtClean="0"/>
              <a:t>Each mapping is a subset of the set of candidates,</a:t>
            </a:r>
          </a:p>
          <a:p>
            <a:r>
              <a:rPr lang="en-US" baseline="0" dirty="0" smtClean="0"/>
              <a:t>and represents </a:t>
            </a:r>
            <a:r>
              <a:rPr lang="en-US" baseline="0" dirty="0" err="1" smtClean="0"/>
              <a:t>MetaMap’s</a:t>
            </a:r>
            <a:r>
              <a:rPr lang="en-US" baseline="0" dirty="0" smtClean="0"/>
              <a:t> best interpretation of the input phrase.</a:t>
            </a:r>
          </a:p>
          <a:p>
            <a:endParaRPr lang="en-US" dirty="0" smtClean="0"/>
          </a:p>
          <a:p>
            <a:r>
              <a:rPr lang="en-US" dirty="0" smtClean="0"/>
              <a:t>In this case, </a:t>
            </a:r>
            <a:r>
              <a:rPr lang="en-US" dirty="0" err="1" smtClean="0"/>
              <a:t>MetaMap’s</a:t>
            </a:r>
            <a:r>
              <a:rPr lang="en-US" dirty="0" smtClean="0"/>
              <a:t> final answer, its</a:t>
            </a:r>
            <a:r>
              <a:rPr lang="en-US" baseline="0" dirty="0" smtClean="0"/>
              <a:t> final mappings, are formed from</a:t>
            </a:r>
          </a:p>
          <a:p>
            <a:r>
              <a:rPr lang="en-US" baseline="0" dirty="0" smtClean="0"/>
              <a:t>three of the concepts: Highlight IVCF + two “Stent” concepts.</a:t>
            </a:r>
          </a:p>
          <a:p>
            <a:endParaRPr lang="en-US" baseline="0" dirty="0" smtClean="0"/>
          </a:p>
        </p:txBody>
      </p:sp>
      <p:sp>
        <p:nvSpPr>
          <p:cNvPr id="4" name="Slide Number Placeholder 3"/>
          <p:cNvSpPr>
            <a:spLocks noGrp="1"/>
          </p:cNvSpPr>
          <p:nvPr>
            <p:ph type="sldNum" sz="quarter" idx="10"/>
          </p:nvPr>
        </p:nvSpPr>
        <p:spPr/>
        <p:txBody>
          <a:bodyPr/>
          <a:lstStyle/>
          <a:p>
            <a:fld id="{1F48E5D6-DD2A-4C67-A9DC-4A7D8596E567}"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Metamap’s</a:t>
            </a:r>
            <a:r>
              <a:rPr lang="en-US" dirty="0" smtClean="0"/>
              <a:t> final mappings are sets of candidates</a:t>
            </a:r>
          </a:p>
          <a:p>
            <a:r>
              <a:rPr lang="en-US" dirty="0" smtClean="0"/>
              <a:t>that represent </a:t>
            </a:r>
            <a:r>
              <a:rPr lang="en-US" dirty="0" err="1" smtClean="0"/>
              <a:t>MetaMap’s</a:t>
            </a:r>
            <a:r>
              <a:rPr lang="en-US" dirty="0" smtClean="0"/>
              <a:t> best interpretation of</a:t>
            </a:r>
            <a:r>
              <a:rPr lang="en-US" baseline="0" dirty="0" smtClean="0"/>
              <a:t> the input text.</a:t>
            </a:r>
          </a:p>
          <a:p>
            <a:endParaRPr lang="en-US" dirty="0" smtClean="0"/>
          </a:p>
          <a:p>
            <a:r>
              <a:rPr lang="en-US" dirty="0" smtClean="0"/>
              <a:t>One</a:t>
            </a:r>
            <a:r>
              <a:rPr lang="en-US" baseline="0" dirty="0" smtClean="0"/>
              <a:t> takeaway here is that each mapping is a subset of the set of candidate concepts,</a:t>
            </a:r>
          </a:p>
          <a:p>
            <a:r>
              <a:rPr lang="en-US" baseline="0" dirty="0" smtClean="0"/>
              <a:t>which means that the number of possible mappings</a:t>
            </a:r>
          </a:p>
          <a:p>
            <a:r>
              <a:rPr lang="en-US" baseline="0" dirty="0" smtClean="0"/>
              <a:t>is </a:t>
            </a:r>
            <a:r>
              <a:rPr lang="en-US" sz="2800" b="1" dirty="0">
                <a:solidFill>
                  <a:srgbClr val="FF0000"/>
                </a:solidFill>
              </a:rPr>
              <a:t>exponential</a:t>
            </a:r>
            <a:r>
              <a:rPr lang="en-US" baseline="0" dirty="0" smtClean="0"/>
              <a:t> in the number of candidates.</a:t>
            </a:r>
          </a:p>
          <a:p>
            <a:r>
              <a:rPr lang="en-US" baseline="0" dirty="0" smtClean="0"/>
              <a:t>Specifically, if we have N candidates, the number of possible mappings is equal to 2^N.</a:t>
            </a:r>
          </a:p>
          <a:p>
            <a:endParaRPr lang="en-US" baseline="0" dirty="0" smtClean="0"/>
          </a:p>
          <a:p>
            <a:r>
              <a:rPr lang="en-US" baseline="0" dirty="0" smtClean="0"/>
              <a:t>I want to look next at the growth of the </a:t>
            </a:r>
            <a:r>
              <a:rPr lang="en-US" baseline="0" dirty="0" err="1" smtClean="0"/>
              <a:t>Metathesaurus</a:t>
            </a:r>
            <a:r>
              <a:rPr lang="en-US" baseline="0" dirty="0" smtClean="0"/>
              <a:t>.</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1F48E5D6-DD2A-4C67-A9DC-4A7D8596E567}"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defTabSz="914324">
              <a:defRPr/>
            </a:pPr>
            <a:r>
              <a:rPr lang="en-US" b="1" dirty="0" smtClean="0"/>
              <a:t>X axis represents</a:t>
            </a:r>
            <a:r>
              <a:rPr lang="en-US" b="1" baseline="0" dirty="0" smtClean="0"/>
              <a:t> UMLS releases from 1990 to the present.</a:t>
            </a:r>
          </a:p>
          <a:p>
            <a:pPr defTabSz="914324">
              <a:defRPr/>
            </a:pPr>
            <a:r>
              <a:rPr lang="en-US" b="1" baseline="0" dirty="0" smtClean="0"/>
              <a:t>Y axis represents millions of strings</a:t>
            </a:r>
            <a:endParaRPr lang="en-US" b="1" dirty="0" smtClean="0"/>
          </a:p>
          <a:p>
            <a:pPr defTabSz="914324">
              <a:defRPr/>
            </a:pPr>
            <a:endParaRPr lang="en-US" dirty="0" smtClean="0"/>
          </a:p>
          <a:p>
            <a:pPr defTabSz="914324">
              <a:defRPr/>
            </a:pPr>
            <a:r>
              <a:rPr lang="en-US" dirty="0" smtClean="0"/>
              <a:t>A few things to notice about this graph:</a:t>
            </a:r>
          </a:p>
          <a:p>
            <a:pPr defTabSz="914324">
              <a:defRPr/>
            </a:pPr>
            <a:r>
              <a:rPr lang="en-US" dirty="0" smtClean="0"/>
              <a:t>First,</a:t>
            </a:r>
            <a:r>
              <a:rPr lang="en-US" baseline="0" dirty="0" smtClean="0"/>
              <a:t> there are two big spikes in 2004 and 2008;</a:t>
            </a:r>
          </a:p>
          <a:p>
            <a:pPr defTabSz="914324">
              <a:defRPr/>
            </a:pPr>
            <a:r>
              <a:rPr lang="en-US" baseline="0" dirty="0" smtClean="0"/>
              <a:t>those are from the addition to the </a:t>
            </a:r>
            <a:r>
              <a:rPr lang="en-US" baseline="0" dirty="0" err="1" smtClean="0"/>
              <a:t>Metathesaurus</a:t>
            </a:r>
            <a:endParaRPr lang="en-US" baseline="0" dirty="0" smtClean="0"/>
          </a:p>
          <a:p>
            <a:pPr defTabSz="914324">
              <a:defRPr/>
            </a:pPr>
            <a:r>
              <a:rPr lang="en-US" baseline="0" dirty="0" smtClean="0"/>
              <a:t>        of SNOMEDCT in 2004 and of MEDCIN and FMA in 2008.</a:t>
            </a:r>
          </a:p>
          <a:p>
            <a:pPr defTabSz="914324">
              <a:defRPr/>
            </a:pPr>
            <a:r>
              <a:rPr lang="en-US" baseline="0" dirty="0" smtClean="0"/>
              <a:t>(MEDCIN medical terminology encompasses symptoms, history, physical examination, tests, diagnoses, and therapies.)</a:t>
            </a:r>
          </a:p>
          <a:p>
            <a:pPr defTabSz="914324">
              <a:defRPr/>
            </a:pPr>
            <a:endParaRPr lang="en-US" baseline="0" dirty="0" smtClean="0"/>
          </a:p>
          <a:p>
            <a:pPr defTabSz="914324">
              <a:defRPr/>
            </a:pPr>
            <a:r>
              <a:rPr lang="en-US" dirty="0" smtClean="0"/>
              <a:t>In !990, which</a:t>
            </a:r>
            <a:r>
              <a:rPr lang="en-US" baseline="0" dirty="0" smtClean="0"/>
              <a:t> marks the very beginning of The </a:t>
            </a:r>
            <a:r>
              <a:rPr lang="en-US" baseline="0" dirty="0" err="1" smtClean="0"/>
              <a:t>MetaMap</a:t>
            </a:r>
            <a:r>
              <a:rPr lang="en-US" baseline="0" dirty="0" smtClean="0"/>
              <a:t> Era (!),</a:t>
            </a:r>
          </a:p>
          <a:p>
            <a:pPr defTabSz="914324">
              <a:defRPr/>
            </a:pPr>
            <a:r>
              <a:rPr lang="en-US" dirty="0" smtClean="0"/>
              <a:t>      </a:t>
            </a:r>
            <a:r>
              <a:rPr lang="en-US" baseline="0" dirty="0" smtClean="0"/>
              <a:t>there were only 162K strings in the </a:t>
            </a:r>
            <a:r>
              <a:rPr lang="en-US" baseline="0" dirty="0" err="1" smtClean="0"/>
              <a:t>Metathesaurus</a:t>
            </a:r>
            <a:r>
              <a:rPr lang="en-US" baseline="0" dirty="0" smtClean="0"/>
              <a:t>.</a:t>
            </a:r>
          </a:p>
          <a:p>
            <a:pPr defTabSz="914324">
              <a:defRPr/>
            </a:pPr>
            <a:r>
              <a:rPr lang="en-US" baseline="0" dirty="0" smtClean="0"/>
              <a:t>Last year, in 2011, we topped out at nearly 9 million.</a:t>
            </a:r>
          </a:p>
          <a:p>
            <a:pPr defTabSz="914324">
              <a:defRPr/>
            </a:pPr>
            <a:r>
              <a:rPr lang="en-US" baseline="0" dirty="0" smtClean="0"/>
              <a:t>That represents overall growth of over 54 fold.</a:t>
            </a:r>
            <a:endParaRPr lang="en-US" dirty="0" smtClean="0"/>
          </a:p>
          <a:p>
            <a:pPr defTabSz="914324">
              <a:defRPr/>
            </a:pPr>
            <a:endParaRPr lang="en-US" dirty="0" smtClean="0"/>
          </a:p>
          <a:p>
            <a:pPr defTabSz="914324">
              <a:defRPr/>
            </a:pPr>
            <a:r>
              <a:rPr lang="en-US" b="1" dirty="0" smtClean="0"/>
              <a:t>Results in significantly degraded computational efficiency!</a:t>
            </a:r>
          </a:p>
          <a:p>
            <a:pPr defTabSz="914324">
              <a:defRPr/>
            </a:pPr>
            <a:endParaRPr lang="en-US" b="1" dirty="0" smtClean="0"/>
          </a:p>
          <a:p>
            <a:pPr defTabSz="914324">
              <a:defRPr/>
            </a:pPr>
            <a:r>
              <a:rPr lang="en-US" b="0" dirty="0" smtClean="0"/>
              <a:t>I</a:t>
            </a:r>
            <a:r>
              <a:rPr lang="en-US" b="0" baseline="0" dirty="0" smtClean="0"/>
              <a:t> want to show next a specific example of the kind of problem that </a:t>
            </a:r>
            <a:r>
              <a:rPr lang="en-US" b="0" baseline="0" dirty="0" err="1" smtClean="0"/>
              <a:t>Metathesaurus</a:t>
            </a:r>
            <a:r>
              <a:rPr lang="en-US" b="0" baseline="0" dirty="0" smtClean="0"/>
              <a:t> growth has presented.</a:t>
            </a:r>
          </a:p>
          <a:p>
            <a:pPr defTabSz="914324">
              <a:defRPr/>
            </a:pPr>
            <a:endParaRPr lang="en-US" b="0" dirty="0" smtClean="0"/>
          </a:p>
          <a:p>
            <a:endParaRPr lang="fr-FR" dirty="0" smtClean="0"/>
          </a:p>
        </p:txBody>
      </p:sp>
      <p:sp>
        <p:nvSpPr>
          <p:cNvPr id="4" name="Slide Number Placeholder 3"/>
          <p:cNvSpPr>
            <a:spLocks noGrp="1"/>
          </p:cNvSpPr>
          <p:nvPr>
            <p:ph type="sldNum" sz="quarter" idx="10"/>
          </p:nvPr>
        </p:nvSpPr>
        <p:spPr/>
        <p:txBody>
          <a:bodyPr/>
          <a:lstStyle/>
          <a:p>
            <a:fld id="{1F48E5D6-DD2A-4C67-A9DC-4A7D8596E567}"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text in yellow is the most problematic text  for </a:t>
            </a:r>
            <a:r>
              <a:rPr lang="en-US" dirty="0" err="1" smtClean="0"/>
              <a:t>MetaMap</a:t>
            </a:r>
            <a:r>
              <a:rPr lang="en-US" dirty="0" smtClean="0"/>
              <a:t>  to analyze</a:t>
            </a:r>
          </a:p>
          <a:p>
            <a:r>
              <a:rPr lang="en-US" dirty="0" smtClean="0"/>
              <a:t>    in all of MEDLINE.</a:t>
            </a:r>
          </a:p>
          <a:p>
            <a:r>
              <a:rPr lang="en-US" dirty="0" smtClean="0"/>
              <a:t>Perfect storm:</a:t>
            </a:r>
            <a:r>
              <a:rPr lang="en-US" baseline="0" dirty="0" smtClean="0"/>
              <a:t> Parser and too many concepts.</a:t>
            </a:r>
          </a:p>
          <a:p>
            <a:endParaRPr lang="en-US" baseline="0" dirty="0" smtClean="0"/>
          </a:p>
          <a:p>
            <a:r>
              <a:rPr lang="en-US" baseline="0" dirty="0" smtClean="0"/>
              <a:t>Causes </a:t>
            </a:r>
            <a:r>
              <a:rPr lang="en-US" baseline="0" dirty="0" err="1" smtClean="0"/>
              <a:t>MetaMap</a:t>
            </a:r>
            <a:r>
              <a:rPr lang="en-US" baseline="0" dirty="0" smtClean="0"/>
              <a:t> to run for many hours and/or run out of memory.</a:t>
            </a:r>
          </a:p>
          <a:p>
            <a:r>
              <a:rPr lang="en-US" baseline="0" dirty="0" smtClean="0"/>
              <a:t/>
            </a:r>
            <a:br>
              <a:rPr lang="en-US" baseline="0" dirty="0" smtClean="0"/>
            </a:br>
            <a:r>
              <a:rPr lang="en-US" baseline="0" dirty="0" smtClean="0"/>
              <a:t>Extreme, but not atypical.</a:t>
            </a:r>
          </a:p>
          <a:p>
            <a:endParaRPr lang="en-US" dirty="0" smtClean="0"/>
          </a:p>
          <a:p>
            <a:r>
              <a:rPr lang="en-US" dirty="0" smtClean="0"/>
              <a:t>10^21 terabytes</a:t>
            </a:r>
            <a:r>
              <a:rPr lang="en-US" baseline="0" dirty="0" smtClean="0"/>
              <a:t>  is many billions of times more computer memory than exists in the entire world!</a:t>
            </a:r>
          </a:p>
          <a:p>
            <a:endParaRPr lang="en-US" baseline="0" dirty="0" smtClean="0"/>
          </a:p>
          <a:p>
            <a:r>
              <a:rPr lang="en-US" baseline="0" dirty="0" smtClean="0"/>
              <a:t>So this problem is clearly not tractable.</a:t>
            </a:r>
          </a:p>
          <a:p>
            <a:endParaRPr lang="en-US" baseline="0" dirty="0" smtClean="0"/>
          </a:p>
          <a:p>
            <a:r>
              <a:rPr lang="en-US" baseline="0" dirty="0" smtClean="0"/>
              <a:t>The report describes several algorithmic solutions that we’ve implemented,</a:t>
            </a:r>
          </a:p>
          <a:p>
            <a:r>
              <a:rPr lang="en-US" baseline="0" dirty="0" smtClean="0"/>
              <a:t>and I’ll present one of the solutions now.</a:t>
            </a:r>
          </a:p>
          <a:p>
            <a:endParaRPr lang="en-US" dirty="0"/>
          </a:p>
        </p:txBody>
      </p:sp>
      <p:sp>
        <p:nvSpPr>
          <p:cNvPr id="4" name="Slide Number Placeholder 3"/>
          <p:cNvSpPr>
            <a:spLocks noGrp="1"/>
          </p:cNvSpPr>
          <p:nvPr>
            <p:ph type="sldNum" sz="quarter" idx="10"/>
          </p:nvPr>
        </p:nvSpPr>
        <p:spPr/>
        <p:txBody>
          <a:bodyPr/>
          <a:lstStyle/>
          <a:p>
            <a:fld id="{1F48E5D6-DD2A-4C67-A9DC-4A7D8596E567}"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The NLM Indexing Initiative: Current Status and Role in Improving Access to Biomedical Information</a:t>
            </a:r>
            <a:endParaRPr lang="en-US"/>
          </a:p>
        </p:txBody>
      </p:sp>
      <p:sp>
        <p:nvSpPr>
          <p:cNvPr id="5" name="Slide Number Placeholder 4"/>
          <p:cNvSpPr>
            <a:spLocks noGrp="1"/>
          </p:cNvSpPr>
          <p:nvPr>
            <p:ph type="sldNum" sz="quarter" idx="11"/>
          </p:nvPr>
        </p:nvSpPr>
        <p:spPr/>
        <p:txBody>
          <a:bodyPr/>
          <a:lstStyle/>
          <a:p>
            <a:fld id="{1F48E5D6-DD2A-4C67-A9DC-4A7D8596E567}" type="slidenum">
              <a:rPr lang="en-US" smtClean="0"/>
              <a:pPr/>
              <a:t>2</a:t>
            </a:fld>
            <a:endParaRPr lang="en-US"/>
          </a:p>
        </p:txBody>
      </p:sp>
    </p:spTree>
    <p:extLst>
      <p:ext uri="{BB962C8B-B14F-4D97-AF65-F5344CB8AC3E}">
        <p14:creationId xmlns:p14="http://schemas.microsoft.com/office/powerpoint/2010/main" val="2770791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smtClean="0"/>
              <a:t>Prune out or eliminate</a:t>
            </a:r>
            <a:r>
              <a:rPr lang="en-US" baseline="0" dirty="0" smtClean="0"/>
              <a:t> the weakest candidates, i.e.,</a:t>
            </a:r>
          </a:p>
          <a:p>
            <a:r>
              <a:rPr lang="en-US" baseline="0" dirty="0" smtClean="0"/>
              <a:t>those candidates least likely to participate in final mappings.</a:t>
            </a:r>
          </a:p>
          <a:p>
            <a:pPr defTabSz="906079">
              <a:defRPr/>
            </a:pPr>
            <a:endParaRPr lang="en-US" dirty="0"/>
          </a:p>
          <a:p>
            <a:r>
              <a:rPr lang="en-US" baseline="0" dirty="0" smtClean="0"/>
              <a:t>Now let’s look at a specific example of how candidate pruning actually works.</a:t>
            </a:r>
          </a:p>
          <a:p>
            <a:r>
              <a:rPr lang="en-US" baseline="0" dirty="0" smtClean="0"/>
              <a:t>I’ll bring back the set of candidate concepts that we saw a few slides back,</a:t>
            </a:r>
          </a:p>
          <a:p>
            <a:r>
              <a:rPr lang="en-US" baseline="0" dirty="0" smtClean="0"/>
              <a:t>    identified from “inferior vena </a:t>
            </a:r>
            <a:r>
              <a:rPr lang="en-US" baseline="0" dirty="0" err="1" smtClean="0"/>
              <a:t>caval</a:t>
            </a:r>
            <a:r>
              <a:rPr lang="en-US" baseline="0" dirty="0" smtClean="0"/>
              <a:t> stent filter”.</a:t>
            </a:r>
          </a:p>
          <a:p>
            <a:r>
              <a:rPr lang="en-US" dirty="0" smtClean="0"/>
              <a:t>In real life </a:t>
            </a:r>
            <a:r>
              <a:rPr lang="en-US" dirty="0" err="1" smtClean="0"/>
              <a:t>MetaMap</a:t>
            </a:r>
            <a:r>
              <a:rPr lang="en-US" baseline="0" dirty="0" smtClean="0"/>
              <a:t>, because there are only a dozen concepts here,</a:t>
            </a:r>
          </a:p>
          <a:p>
            <a:r>
              <a:rPr lang="en-US" baseline="0" dirty="0" smtClean="0"/>
              <a:t>    the pruning algorithm would not normally be invoked.</a:t>
            </a:r>
          </a:p>
          <a:p>
            <a:r>
              <a:rPr lang="en-US" baseline="0" dirty="0" smtClean="0"/>
              <a:t>BUT if we artificially </a:t>
            </a:r>
            <a:r>
              <a:rPr lang="en-US" b="1" baseline="0" dirty="0" smtClean="0"/>
              <a:t>force</a:t>
            </a:r>
            <a:r>
              <a:rPr lang="en-US" baseline="0" dirty="0" smtClean="0"/>
              <a:t> pruning algorithm to apply in this case,</a:t>
            </a:r>
          </a:p>
          <a:p>
            <a:r>
              <a:rPr lang="en-US" baseline="0" dirty="0" smtClean="0"/>
              <a:t>    it would prune out </a:t>
            </a:r>
            <a:r>
              <a:rPr lang="en-US" b="1" baseline="0" dirty="0" smtClean="0"/>
              <a:t>these</a:t>
            </a:r>
            <a:r>
              <a:rPr lang="en-US" baseline="0" dirty="0" smtClean="0"/>
              <a:t> concepts,</a:t>
            </a:r>
          </a:p>
          <a:p>
            <a:r>
              <a:rPr lang="en-US" baseline="0" dirty="0" smtClean="0"/>
              <a:t>because all of them have a higher-scoring concept that covers the same portion of the input text.</a:t>
            </a:r>
          </a:p>
          <a:p>
            <a:r>
              <a:rPr lang="en-US" baseline="0" dirty="0" smtClean="0"/>
              <a:t>We can see that all these concepts are covered by the first concept, which has a higher score.</a:t>
            </a:r>
          </a:p>
          <a:p>
            <a:r>
              <a:rPr lang="en-US" baseline="0" dirty="0" smtClean="0"/>
              <a:t>Notice that the two “Stent” concepts are preserved!</a:t>
            </a:r>
            <a:endParaRPr lang="en-US" dirty="0" smtClean="0"/>
          </a:p>
          <a:p>
            <a:endParaRPr lang="en-US" dirty="0" smtClean="0"/>
          </a:p>
          <a:p>
            <a:r>
              <a:rPr lang="en-US" dirty="0" smtClean="0"/>
              <a:t>Experimentally, we’ve determined that 35 concepts is about as many as we can handle</a:t>
            </a:r>
          </a:p>
          <a:p>
            <a:r>
              <a:rPr lang="en-US" dirty="0" smtClean="0"/>
              <a:t>User</a:t>
            </a:r>
            <a:r>
              <a:rPr lang="en-US" baseline="0" dirty="0" smtClean="0"/>
              <a:t> control</a:t>
            </a:r>
          </a:p>
          <a:p>
            <a:endParaRPr lang="en-US" dirty="0" smtClean="0"/>
          </a:p>
          <a:p>
            <a:r>
              <a:rPr lang="en-US" b="1" dirty="0" smtClean="0"/>
              <a:t>How has this helped?</a:t>
            </a:r>
          </a:p>
          <a:p>
            <a:r>
              <a:rPr lang="en-US" b="1" dirty="0" smtClean="0"/>
              <a:t>Now, let’s look at the results of our algorithmic improvements.</a:t>
            </a:r>
          </a:p>
          <a:p>
            <a:endParaRPr lang="en-US" dirty="0"/>
          </a:p>
        </p:txBody>
      </p:sp>
      <p:sp>
        <p:nvSpPr>
          <p:cNvPr id="4" name="Slide Number Placeholder 3"/>
          <p:cNvSpPr>
            <a:spLocks noGrp="1"/>
          </p:cNvSpPr>
          <p:nvPr>
            <p:ph type="sldNum" sz="quarter" idx="10"/>
          </p:nvPr>
        </p:nvSpPr>
        <p:spPr/>
        <p:txBody>
          <a:bodyPr/>
          <a:lstStyle/>
          <a:p>
            <a:fld id="{1F48E5D6-DD2A-4C67-A9DC-4A7D8596E567}"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t>
            </a:r>
          </a:p>
          <a:p>
            <a:r>
              <a:rPr lang="en-US" dirty="0" smtClean="0"/>
              <a:t>…</a:t>
            </a:r>
          </a:p>
          <a:p>
            <a:r>
              <a:rPr lang="en-US" dirty="0" smtClean="0"/>
              <a:t>Just to clarify:</a:t>
            </a:r>
            <a:r>
              <a:rPr lang="en-US" baseline="0" dirty="0" smtClean="0"/>
              <a:t> We haven’t achieved a 350,000% speedup of </a:t>
            </a:r>
            <a:r>
              <a:rPr lang="en-US" baseline="0" dirty="0" err="1" smtClean="0"/>
              <a:t>MetaMap</a:t>
            </a:r>
            <a:r>
              <a:rPr lang="en-US" baseline="0" dirty="0" smtClean="0"/>
              <a:t> in general;</a:t>
            </a:r>
          </a:p>
          <a:p>
            <a:r>
              <a:rPr lang="en-US" baseline="0" dirty="0" smtClean="0"/>
              <a:t>just on those problem citations.</a:t>
            </a:r>
          </a:p>
          <a:p>
            <a:endParaRPr lang="en-US" baseline="0" dirty="0" smtClean="0"/>
          </a:p>
          <a:p>
            <a:r>
              <a:rPr lang="en-US" baseline="0" dirty="0" smtClean="0"/>
              <a:t>However, the overall efficiency improvement can be appreciated this way:</a:t>
            </a:r>
          </a:p>
          <a:p>
            <a:endParaRPr lang="en-US" dirty="0" smtClean="0"/>
          </a:p>
          <a:p>
            <a:r>
              <a:rPr lang="en-US" dirty="0" smtClean="0"/>
              <a:t>*MEDLINE*</a:t>
            </a:r>
          </a:p>
          <a:p>
            <a:pPr rtl="0" eaLnBrk="0" fontAlgn="base" hangingPunct="0"/>
            <a:endParaRPr lang="en-US" dirty="0"/>
          </a:p>
          <a:p>
            <a:pPr rtl="0" eaLnBrk="0" fontAlgn="base" hangingPunct="0"/>
            <a:r>
              <a:rPr lang="en-US" dirty="0"/>
              <a:t>I’d like to talk next about several significant </a:t>
            </a:r>
            <a:r>
              <a:rPr lang="en-US" dirty="0" smtClean="0"/>
              <a:t>functionality enhancements </a:t>
            </a:r>
            <a:r>
              <a:rPr lang="en-US" dirty="0"/>
              <a:t>we’ve made to </a:t>
            </a:r>
            <a:r>
              <a:rPr lang="en-US" dirty="0" err="1"/>
              <a:t>MetaMap</a:t>
            </a:r>
            <a:r>
              <a:rPr lang="en-US" dirty="0"/>
              <a:t>,</a:t>
            </a:r>
            <a:endParaRPr lang="en-US" dirty="0" smtClean="0"/>
          </a:p>
          <a:p>
            <a:pPr rtl="0" eaLnBrk="0" fontAlgn="base" hangingPunct="0"/>
            <a:r>
              <a:rPr lang="en-US" dirty="0"/>
              <a:t>all of which were delivered as solutions to specific problems </a:t>
            </a:r>
            <a:r>
              <a:rPr lang="en-US" dirty="0" smtClean="0"/>
              <a:t>raised by </a:t>
            </a:r>
            <a:r>
              <a:rPr lang="en-US" dirty="0"/>
              <a:t>our users.</a:t>
            </a:r>
            <a:endParaRPr lang="en-US" dirty="0" smtClean="0"/>
          </a:p>
          <a:p>
            <a:endParaRPr lang="en-US" dirty="0"/>
          </a:p>
        </p:txBody>
      </p:sp>
      <p:sp>
        <p:nvSpPr>
          <p:cNvPr id="4" name="Slide Number Placeholder 3"/>
          <p:cNvSpPr>
            <a:spLocks noGrp="1"/>
          </p:cNvSpPr>
          <p:nvPr>
            <p:ph type="sldNum" sz="quarter" idx="10"/>
          </p:nvPr>
        </p:nvSpPr>
        <p:spPr/>
        <p:txBody>
          <a:bodyPr/>
          <a:lstStyle/>
          <a:p>
            <a:fld id="{1F48E5D6-DD2A-4C67-A9DC-4A7D8596E567}"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900" dirty="0"/>
              <a:t>First, we saw a few slides back an example of </a:t>
            </a:r>
            <a:r>
              <a:rPr lang="en-US" sz="900" dirty="0" err="1"/>
              <a:t>MetaMap’s</a:t>
            </a:r>
            <a:r>
              <a:rPr lang="en-US" sz="900" dirty="0"/>
              <a:t> human-readable output.</a:t>
            </a:r>
          </a:p>
          <a:p>
            <a:r>
              <a:rPr lang="en-US" sz="900" dirty="0"/>
              <a:t>Most </a:t>
            </a:r>
            <a:r>
              <a:rPr lang="en-US" sz="900" dirty="0" err="1"/>
              <a:t>MetaMap</a:t>
            </a:r>
            <a:r>
              <a:rPr lang="en-US" sz="900" dirty="0"/>
              <a:t> users want to slice-n-dice </a:t>
            </a:r>
            <a:r>
              <a:rPr lang="en-US" sz="900" dirty="0" err="1"/>
              <a:t>MetaMap</a:t>
            </a:r>
            <a:r>
              <a:rPr lang="en-US" sz="900" dirty="0"/>
              <a:t> output,</a:t>
            </a:r>
          </a:p>
          <a:p>
            <a:r>
              <a:rPr lang="en-US" sz="900" dirty="0"/>
              <a:t>and although that’s doable with human-readable output, it’s not straightforward,</a:t>
            </a:r>
          </a:p>
          <a:p>
            <a:pPr defTabSz="906079">
              <a:defRPr/>
            </a:pPr>
            <a:r>
              <a:rPr lang="en-US" dirty="0"/>
              <a:t>because human-readable output does not readily lend itself to automated post processing.</a:t>
            </a:r>
            <a:endParaRPr lang="en-US" sz="900" dirty="0"/>
          </a:p>
          <a:p>
            <a:endParaRPr lang="en-US" sz="900" dirty="0"/>
          </a:p>
          <a:p>
            <a:r>
              <a:rPr lang="en-US" sz="900" dirty="0"/>
              <a:t>So, to simplify the task of </a:t>
            </a:r>
            <a:r>
              <a:rPr lang="en-US" sz="900" dirty="0" err="1"/>
              <a:t>postprocessing</a:t>
            </a:r>
            <a:r>
              <a:rPr lang="en-US" sz="900" dirty="0"/>
              <a:t> </a:t>
            </a:r>
            <a:r>
              <a:rPr lang="en-US" sz="900" dirty="0" err="1"/>
              <a:t>MetaMap</a:t>
            </a:r>
            <a:r>
              <a:rPr lang="en-US" sz="900" dirty="0"/>
              <a:t> output</a:t>
            </a:r>
          </a:p>
          <a:p>
            <a:r>
              <a:rPr lang="en-US" sz="900" dirty="0"/>
              <a:t>we delivered XML output, which is a well understood standard that is easy to post-process.</a:t>
            </a:r>
          </a:p>
          <a:p>
            <a:endParaRPr lang="en-US" sz="900" dirty="0"/>
          </a:p>
          <a:p>
            <a:r>
              <a:rPr lang="en-US" sz="900" dirty="0"/>
              <a:t>As we extend </a:t>
            </a:r>
            <a:r>
              <a:rPr lang="en-US" sz="900" dirty="0" err="1"/>
              <a:t>MetaMap’s</a:t>
            </a:r>
            <a:r>
              <a:rPr lang="en-US" sz="900" dirty="0"/>
              <a:t> range beyond the biomedical literature to include clinical text as well,</a:t>
            </a:r>
          </a:p>
          <a:p>
            <a:r>
              <a:rPr lang="en-US" sz="900" dirty="0"/>
              <a:t>we added two features to </a:t>
            </a:r>
            <a:r>
              <a:rPr lang="en-US" sz="900" dirty="0" err="1"/>
              <a:t>MetaMap</a:t>
            </a:r>
            <a:r>
              <a:rPr lang="en-US" sz="900" dirty="0"/>
              <a:t> specifically targeted at better handling clinical text.</a:t>
            </a:r>
          </a:p>
          <a:p>
            <a:r>
              <a:rPr lang="en-US" sz="900" dirty="0"/>
              <a:t> …</a:t>
            </a:r>
          </a:p>
          <a:p>
            <a:r>
              <a:rPr lang="en-US" sz="900" dirty="0" err="1"/>
              <a:t>NegEx</a:t>
            </a:r>
            <a:r>
              <a:rPr lang="en-US" sz="900" dirty="0"/>
              <a:t> is specifically </a:t>
            </a:r>
            <a:r>
              <a:rPr lang="en-US" sz="900" dirty="0" err="1"/>
              <a:t>targteted</a:t>
            </a:r>
            <a:r>
              <a:rPr lang="en-US" sz="900" dirty="0"/>
              <a:t> to clinical text…</a:t>
            </a:r>
          </a:p>
          <a:p>
            <a:endParaRPr lang="en-US" sz="900" dirty="0"/>
          </a:p>
          <a:p>
            <a:r>
              <a:rPr lang="en-US" sz="900" dirty="0"/>
              <a:t>Before I </a:t>
            </a:r>
            <a:r>
              <a:rPr lang="en-US" sz="900" dirty="0" smtClean="0"/>
              <a:t>explain User-Defined </a:t>
            </a:r>
            <a:r>
              <a:rPr lang="en-US" sz="900" dirty="0"/>
              <a:t>Acronyms, </a:t>
            </a:r>
            <a:r>
              <a:rPr lang="en-US" sz="900" dirty="0" smtClean="0"/>
              <a:t>and how they help </a:t>
            </a:r>
            <a:r>
              <a:rPr lang="en-US" sz="900" dirty="0" err="1" smtClean="0"/>
              <a:t>MetaMap</a:t>
            </a:r>
            <a:r>
              <a:rPr lang="en-US" sz="900" dirty="0" smtClean="0"/>
              <a:t> better analyze clinical text,</a:t>
            </a:r>
          </a:p>
          <a:p>
            <a:r>
              <a:rPr lang="en-US" sz="900" dirty="0" smtClean="0"/>
              <a:t>    I </a:t>
            </a:r>
            <a:r>
              <a:rPr lang="en-US" sz="900" dirty="0"/>
              <a:t>want to show how acronyms typically appear in the literature.</a:t>
            </a:r>
          </a:p>
          <a:p>
            <a:endParaRPr lang="en-US" sz="900" dirty="0"/>
          </a:p>
        </p:txBody>
      </p:sp>
      <p:sp>
        <p:nvSpPr>
          <p:cNvPr id="4" name="Slide Number Placeholder 3"/>
          <p:cNvSpPr>
            <a:spLocks noGrp="1"/>
          </p:cNvSpPr>
          <p:nvPr>
            <p:ph type="sldNum" sz="quarter" idx="10"/>
          </p:nvPr>
        </p:nvSpPr>
        <p:spPr/>
        <p:txBody>
          <a:bodyPr/>
          <a:lstStyle/>
          <a:p>
            <a:fld id="{1F48E5D6-DD2A-4C67-A9DC-4A7D8596E567}"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the biomedical literature, acronyms are usually well defined.</a:t>
            </a:r>
          </a:p>
          <a:p>
            <a:r>
              <a:rPr lang="en-US" baseline="0" dirty="0" smtClean="0"/>
              <a:t>Typically, the LONG FORM, or the expansion of the acronym appears first,</a:t>
            </a:r>
          </a:p>
          <a:p>
            <a:r>
              <a:rPr lang="en-US" baseline="0" dirty="0" smtClean="0"/>
              <a:t>followed by the SHORT FORM, or the acronym itself, in parentheses.</a:t>
            </a:r>
            <a:endParaRPr lang="en-US" dirty="0" smtClean="0"/>
          </a:p>
          <a:p>
            <a:endParaRPr lang="en-US" dirty="0" smtClean="0"/>
          </a:p>
          <a:p>
            <a:r>
              <a:rPr lang="en-US" dirty="0" smtClean="0"/>
              <a:t>It’s a very productive paradigm, and AUTHOR-DEFINED acronyms</a:t>
            </a:r>
            <a:r>
              <a:rPr lang="en-US" baseline="0" dirty="0" smtClean="0"/>
              <a:t> appears all over the literature.</a:t>
            </a:r>
          </a:p>
          <a:p>
            <a:r>
              <a:rPr lang="en-US" baseline="0" dirty="0" smtClean="0"/>
              <a:t>In fact, when we ran </a:t>
            </a:r>
            <a:r>
              <a:rPr lang="en-US" baseline="0" dirty="0" err="1" smtClean="0"/>
              <a:t>MetaMap’s</a:t>
            </a:r>
            <a:r>
              <a:rPr lang="en-US" baseline="0" dirty="0" smtClean="0"/>
              <a:t> acronym-detection logic over the entire 2011 MEDLINE Baseline,</a:t>
            </a:r>
          </a:p>
          <a:p>
            <a:r>
              <a:rPr lang="en-US" baseline="0" dirty="0" smtClean="0"/>
              <a:t>    we found well over ten million of these.</a:t>
            </a:r>
          </a:p>
          <a:p>
            <a:endParaRPr lang="en-US" baseline="0" dirty="0" smtClean="0"/>
          </a:p>
          <a:p>
            <a:r>
              <a:rPr lang="en-US" baseline="0" dirty="0" smtClean="0"/>
              <a:t>When </a:t>
            </a:r>
            <a:r>
              <a:rPr lang="en-US" baseline="0" dirty="0" err="1" smtClean="0"/>
              <a:t>MetaMap</a:t>
            </a:r>
            <a:r>
              <a:rPr lang="en-US" baseline="0" dirty="0" smtClean="0"/>
              <a:t> encounters a defined acronym, it will remember the acronym,</a:t>
            </a:r>
          </a:p>
          <a:p>
            <a:r>
              <a:rPr lang="en-US" baseline="0" dirty="0" smtClean="0"/>
              <a:t>   and replace subsequent occurrences the short form with its long form before analyzing the text.</a:t>
            </a:r>
          </a:p>
          <a:p>
            <a:endParaRPr lang="en-US" dirty="0" smtClean="0"/>
          </a:p>
          <a:p>
            <a:r>
              <a:rPr lang="en-US" dirty="0" smtClean="0"/>
              <a:t>If “ACTH” is encountered</a:t>
            </a:r>
            <a:r>
              <a:rPr lang="en-US" baseline="0" dirty="0" smtClean="0"/>
              <a:t> later in the same input, </a:t>
            </a:r>
            <a:r>
              <a:rPr lang="en-US" baseline="0" dirty="0" err="1" smtClean="0"/>
              <a:t>MetaMap</a:t>
            </a:r>
            <a:endParaRPr lang="en-US" baseline="0" dirty="0" smtClean="0"/>
          </a:p>
          <a:p>
            <a:pPr marL="228581" indent="-228581">
              <a:buAutoNum type="arabicParenBoth"/>
            </a:pPr>
            <a:r>
              <a:rPr lang="en-US" baseline="0" dirty="0" smtClean="0"/>
              <a:t>Remembers that ACTH means “</a:t>
            </a:r>
            <a:r>
              <a:rPr lang="en-US" baseline="0" dirty="0" err="1" smtClean="0"/>
              <a:t>adrenocorticotropic</a:t>
            </a:r>
            <a:r>
              <a:rPr lang="en-US" baseline="0" dirty="0" smtClean="0"/>
              <a:t> hormone”, and</a:t>
            </a:r>
          </a:p>
          <a:p>
            <a:pPr marL="228581" indent="-228581">
              <a:buAutoNum type="arabicParenBoth"/>
            </a:pPr>
            <a:r>
              <a:rPr lang="en-US" baseline="0" dirty="0" smtClean="0"/>
              <a:t>Replaces the short form of the acronym with its long form, its expansion</a:t>
            </a:r>
          </a:p>
          <a:p>
            <a:pPr marL="228581" indent="-228581">
              <a:buNone/>
            </a:pPr>
            <a:r>
              <a:rPr lang="en-US" baseline="0" dirty="0" smtClean="0"/>
              <a:t>     and apply the concept-identification logic to the long form.</a:t>
            </a:r>
          </a:p>
          <a:p>
            <a:pPr marL="228581" indent="-228581"/>
            <a:endParaRPr lang="en-US" baseline="0" dirty="0" smtClean="0"/>
          </a:p>
          <a:p>
            <a:pPr marL="228581" indent="-228581"/>
            <a:r>
              <a:rPr lang="en-US" baseline="0" dirty="0" smtClean="0"/>
              <a:t>Now, let’s </a:t>
            </a:r>
            <a:r>
              <a:rPr lang="en-US" b="1" baseline="0" dirty="0" smtClean="0"/>
              <a:t>contrast</a:t>
            </a:r>
            <a:r>
              <a:rPr lang="en-US" baseline="0" dirty="0" smtClean="0"/>
              <a:t> the appearance of acronyms in the literature</a:t>
            </a:r>
          </a:p>
          <a:p>
            <a:pPr marL="228581" indent="-228581"/>
            <a:r>
              <a:rPr lang="en-US" baseline="0" dirty="0" smtClean="0"/>
              <a:t>with how they typically appear in </a:t>
            </a:r>
            <a:r>
              <a:rPr lang="en-US" b="1" baseline="0" dirty="0" smtClean="0"/>
              <a:t>clinical text</a:t>
            </a:r>
            <a:r>
              <a:rPr lang="en-US" baseline="0" dirty="0" smtClean="0"/>
              <a:t>.</a:t>
            </a:r>
          </a:p>
          <a:p>
            <a:pPr marL="228581" indent="-228581"/>
            <a:endParaRPr lang="en-US" baseline="0" dirty="0" smtClean="0"/>
          </a:p>
        </p:txBody>
      </p:sp>
      <p:sp>
        <p:nvSpPr>
          <p:cNvPr id="4" name="Slide Number Placeholder 3"/>
          <p:cNvSpPr>
            <a:spLocks noGrp="1"/>
          </p:cNvSpPr>
          <p:nvPr>
            <p:ph type="sldNum" sz="quarter" idx="10"/>
          </p:nvPr>
        </p:nvSpPr>
        <p:spPr/>
        <p:txBody>
          <a:bodyPr/>
          <a:lstStyle/>
          <a:p>
            <a:fld id="{1F48E5D6-DD2A-4C67-A9DC-4A7D8596E567}" type="slidenum">
              <a:rPr lang="en-US" smtClean="0"/>
              <a:pPr/>
              <a:t>23</a:t>
            </a:fld>
            <a:endParaRPr lang="en-US"/>
          </a:p>
        </p:txBody>
      </p:sp>
    </p:spTree>
    <p:extLst>
      <p:ext uri="{BB962C8B-B14F-4D97-AF65-F5344CB8AC3E}">
        <p14:creationId xmlns:p14="http://schemas.microsoft.com/office/powerpoint/2010/main" val="42567268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dirty="0" smtClean="0"/>
              <a:t>In clinical text,</a:t>
            </a:r>
            <a:r>
              <a:rPr lang="en-US" baseline="0" dirty="0" smtClean="0"/>
              <a:t> however, acronyms are not nearly so well behaved,</a:t>
            </a:r>
          </a:p>
          <a:p>
            <a:r>
              <a:rPr lang="en-US" baseline="0" dirty="0" smtClean="0"/>
              <a:t>because they typically appear undefined, that is, without their expansions.</a:t>
            </a:r>
          </a:p>
          <a:p>
            <a:r>
              <a:rPr lang="en-US" baseline="0" dirty="0" smtClean="0"/>
              <a:t>And for two reasons:</a:t>
            </a:r>
          </a:p>
          <a:p>
            <a:pPr marL="226520" indent="-226520">
              <a:buAutoNum type="arabicParenBoth"/>
            </a:pPr>
            <a:r>
              <a:rPr lang="en-US" baseline="0" dirty="0" smtClean="0"/>
              <a:t>The target audience presumably knows the acronyms, and</a:t>
            </a:r>
          </a:p>
          <a:p>
            <a:pPr marL="226520" indent="-226520">
              <a:buAutoNum type="arabicParenBoth"/>
            </a:pPr>
            <a:r>
              <a:rPr lang="en-US" baseline="0" dirty="0" smtClean="0"/>
              <a:t> Physicians don’t take the time to enter that much text into their EMR systems.</a:t>
            </a:r>
          </a:p>
          <a:p>
            <a:pPr marL="226520" indent="-226520"/>
            <a:r>
              <a:rPr lang="en-US" baseline="0" dirty="0" smtClean="0"/>
              <a:t>And who can blame them? What would *you* rather type if you were in a hurry?</a:t>
            </a:r>
          </a:p>
          <a:p>
            <a:pPr marL="226520" indent="-226520"/>
            <a:endParaRPr lang="en-US" baseline="0" dirty="0" smtClean="0"/>
          </a:p>
          <a:p>
            <a:pPr marL="226520" indent="-226520"/>
            <a:r>
              <a:rPr lang="en-US" baseline="0" dirty="0" smtClean="0"/>
              <a:t>These short forms, or these long forms</a:t>
            </a:r>
            <a:endParaRPr lang="en-US" dirty="0" smtClean="0"/>
          </a:p>
          <a:p>
            <a:r>
              <a:rPr lang="en-US" dirty="0" smtClean="0"/>
              <a:t>Which</a:t>
            </a:r>
            <a:r>
              <a:rPr lang="en-US" baseline="0" dirty="0" smtClean="0"/>
              <a:t> requires 14x as much typing!</a:t>
            </a:r>
          </a:p>
          <a:p>
            <a:endParaRPr lang="en-US" dirty="0" smtClean="0"/>
          </a:p>
          <a:p>
            <a:r>
              <a:rPr lang="en-US" dirty="0" smtClean="0"/>
              <a:t>Having</a:t>
            </a:r>
            <a:r>
              <a:rPr lang="en-US" baseline="0" dirty="0" smtClean="0"/>
              <a:t> acronyms not defined in text leads to </a:t>
            </a:r>
            <a:r>
              <a:rPr lang="en-US" b="1" baseline="0" dirty="0" smtClean="0"/>
              <a:t>TWO POSSIBLE PROBLEMS</a:t>
            </a:r>
            <a:r>
              <a:rPr lang="en-US" baseline="0" dirty="0" smtClean="0"/>
              <a:t>:</a:t>
            </a:r>
          </a:p>
          <a:p>
            <a:pPr marL="226520" indent="-226520">
              <a:buAutoNum type="arabicParenBoth"/>
            </a:pPr>
            <a:r>
              <a:rPr lang="en-US" baseline="0" dirty="0" smtClean="0"/>
              <a:t>The short form of the acronym is not in the </a:t>
            </a:r>
            <a:r>
              <a:rPr lang="en-US" baseline="0" dirty="0" err="1" smtClean="0"/>
              <a:t>Metathesaurus</a:t>
            </a:r>
            <a:r>
              <a:rPr lang="en-US" baseline="0" dirty="0" smtClean="0"/>
              <a:t>, in which case you’ll get nothing back</a:t>
            </a:r>
          </a:p>
          <a:p>
            <a:pPr marL="226520" indent="-226520"/>
            <a:r>
              <a:rPr lang="en-US" baseline="0" dirty="0" smtClean="0"/>
              <a:t>or, what’s even worse</a:t>
            </a:r>
          </a:p>
          <a:p>
            <a:pPr marL="226520" indent="-226520"/>
            <a:r>
              <a:rPr lang="en-US" baseline="0" dirty="0" smtClean="0"/>
              <a:t>(2) The short form *IS* in the </a:t>
            </a:r>
            <a:r>
              <a:rPr lang="en-US" baseline="0" dirty="0" err="1" smtClean="0"/>
              <a:t>Metathesaurus</a:t>
            </a:r>
            <a:r>
              <a:rPr lang="en-US" baseline="0" dirty="0" smtClean="0"/>
              <a:t>, but denotes a concept that is inappropriate for your specific domain.</a:t>
            </a:r>
          </a:p>
          <a:p>
            <a:pPr marL="226520" indent="-226520"/>
            <a:endParaRPr lang="en-US" baseline="0" dirty="0" smtClean="0"/>
          </a:p>
          <a:p>
            <a:pPr marL="226520" indent="-226520"/>
            <a:r>
              <a:rPr lang="en-US" baseline="0" dirty="0" smtClean="0"/>
              <a:t>In either case, </a:t>
            </a:r>
            <a:r>
              <a:rPr lang="en-US" baseline="0" dirty="0" err="1" smtClean="0"/>
              <a:t>MetaMap</a:t>
            </a:r>
            <a:r>
              <a:rPr lang="en-US" baseline="0" dirty="0" smtClean="0"/>
              <a:t> users can solve both those problems</a:t>
            </a:r>
          </a:p>
          <a:p>
            <a:pPr marL="226520" indent="-226520"/>
            <a:r>
              <a:rPr lang="en-US" baseline="0" dirty="0" smtClean="0"/>
              <a:t>   by defining their own acronyms,</a:t>
            </a:r>
          </a:p>
          <a:p>
            <a:pPr marL="226520" indent="-226520"/>
            <a:r>
              <a:rPr lang="en-US" baseline="0" dirty="0" smtClean="0"/>
              <a:t>   which allows customizing </a:t>
            </a:r>
            <a:r>
              <a:rPr lang="en-US" baseline="0" dirty="0" err="1" smtClean="0"/>
              <a:t>MetaMap</a:t>
            </a:r>
            <a:r>
              <a:rPr lang="en-US" baseline="0" dirty="0" smtClean="0"/>
              <a:t> to a user’s particular needs.</a:t>
            </a:r>
          </a:p>
          <a:p>
            <a:pPr marL="226520" indent="-226520"/>
            <a:r>
              <a:rPr lang="en-US" baseline="0" dirty="0" smtClean="0"/>
              <a:t> </a:t>
            </a:r>
          </a:p>
          <a:p>
            <a:pPr marL="226520" indent="-226520"/>
            <a:r>
              <a:rPr lang="en-US" baseline="0" dirty="0" smtClean="0"/>
              <a:t>Now let’s look at an example of what can happen if the </a:t>
            </a:r>
            <a:r>
              <a:rPr lang="en-US" baseline="0" dirty="0" err="1" smtClean="0"/>
              <a:t>Metathesaurus</a:t>
            </a:r>
            <a:r>
              <a:rPr lang="en-US" baseline="0" dirty="0" smtClean="0"/>
              <a:t> contains a domain-inappropriate definition.</a:t>
            </a:r>
          </a:p>
          <a:p>
            <a:pPr marL="226520" indent="-226520"/>
            <a:endParaRPr lang="en-US" dirty="0"/>
          </a:p>
        </p:txBody>
      </p:sp>
      <p:sp>
        <p:nvSpPr>
          <p:cNvPr id="4" name="Slide Number Placeholder 3"/>
          <p:cNvSpPr>
            <a:spLocks noGrp="1"/>
          </p:cNvSpPr>
          <p:nvPr>
            <p:ph type="sldNum" sz="quarter" idx="10"/>
          </p:nvPr>
        </p:nvSpPr>
        <p:spPr/>
        <p:txBody>
          <a:bodyPr/>
          <a:lstStyle/>
          <a:p>
            <a:fld id="{1F48E5D6-DD2A-4C67-A9DC-4A7D8596E567}" type="slidenum">
              <a:rPr lang="en-US" smtClean="0"/>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First, notice that in the title of the slide, “UDAs” is not a user-defined</a:t>
            </a:r>
            <a:r>
              <a:rPr lang="en-US" baseline="0" dirty="0" smtClean="0"/>
              <a:t> acronym but an author-defined acronym!</a:t>
            </a:r>
          </a:p>
          <a:p>
            <a:endParaRPr lang="en-US" baseline="0" dirty="0" smtClean="0"/>
          </a:p>
          <a:p>
            <a:r>
              <a:rPr lang="en-US" baseline="0" dirty="0" smtClean="0"/>
              <a:t>…</a:t>
            </a:r>
          </a:p>
          <a:p>
            <a:pPr marL="226520" indent="-226520"/>
            <a:r>
              <a:rPr lang="en-US" baseline="0" dirty="0" smtClean="0"/>
              <a:t>To summarize: user-defined acronyms enable users to customize </a:t>
            </a:r>
            <a:r>
              <a:rPr lang="en-US" baseline="0" dirty="0" err="1" smtClean="0"/>
              <a:t>MetaMap</a:t>
            </a:r>
            <a:endParaRPr lang="en-US" baseline="0" dirty="0" smtClean="0"/>
          </a:p>
          <a:p>
            <a:pPr marL="226520" indent="-226520"/>
            <a:r>
              <a:rPr lang="en-US" baseline="0" dirty="0" smtClean="0"/>
              <a:t>   not only to specific DOMAINS  (e.g., radiology),</a:t>
            </a:r>
          </a:p>
          <a:p>
            <a:r>
              <a:rPr lang="en-US" baseline="0" dirty="0" smtClean="0"/>
              <a:t>   but even to specific SITES,  so </a:t>
            </a:r>
            <a:r>
              <a:rPr lang="en-US" baseline="0" dirty="0" err="1" smtClean="0"/>
              <a:t>MetaMap</a:t>
            </a:r>
            <a:r>
              <a:rPr lang="en-US" baseline="0" dirty="0" smtClean="0"/>
              <a:t> can handle a particular hospital’s local lingo.</a:t>
            </a:r>
          </a:p>
          <a:p>
            <a:endParaRPr lang="en-US" baseline="0" dirty="0" smtClean="0"/>
          </a:p>
          <a:p>
            <a:r>
              <a:rPr lang="en-US" baseline="0" dirty="0" smtClean="0"/>
              <a:t>And that concludes our whirlwind tour of </a:t>
            </a:r>
            <a:r>
              <a:rPr lang="en-US" baseline="0" dirty="0" err="1" smtClean="0"/>
              <a:t>MetaMap</a:t>
            </a:r>
            <a:r>
              <a:rPr lang="en-US" baseline="0" dirty="0" smtClean="0"/>
              <a:t>.</a:t>
            </a:r>
          </a:p>
          <a:p>
            <a:r>
              <a:rPr lang="en-US" dirty="0" smtClean="0"/>
              <a:t>The full report goes into</a:t>
            </a:r>
            <a:r>
              <a:rPr lang="en-US" baseline="0" dirty="0" smtClean="0"/>
              <a:t> a </a:t>
            </a:r>
            <a:r>
              <a:rPr lang="en-US" dirty="0" smtClean="0"/>
              <a:t>great deal</a:t>
            </a:r>
            <a:r>
              <a:rPr lang="en-US" baseline="0" dirty="0" smtClean="0"/>
              <a:t> more</a:t>
            </a:r>
            <a:r>
              <a:rPr lang="en-US" dirty="0" smtClean="0"/>
              <a:t> detail,</a:t>
            </a:r>
          </a:p>
          <a:p>
            <a:r>
              <a:rPr lang="en-US" baseline="0" dirty="0" smtClean="0"/>
              <a:t>   especially about</a:t>
            </a:r>
            <a:r>
              <a:rPr lang="en-US" dirty="0" smtClean="0"/>
              <a:t> the efficiency</a:t>
            </a:r>
            <a:r>
              <a:rPr lang="en-US" baseline="0" dirty="0" smtClean="0"/>
              <a:t> improvements and </a:t>
            </a:r>
            <a:r>
              <a:rPr lang="en-US" dirty="0" smtClean="0"/>
              <a:t>functionality enhancements.</a:t>
            </a:r>
          </a:p>
          <a:p>
            <a:endParaRPr lang="en-US" dirty="0" smtClean="0"/>
          </a:p>
          <a:p>
            <a:r>
              <a:rPr lang="en-US" dirty="0" smtClean="0"/>
              <a:t>And</a:t>
            </a:r>
            <a:r>
              <a:rPr lang="en-US" baseline="0" dirty="0" smtClean="0"/>
              <a:t> with that, I will turn the floor over to Jim.</a:t>
            </a:r>
          </a:p>
          <a:p>
            <a:endParaRPr lang="en-US" dirty="0"/>
          </a:p>
        </p:txBody>
      </p:sp>
      <p:sp>
        <p:nvSpPr>
          <p:cNvPr id="4" name="Slide Number Placeholder 3"/>
          <p:cNvSpPr>
            <a:spLocks noGrp="1"/>
          </p:cNvSpPr>
          <p:nvPr>
            <p:ph type="sldNum" sz="quarter" idx="10"/>
          </p:nvPr>
        </p:nvSpPr>
        <p:spPr/>
        <p:txBody>
          <a:bodyPr/>
          <a:lstStyle/>
          <a:p>
            <a:fld id="{1F48E5D6-DD2A-4C67-A9DC-4A7D8596E567}"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The NLM Indexing Initiative: Current Status and Role in Improving Access to Biomedical Information</a:t>
            </a:r>
            <a:endParaRPr lang="en-US"/>
          </a:p>
        </p:txBody>
      </p:sp>
      <p:sp>
        <p:nvSpPr>
          <p:cNvPr id="5" name="Slide Number Placeholder 4"/>
          <p:cNvSpPr>
            <a:spLocks noGrp="1"/>
          </p:cNvSpPr>
          <p:nvPr>
            <p:ph type="sldNum" sz="quarter" idx="11"/>
          </p:nvPr>
        </p:nvSpPr>
        <p:spPr/>
        <p:txBody>
          <a:bodyPr/>
          <a:lstStyle/>
          <a:p>
            <a:fld id="{1F48E5D6-DD2A-4C67-A9DC-4A7D8596E567}" type="slidenum">
              <a:rPr lang="en-US" smtClean="0"/>
              <a:pPr/>
              <a:t>26</a:t>
            </a:fld>
            <a:endParaRPr lang="en-US"/>
          </a:p>
        </p:txBody>
      </p:sp>
    </p:spTree>
    <p:extLst>
      <p:ext uri="{BB962C8B-B14F-4D97-AF65-F5344CB8AC3E}">
        <p14:creationId xmlns:p14="http://schemas.microsoft.com/office/powerpoint/2010/main" val="37883837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The NLM Indexing Initiative: Current Status and Role in Improving Access to Biomedical Information</a:t>
            </a:r>
            <a:endParaRPr lang="en-US"/>
          </a:p>
        </p:txBody>
      </p:sp>
      <p:sp>
        <p:nvSpPr>
          <p:cNvPr id="5" name="Slide Number Placeholder 4"/>
          <p:cNvSpPr>
            <a:spLocks noGrp="1"/>
          </p:cNvSpPr>
          <p:nvPr>
            <p:ph type="sldNum" sz="quarter" idx="11"/>
          </p:nvPr>
        </p:nvSpPr>
        <p:spPr/>
        <p:txBody>
          <a:bodyPr/>
          <a:lstStyle/>
          <a:p>
            <a:fld id="{1F48E5D6-DD2A-4C67-A9DC-4A7D8596E567}" type="slidenum">
              <a:rPr lang="en-US" smtClean="0"/>
              <a:pPr/>
              <a:t>27</a:t>
            </a:fld>
            <a:endParaRPr lang="en-US"/>
          </a:p>
        </p:txBody>
      </p:sp>
    </p:spTree>
    <p:extLst>
      <p:ext uri="{BB962C8B-B14F-4D97-AF65-F5344CB8AC3E}">
        <p14:creationId xmlns:p14="http://schemas.microsoft.com/office/powerpoint/2010/main" val="34281482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Highlight</a:t>
            </a:r>
            <a:r>
              <a:rPr lang="en-US" baseline="0" dirty="0" smtClean="0"/>
              <a:t> Index Section support</a:t>
            </a:r>
          </a:p>
          <a:p>
            <a:r>
              <a:rPr lang="en-US" baseline="0" dirty="0" smtClean="0"/>
              <a:t>Explain why only 50%</a:t>
            </a:r>
          </a:p>
        </p:txBody>
      </p:sp>
      <p:sp>
        <p:nvSpPr>
          <p:cNvPr id="4" name="Slide Number Placeholder 3"/>
          <p:cNvSpPr>
            <a:spLocks noGrp="1"/>
          </p:cNvSpPr>
          <p:nvPr>
            <p:ph type="sldNum" sz="quarter" idx="10"/>
          </p:nvPr>
        </p:nvSpPr>
        <p:spPr/>
        <p:txBody>
          <a:bodyPr/>
          <a:lstStyle/>
          <a:p>
            <a:fld id="{1F48E5D6-DD2A-4C67-A9DC-4A7D8596E567}" type="slidenum">
              <a:rPr lang="en-US" smtClean="0"/>
              <a:pPr/>
              <a:t>28</a:t>
            </a:fld>
            <a:endParaRPr lang="en-US"/>
          </a:p>
        </p:txBody>
      </p:sp>
      <p:sp>
        <p:nvSpPr>
          <p:cNvPr id="5" name="Header Placeholder 4"/>
          <p:cNvSpPr>
            <a:spLocks noGrp="1"/>
          </p:cNvSpPr>
          <p:nvPr>
            <p:ph type="hdr" sz="quarter" idx="11"/>
          </p:nvPr>
        </p:nvSpPr>
        <p:spPr/>
        <p:txBody>
          <a:bodyPr/>
          <a:lstStyle/>
          <a:p>
            <a:r>
              <a:rPr lang="en-US" smtClean="0"/>
              <a:t>The NLM Indexing Initiative: Current Status and Role in Improving Access to Biomedical Information</a:t>
            </a:r>
            <a:endParaRPr lang="en-US"/>
          </a:p>
        </p:txBody>
      </p:sp>
    </p:spTree>
    <p:extLst>
      <p:ext uri="{BB962C8B-B14F-4D97-AF65-F5344CB8AC3E}">
        <p14:creationId xmlns:p14="http://schemas.microsoft.com/office/powerpoint/2010/main" val="34271322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The NLM Indexing Initiative: Current Status and Role in Improving Access to Biomedical Information</a:t>
            </a:r>
            <a:endParaRPr lang="en-US"/>
          </a:p>
        </p:txBody>
      </p:sp>
      <p:sp>
        <p:nvSpPr>
          <p:cNvPr id="5" name="Slide Number Placeholder 4"/>
          <p:cNvSpPr>
            <a:spLocks noGrp="1"/>
          </p:cNvSpPr>
          <p:nvPr>
            <p:ph type="sldNum" sz="quarter" idx="11"/>
          </p:nvPr>
        </p:nvSpPr>
        <p:spPr/>
        <p:txBody>
          <a:bodyPr/>
          <a:lstStyle/>
          <a:p>
            <a:fld id="{1F48E5D6-DD2A-4C67-A9DC-4A7D8596E567}" type="slidenum">
              <a:rPr lang="en-US" smtClean="0"/>
              <a:pPr/>
              <a:t>29</a:t>
            </a:fld>
            <a:endParaRPr lang="en-US"/>
          </a:p>
        </p:txBody>
      </p:sp>
    </p:spTree>
    <p:extLst>
      <p:ext uri="{BB962C8B-B14F-4D97-AF65-F5344CB8AC3E}">
        <p14:creationId xmlns:p14="http://schemas.microsoft.com/office/powerpoint/2010/main" val="30627489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The NLM Indexing Initiative: Current Status and Role in Improving Access to Biomedical Information</a:t>
            </a:r>
            <a:endParaRPr lang="en-US"/>
          </a:p>
        </p:txBody>
      </p:sp>
      <p:sp>
        <p:nvSpPr>
          <p:cNvPr id="5" name="Slide Number Placeholder 4"/>
          <p:cNvSpPr>
            <a:spLocks noGrp="1"/>
          </p:cNvSpPr>
          <p:nvPr>
            <p:ph type="sldNum" sz="quarter" idx="11"/>
          </p:nvPr>
        </p:nvSpPr>
        <p:spPr/>
        <p:txBody>
          <a:bodyPr/>
          <a:lstStyle/>
          <a:p>
            <a:fld id="{1F48E5D6-DD2A-4C67-A9DC-4A7D8596E567}" type="slidenum">
              <a:rPr lang="en-US" smtClean="0"/>
              <a:pPr/>
              <a:t>3</a:t>
            </a:fld>
            <a:endParaRPr lang="en-US"/>
          </a:p>
        </p:txBody>
      </p:sp>
    </p:spTree>
    <p:extLst>
      <p:ext uri="{BB962C8B-B14F-4D97-AF65-F5344CB8AC3E}">
        <p14:creationId xmlns:p14="http://schemas.microsoft.com/office/powerpoint/2010/main" val="163390867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Highlight</a:t>
            </a:r>
            <a:r>
              <a:rPr lang="en-US" baseline="0" dirty="0" smtClean="0"/>
              <a:t> Index Section support</a:t>
            </a:r>
          </a:p>
          <a:p>
            <a:r>
              <a:rPr lang="en-US" baseline="0" dirty="0" smtClean="0"/>
              <a:t>MTIFL</a:t>
            </a:r>
          </a:p>
          <a:p>
            <a:r>
              <a:rPr lang="en-US" baseline="0" dirty="0" smtClean="0"/>
              <a:t>NLM Gateway now gone away</a:t>
            </a:r>
          </a:p>
        </p:txBody>
      </p:sp>
      <p:sp>
        <p:nvSpPr>
          <p:cNvPr id="4" name="Slide Number Placeholder 3"/>
          <p:cNvSpPr>
            <a:spLocks noGrp="1"/>
          </p:cNvSpPr>
          <p:nvPr>
            <p:ph type="sldNum" sz="quarter" idx="10"/>
          </p:nvPr>
        </p:nvSpPr>
        <p:spPr/>
        <p:txBody>
          <a:bodyPr/>
          <a:lstStyle/>
          <a:p>
            <a:fld id="{1F48E5D6-DD2A-4C67-A9DC-4A7D8596E567}" type="slidenum">
              <a:rPr lang="en-US" smtClean="0"/>
              <a:pPr/>
              <a:t>30</a:t>
            </a:fld>
            <a:endParaRPr lang="en-US"/>
          </a:p>
        </p:txBody>
      </p:sp>
      <p:sp>
        <p:nvSpPr>
          <p:cNvPr id="5" name="Header Placeholder 4"/>
          <p:cNvSpPr>
            <a:spLocks noGrp="1"/>
          </p:cNvSpPr>
          <p:nvPr>
            <p:ph type="hdr" sz="quarter" idx="11"/>
          </p:nvPr>
        </p:nvSpPr>
        <p:spPr/>
        <p:txBody>
          <a:bodyPr/>
          <a:lstStyle/>
          <a:p>
            <a:r>
              <a:rPr lang="en-US" smtClean="0"/>
              <a:t>The NLM Indexing Initiative: Current Status and Role in Improving Access to Biomedical Information</a:t>
            </a:r>
            <a:endParaRPr lang="en-US"/>
          </a:p>
        </p:txBody>
      </p:sp>
    </p:spTree>
    <p:extLst>
      <p:ext uri="{BB962C8B-B14F-4D97-AF65-F5344CB8AC3E}">
        <p14:creationId xmlns:p14="http://schemas.microsoft.com/office/powerpoint/2010/main" val="342713221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48E5D6-DD2A-4C67-A9DC-4A7D8596E567}" type="slidenum">
              <a:rPr lang="en-US" smtClean="0"/>
              <a:pPr/>
              <a:t>31</a:t>
            </a:fld>
            <a:endParaRPr lang="en-US"/>
          </a:p>
        </p:txBody>
      </p:sp>
      <p:sp>
        <p:nvSpPr>
          <p:cNvPr id="5" name="Header Placeholder 4"/>
          <p:cNvSpPr>
            <a:spLocks noGrp="1"/>
          </p:cNvSpPr>
          <p:nvPr>
            <p:ph type="hdr" sz="quarter" idx="11"/>
          </p:nvPr>
        </p:nvSpPr>
        <p:spPr/>
        <p:txBody>
          <a:bodyPr/>
          <a:lstStyle/>
          <a:p>
            <a:r>
              <a:rPr lang="en-US" smtClean="0"/>
              <a:t>The NLM Indexing Initiative: Current Status and Role in Improving Access to Biomedical Information</a:t>
            </a:r>
            <a:endParaRPr lang="en-US"/>
          </a:p>
        </p:txBody>
      </p:sp>
    </p:spTree>
    <p:extLst>
      <p:ext uri="{BB962C8B-B14F-4D97-AF65-F5344CB8AC3E}">
        <p14:creationId xmlns:p14="http://schemas.microsoft.com/office/powerpoint/2010/main" val="387970009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EXTENSIBLE</a:t>
            </a:r>
            <a:endParaRPr lang="en-US" baseline="0" dirty="0" smtClean="0"/>
          </a:p>
        </p:txBody>
      </p:sp>
      <p:sp>
        <p:nvSpPr>
          <p:cNvPr id="4" name="Slide Number Placeholder 3"/>
          <p:cNvSpPr>
            <a:spLocks noGrp="1"/>
          </p:cNvSpPr>
          <p:nvPr>
            <p:ph type="sldNum" sz="quarter" idx="10"/>
          </p:nvPr>
        </p:nvSpPr>
        <p:spPr/>
        <p:txBody>
          <a:bodyPr/>
          <a:lstStyle/>
          <a:p>
            <a:fld id="{1F48E5D6-DD2A-4C67-A9DC-4A7D8596E567}" type="slidenum">
              <a:rPr lang="en-US" smtClean="0"/>
              <a:pPr/>
              <a:t>32</a:t>
            </a:fld>
            <a:endParaRPr lang="en-US"/>
          </a:p>
        </p:txBody>
      </p:sp>
      <p:sp>
        <p:nvSpPr>
          <p:cNvPr id="5" name="Header Placeholder 4"/>
          <p:cNvSpPr>
            <a:spLocks noGrp="1"/>
          </p:cNvSpPr>
          <p:nvPr>
            <p:ph type="hdr" sz="quarter" idx="11"/>
          </p:nvPr>
        </p:nvSpPr>
        <p:spPr/>
        <p:txBody>
          <a:bodyPr/>
          <a:lstStyle/>
          <a:p>
            <a:r>
              <a:rPr lang="en-US" smtClean="0"/>
              <a:t>The NLM Indexing Initiative: Current Status and Role in Improving Access to Biomedical Information</a:t>
            </a:r>
            <a:endParaRPr lang="en-US"/>
          </a:p>
        </p:txBody>
      </p:sp>
    </p:spTree>
    <p:extLst>
      <p:ext uri="{BB962C8B-B14F-4D97-AF65-F5344CB8AC3E}">
        <p14:creationId xmlns:p14="http://schemas.microsoft.com/office/powerpoint/2010/main" val="342713221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err="1" smtClean="0"/>
              <a:t>MetaMap</a:t>
            </a:r>
            <a:r>
              <a:rPr lang="en-US" dirty="0" smtClean="0"/>
              <a:t> identifies all of the UMLS</a:t>
            </a:r>
            <a:r>
              <a:rPr lang="en-US" baseline="0" dirty="0" smtClean="0"/>
              <a:t> concepts it can find in the article providing us with high confidence in terms</a:t>
            </a:r>
          </a:p>
          <a:p>
            <a:pPr marL="171450" indent="-171450">
              <a:buFontTx/>
              <a:buChar char="-"/>
            </a:pPr>
            <a:r>
              <a:rPr lang="en-US" baseline="0" dirty="0" smtClean="0"/>
              <a:t>Restrict to </a:t>
            </a:r>
            <a:r>
              <a:rPr lang="en-US" baseline="0" dirty="0" err="1" smtClean="0"/>
              <a:t>MeSH</a:t>
            </a:r>
            <a:r>
              <a:rPr lang="en-US" baseline="0" dirty="0" smtClean="0"/>
              <a:t> then gives us mappings from the UMLS concepts to </a:t>
            </a:r>
            <a:r>
              <a:rPr lang="en-US" baseline="0" dirty="0" err="1" smtClean="0"/>
              <a:t>MeSH</a:t>
            </a:r>
            <a:r>
              <a:rPr lang="en-US" baseline="0" dirty="0" smtClean="0"/>
              <a:t> terms</a:t>
            </a:r>
          </a:p>
          <a:p>
            <a:endParaRPr lang="en-US" baseline="0" dirty="0" smtClean="0"/>
          </a:p>
        </p:txBody>
      </p:sp>
      <p:sp>
        <p:nvSpPr>
          <p:cNvPr id="4" name="Slide Number Placeholder 3"/>
          <p:cNvSpPr>
            <a:spLocks noGrp="1"/>
          </p:cNvSpPr>
          <p:nvPr>
            <p:ph type="sldNum" sz="quarter" idx="10"/>
          </p:nvPr>
        </p:nvSpPr>
        <p:spPr/>
        <p:txBody>
          <a:bodyPr/>
          <a:lstStyle/>
          <a:p>
            <a:fld id="{1F48E5D6-DD2A-4C67-A9DC-4A7D8596E567}" type="slidenum">
              <a:rPr lang="en-US" smtClean="0"/>
              <a:pPr/>
              <a:t>33</a:t>
            </a:fld>
            <a:endParaRPr lang="en-US"/>
          </a:p>
        </p:txBody>
      </p:sp>
      <p:sp>
        <p:nvSpPr>
          <p:cNvPr id="5" name="Header Placeholder 4"/>
          <p:cNvSpPr>
            <a:spLocks noGrp="1"/>
          </p:cNvSpPr>
          <p:nvPr>
            <p:ph type="hdr" sz="quarter" idx="11"/>
          </p:nvPr>
        </p:nvSpPr>
        <p:spPr/>
        <p:txBody>
          <a:bodyPr/>
          <a:lstStyle/>
          <a:p>
            <a:r>
              <a:rPr lang="en-US" smtClean="0"/>
              <a:t>The NLM Indexing Initiative: Current Status and Role in Improving Access to Biomedical Information</a:t>
            </a:r>
            <a:endParaRPr lang="en-US"/>
          </a:p>
        </p:txBody>
      </p:sp>
    </p:spTree>
    <p:extLst>
      <p:ext uri="{BB962C8B-B14F-4D97-AF65-F5344CB8AC3E}">
        <p14:creationId xmlns:p14="http://schemas.microsoft.com/office/powerpoint/2010/main" val="22908181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The NLM Indexing Initiative: Current Status and Role in Improving Access to Biomedical Information</a:t>
            </a:r>
            <a:endParaRPr lang="en-US"/>
          </a:p>
        </p:txBody>
      </p:sp>
      <p:sp>
        <p:nvSpPr>
          <p:cNvPr id="5" name="Slide Number Placeholder 4"/>
          <p:cNvSpPr>
            <a:spLocks noGrp="1"/>
          </p:cNvSpPr>
          <p:nvPr>
            <p:ph type="sldNum" sz="quarter" idx="11"/>
          </p:nvPr>
        </p:nvSpPr>
        <p:spPr/>
        <p:txBody>
          <a:bodyPr/>
          <a:lstStyle/>
          <a:p>
            <a:fld id="{1F48E5D6-DD2A-4C67-A9DC-4A7D8596E567}" type="slidenum">
              <a:rPr lang="en-US" smtClean="0"/>
              <a:pPr/>
              <a:t>34</a:t>
            </a:fld>
            <a:endParaRPr lang="en-US"/>
          </a:p>
        </p:txBody>
      </p:sp>
    </p:spTree>
    <p:extLst>
      <p:ext uri="{BB962C8B-B14F-4D97-AF65-F5344CB8AC3E}">
        <p14:creationId xmlns:p14="http://schemas.microsoft.com/office/powerpoint/2010/main" val="206227766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baseline="0" dirty="0" smtClean="0"/>
              <a:t>PubMed Related Citations uses same technology as related articles in PubMed</a:t>
            </a:r>
          </a:p>
          <a:p>
            <a:pPr marL="171450" indent="-171450">
              <a:buFontTx/>
              <a:buChar char="-"/>
            </a:pPr>
            <a:r>
              <a:rPr lang="en-US" baseline="0" dirty="0" smtClean="0"/>
              <a:t>Explain that the algorithm uses words in the title and abstract to compute relatedness</a:t>
            </a:r>
          </a:p>
          <a:p>
            <a:pPr marL="171450" indent="-171450">
              <a:buFontTx/>
              <a:buChar char="-"/>
            </a:pPr>
            <a:endParaRPr lang="en-US" baseline="0" dirty="0" smtClean="0"/>
          </a:p>
          <a:p>
            <a:pPr marL="171450" indent="-171450">
              <a:buFontTx/>
              <a:buChar char="-"/>
            </a:pPr>
            <a:r>
              <a:rPr lang="en-US" baseline="0" dirty="0" smtClean="0"/>
              <a:t>Talk about machine learning (Antonio) and subheading attachment (</a:t>
            </a:r>
            <a:r>
              <a:rPr lang="en-US" baseline="0" dirty="0" err="1" smtClean="0"/>
              <a:t>Aurelie</a:t>
            </a:r>
            <a:r>
              <a:rPr lang="en-US" baseline="0" dirty="0" smtClean="0"/>
              <a:t>) briefly</a:t>
            </a:r>
            <a:br>
              <a:rPr lang="en-US" baseline="0" dirty="0" smtClean="0"/>
            </a:br>
            <a:r>
              <a:rPr lang="en-US" baseline="0" dirty="0" smtClean="0"/>
              <a:t>for machine learning </a:t>
            </a:r>
            <a:r>
              <a:rPr lang="en-US" b="1" baseline="0" dirty="0" smtClean="0"/>
              <a:t>use Turkey example</a:t>
            </a:r>
            <a:r>
              <a:rPr lang="en-US" baseline="0" dirty="0" smtClean="0"/>
              <a:t> and mention that Antonio will discuss in more details</a:t>
            </a:r>
            <a:br>
              <a:rPr lang="en-US" baseline="0" dirty="0" smtClean="0"/>
            </a:br>
            <a:r>
              <a:rPr lang="en-US" baseline="0" dirty="0" smtClean="0"/>
              <a:t>for subheading attachment – we do it and it performs well.</a:t>
            </a:r>
          </a:p>
          <a:p>
            <a:pPr marL="171450" indent="-171450">
              <a:buFontTx/>
              <a:buChar char="-"/>
            </a:pPr>
            <a:r>
              <a:rPr lang="en-US" baseline="0" dirty="0" smtClean="0"/>
              <a:t>Indexer feedback contributes to Post-processing rules</a:t>
            </a:r>
          </a:p>
        </p:txBody>
      </p:sp>
      <p:sp>
        <p:nvSpPr>
          <p:cNvPr id="4" name="Slide Number Placeholder 3"/>
          <p:cNvSpPr>
            <a:spLocks noGrp="1"/>
          </p:cNvSpPr>
          <p:nvPr>
            <p:ph type="sldNum" sz="quarter" idx="10"/>
          </p:nvPr>
        </p:nvSpPr>
        <p:spPr/>
        <p:txBody>
          <a:bodyPr/>
          <a:lstStyle/>
          <a:p>
            <a:fld id="{1F48E5D6-DD2A-4C67-A9DC-4A7D8596E567}" type="slidenum">
              <a:rPr lang="en-US" smtClean="0"/>
              <a:pPr/>
              <a:t>35</a:t>
            </a:fld>
            <a:endParaRPr lang="en-US"/>
          </a:p>
        </p:txBody>
      </p:sp>
      <p:sp>
        <p:nvSpPr>
          <p:cNvPr id="5" name="Header Placeholder 4"/>
          <p:cNvSpPr>
            <a:spLocks noGrp="1"/>
          </p:cNvSpPr>
          <p:nvPr>
            <p:ph type="hdr" sz="quarter" idx="11"/>
          </p:nvPr>
        </p:nvSpPr>
        <p:spPr/>
        <p:txBody>
          <a:bodyPr/>
          <a:lstStyle/>
          <a:p>
            <a:r>
              <a:rPr lang="en-US" smtClean="0"/>
              <a:t>The NLM Indexing Initiative: Current Status and Role in Improving Access to Biomedical Information</a:t>
            </a:r>
            <a:endParaRPr lang="en-US"/>
          </a:p>
        </p:txBody>
      </p:sp>
    </p:spTree>
    <p:extLst>
      <p:ext uri="{BB962C8B-B14F-4D97-AF65-F5344CB8AC3E}">
        <p14:creationId xmlns:p14="http://schemas.microsoft.com/office/powerpoint/2010/main" val="22908181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Top part represents what </a:t>
            </a:r>
            <a:r>
              <a:rPr lang="en-US" dirty="0" err="1" smtClean="0"/>
              <a:t>MetaMap</a:t>
            </a:r>
            <a:r>
              <a:rPr lang="en-US" dirty="0" smtClean="0"/>
              <a:t> identified (highlighted)</a:t>
            </a:r>
          </a:p>
          <a:p>
            <a:r>
              <a:rPr lang="en-US" dirty="0" smtClean="0"/>
              <a:t>Bottom</a:t>
            </a:r>
            <a:r>
              <a:rPr lang="en-US" baseline="0" dirty="0" smtClean="0"/>
              <a:t> right– MTI recommendations</a:t>
            </a:r>
          </a:p>
          <a:p>
            <a:r>
              <a:rPr lang="en-US" baseline="0" dirty="0" smtClean="0"/>
              <a:t>Bottom left– actual indexing</a:t>
            </a:r>
          </a:p>
          <a:p>
            <a:r>
              <a:rPr lang="en-US" baseline="0" dirty="0" smtClean="0"/>
              <a:t>Green is good!!</a:t>
            </a:r>
          </a:p>
        </p:txBody>
      </p:sp>
      <p:sp>
        <p:nvSpPr>
          <p:cNvPr id="4" name="Slide Number Placeholder 3"/>
          <p:cNvSpPr>
            <a:spLocks noGrp="1"/>
          </p:cNvSpPr>
          <p:nvPr>
            <p:ph type="sldNum" sz="quarter" idx="10"/>
          </p:nvPr>
        </p:nvSpPr>
        <p:spPr/>
        <p:txBody>
          <a:bodyPr/>
          <a:lstStyle/>
          <a:p>
            <a:fld id="{1F48E5D6-DD2A-4C67-A9DC-4A7D8596E567}" type="slidenum">
              <a:rPr lang="en-US" smtClean="0"/>
              <a:pPr/>
              <a:t>36</a:t>
            </a:fld>
            <a:endParaRPr lang="en-US"/>
          </a:p>
        </p:txBody>
      </p:sp>
      <p:sp>
        <p:nvSpPr>
          <p:cNvPr id="5" name="Header Placeholder 4"/>
          <p:cNvSpPr>
            <a:spLocks noGrp="1"/>
          </p:cNvSpPr>
          <p:nvPr>
            <p:ph type="hdr" sz="quarter" idx="11"/>
          </p:nvPr>
        </p:nvSpPr>
        <p:spPr/>
        <p:txBody>
          <a:bodyPr/>
          <a:lstStyle/>
          <a:p>
            <a:r>
              <a:rPr lang="en-US" smtClean="0"/>
              <a:t>The NLM Indexing Initiative: Current Status and Role in Improving Access to Biomedical Information</a:t>
            </a:r>
            <a:endParaRPr lang="en-US"/>
          </a:p>
        </p:txBody>
      </p:sp>
    </p:spTree>
    <p:extLst>
      <p:ext uri="{BB962C8B-B14F-4D97-AF65-F5344CB8AC3E}">
        <p14:creationId xmlns:p14="http://schemas.microsoft.com/office/powerpoint/2010/main" val="429007165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Small percentage</a:t>
            </a:r>
            <a:r>
              <a:rPr lang="en-US" baseline="0" dirty="0" smtClean="0"/>
              <a:t> of journals capable of MTIFL</a:t>
            </a:r>
            <a:endParaRPr lang="en-US" dirty="0" smtClean="0"/>
          </a:p>
          <a:p>
            <a:r>
              <a:rPr lang="en-US" dirty="0" smtClean="0"/>
              <a:t>Never fully replace Indexers – this allows MTI</a:t>
            </a:r>
            <a:r>
              <a:rPr lang="en-US" baseline="0" dirty="0" smtClean="0"/>
              <a:t> to handle the “easy” indexing</a:t>
            </a:r>
          </a:p>
          <a:p>
            <a:r>
              <a:rPr lang="en-US" baseline="0" dirty="0" smtClean="0"/>
              <a:t>Freeing Indexers up to handle more complex and interesting articles.</a:t>
            </a:r>
          </a:p>
          <a:p>
            <a:endParaRPr lang="en-US" baseline="0" dirty="0" smtClean="0"/>
          </a:p>
          <a:p>
            <a:r>
              <a:rPr lang="en-US" baseline="0" dirty="0" smtClean="0"/>
              <a:t>Susan Roy – Library Associate Fellow</a:t>
            </a:r>
            <a:endParaRPr lang="en-US" dirty="0"/>
          </a:p>
        </p:txBody>
      </p:sp>
      <p:sp>
        <p:nvSpPr>
          <p:cNvPr id="4" name="Slide Number Placeholder 3"/>
          <p:cNvSpPr>
            <a:spLocks noGrp="1"/>
          </p:cNvSpPr>
          <p:nvPr>
            <p:ph type="sldNum" sz="quarter" idx="10"/>
          </p:nvPr>
        </p:nvSpPr>
        <p:spPr/>
        <p:txBody>
          <a:bodyPr/>
          <a:lstStyle/>
          <a:p>
            <a:fld id="{1F48E5D6-DD2A-4C67-A9DC-4A7D8596E567}" type="slidenum">
              <a:rPr lang="en-US" smtClean="0"/>
              <a:pPr/>
              <a:t>37</a:t>
            </a:fld>
            <a:endParaRPr lang="en-US"/>
          </a:p>
        </p:txBody>
      </p:sp>
      <p:sp>
        <p:nvSpPr>
          <p:cNvPr id="5" name="Header Placeholder 4"/>
          <p:cNvSpPr>
            <a:spLocks noGrp="1"/>
          </p:cNvSpPr>
          <p:nvPr>
            <p:ph type="hdr" sz="quarter" idx="11"/>
          </p:nvPr>
        </p:nvSpPr>
        <p:spPr/>
        <p:txBody>
          <a:bodyPr/>
          <a:lstStyle/>
          <a:p>
            <a:r>
              <a:rPr lang="en-US" smtClean="0"/>
              <a:t>The NLM Indexing Initiative: Current Status and Role in Improving Access to Biomedical Information</a:t>
            </a:r>
            <a:endParaRPr lang="en-US"/>
          </a:p>
        </p:txBody>
      </p:sp>
    </p:spTree>
    <p:extLst>
      <p:ext uri="{BB962C8B-B14F-4D97-AF65-F5344CB8AC3E}">
        <p14:creationId xmlns:p14="http://schemas.microsoft.com/office/powerpoint/2010/main" val="269400854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Small percentage</a:t>
            </a:r>
            <a:r>
              <a:rPr lang="en-US" baseline="0" dirty="0" smtClean="0"/>
              <a:t> of journals capable of MTIFL</a:t>
            </a:r>
            <a:endParaRPr lang="en-US" dirty="0" smtClean="0"/>
          </a:p>
          <a:p>
            <a:r>
              <a:rPr lang="en-US" dirty="0" smtClean="0"/>
              <a:t>Never fully replace Indexers – this allows MTI</a:t>
            </a:r>
            <a:r>
              <a:rPr lang="en-US" baseline="0" dirty="0" smtClean="0"/>
              <a:t> to handle the “easy” indexing</a:t>
            </a:r>
          </a:p>
          <a:p>
            <a:r>
              <a:rPr lang="en-US" baseline="0" dirty="0" smtClean="0"/>
              <a:t>Freeing Indexers up to handle more complex and interesting articles.</a:t>
            </a:r>
          </a:p>
          <a:p>
            <a:endParaRPr lang="en-US" baseline="0" dirty="0" smtClean="0"/>
          </a:p>
          <a:p>
            <a:r>
              <a:rPr lang="en-US" baseline="0" dirty="0" smtClean="0"/>
              <a:t>Susan Roy – Library Associate Fellow</a:t>
            </a:r>
            <a:endParaRPr lang="en-US" dirty="0"/>
          </a:p>
        </p:txBody>
      </p:sp>
      <p:sp>
        <p:nvSpPr>
          <p:cNvPr id="4" name="Slide Number Placeholder 3"/>
          <p:cNvSpPr>
            <a:spLocks noGrp="1"/>
          </p:cNvSpPr>
          <p:nvPr>
            <p:ph type="sldNum" sz="quarter" idx="10"/>
          </p:nvPr>
        </p:nvSpPr>
        <p:spPr/>
        <p:txBody>
          <a:bodyPr/>
          <a:lstStyle/>
          <a:p>
            <a:fld id="{1F48E5D6-DD2A-4C67-A9DC-4A7D8596E567}" type="slidenum">
              <a:rPr lang="en-US" smtClean="0"/>
              <a:pPr/>
              <a:t>38</a:t>
            </a:fld>
            <a:endParaRPr lang="en-US"/>
          </a:p>
        </p:txBody>
      </p:sp>
      <p:sp>
        <p:nvSpPr>
          <p:cNvPr id="5" name="Header Placeholder 4"/>
          <p:cNvSpPr>
            <a:spLocks noGrp="1"/>
          </p:cNvSpPr>
          <p:nvPr>
            <p:ph type="hdr" sz="quarter" idx="11"/>
          </p:nvPr>
        </p:nvSpPr>
        <p:spPr/>
        <p:txBody>
          <a:bodyPr/>
          <a:lstStyle/>
          <a:p>
            <a:r>
              <a:rPr lang="en-US" smtClean="0"/>
              <a:t>The NLM Indexing Initiative: Current Status and Role in Improving Access to Biomedical Information</a:t>
            </a:r>
            <a:endParaRPr lang="en-US"/>
          </a:p>
        </p:txBody>
      </p:sp>
    </p:spTree>
    <p:extLst>
      <p:ext uri="{BB962C8B-B14F-4D97-AF65-F5344CB8AC3E}">
        <p14:creationId xmlns:p14="http://schemas.microsoft.com/office/powerpoint/2010/main" val="269400854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Publication</a:t>
            </a:r>
            <a:r>
              <a:rPr lang="en-US" baseline="0" dirty="0" smtClean="0"/>
              <a:t> Types – characterize what an article is about</a:t>
            </a:r>
          </a:p>
          <a:p>
            <a:r>
              <a:rPr lang="en-US" baseline="0" dirty="0" smtClean="0"/>
              <a:t>   Clinical Trial</a:t>
            </a:r>
          </a:p>
          <a:p>
            <a:r>
              <a:rPr lang="en-US" baseline="0" dirty="0" smtClean="0"/>
              <a:t>   Clinical Trial, Phase I</a:t>
            </a:r>
          </a:p>
          <a:p>
            <a:r>
              <a:rPr lang="en-US" baseline="0" dirty="0" smtClean="0"/>
              <a:t>   Database</a:t>
            </a:r>
          </a:p>
          <a:p>
            <a:endParaRPr lang="en-US" dirty="0" smtClean="0"/>
          </a:p>
          <a:p>
            <a:r>
              <a:rPr lang="en-US" dirty="0" smtClean="0"/>
              <a:t>Caitlin</a:t>
            </a:r>
            <a:r>
              <a:rPr lang="en-US" baseline="0" dirty="0" smtClean="0"/>
              <a:t> </a:t>
            </a:r>
            <a:r>
              <a:rPr lang="en-US" baseline="0" dirty="0" err="1" smtClean="0"/>
              <a:t>Sticco</a:t>
            </a:r>
            <a:r>
              <a:rPr lang="en-US" baseline="0" dirty="0" smtClean="0"/>
              <a:t> – Gene Indexing Assistant</a:t>
            </a:r>
          </a:p>
          <a:p>
            <a:endParaRPr lang="en-US" dirty="0" smtClean="0"/>
          </a:p>
        </p:txBody>
      </p:sp>
      <p:sp>
        <p:nvSpPr>
          <p:cNvPr id="4" name="Slide Number Placeholder 3"/>
          <p:cNvSpPr>
            <a:spLocks noGrp="1"/>
          </p:cNvSpPr>
          <p:nvPr>
            <p:ph type="sldNum" sz="quarter" idx="10"/>
          </p:nvPr>
        </p:nvSpPr>
        <p:spPr/>
        <p:txBody>
          <a:bodyPr/>
          <a:lstStyle/>
          <a:p>
            <a:fld id="{1F48E5D6-DD2A-4C67-A9DC-4A7D8596E567}" type="slidenum">
              <a:rPr lang="en-US" smtClean="0"/>
              <a:pPr/>
              <a:t>39</a:t>
            </a:fld>
            <a:endParaRPr lang="en-US"/>
          </a:p>
        </p:txBody>
      </p:sp>
      <p:sp>
        <p:nvSpPr>
          <p:cNvPr id="5" name="Header Placeholder 4"/>
          <p:cNvSpPr>
            <a:spLocks noGrp="1"/>
          </p:cNvSpPr>
          <p:nvPr>
            <p:ph type="hdr" sz="quarter" idx="11"/>
          </p:nvPr>
        </p:nvSpPr>
        <p:spPr/>
        <p:txBody>
          <a:bodyPr/>
          <a:lstStyle/>
          <a:p>
            <a:r>
              <a:rPr lang="en-US" smtClean="0"/>
              <a:t>The NLM Indexing Initiative: Current Status and Role in Improving Access to Biomedical Information</a:t>
            </a:r>
            <a:endParaRPr lang="en-US"/>
          </a:p>
        </p:txBody>
      </p:sp>
    </p:spTree>
    <p:extLst>
      <p:ext uri="{BB962C8B-B14F-4D97-AF65-F5344CB8AC3E}">
        <p14:creationId xmlns:p14="http://schemas.microsoft.com/office/powerpoint/2010/main" val="13858652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The NLM Indexing Initiative: Current Status and Role in Improving Access to Biomedical Information</a:t>
            </a:r>
            <a:endParaRPr lang="en-US"/>
          </a:p>
        </p:txBody>
      </p:sp>
      <p:sp>
        <p:nvSpPr>
          <p:cNvPr id="5" name="Slide Number Placeholder 4"/>
          <p:cNvSpPr>
            <a:spLocks noGrp="1"/>
          </p:cNvSpPr>
          <p:nvPr>
            <p:ph type="sldNum" sz="quarter" idx="11"/>
          </p:nvPr>
        </p:nvSpPr>
        <p:spPr/>
        <p:txBody>
          <a:bodyPr/>
          <a:lstStyle/>
          <a:p>
            <a:fld id="{1F48E5D6-DD2A-4C67-A9DC-4A7D8596E567}" type="slidenum">
              <a:rPr lang="en-US" smtClean="0"/>
              <a:pPr/>
              <a:t>4</a:t>
            </a:fld>
            <a:endParaRPr lang="en-US"/>
          </a:p>
        </p:txBody>
      </p:sp>
    </p:spTree>
    <p:extLst>
      <p:ext uri="{BB962C8B-B14F-4D97-AF65-F5344CB8AC3E}">
        <p14:creationId xmlns:p14="http://schemas.microsoft.com/office/powerpoint/2010/main" val="133217198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Removal of MHs was slower because Reviser had to stop and think about the term whereas adding</a:t>
            </a:r>
            <a:r>
              <a:rPr lang="en-US" baseline="0" dirty="0" smtClean="0"/>
              <a:t> a missing</a:t>
            </a:r>
          </a:p>
          <a:p>
            <a:r>
              <a:rPr lang="en-US" baseline="0" dirty="0" smtClean="0"/>
              <a:t>MH was almost instantaneous because they new what was missing.</a:t>
            </a:r>
          </a:p>
          <a:p>
            <a:endParaRPr lang="en-US" dirty="0"/>
          </a:p>
        </p:txBody>
      </p:sp>
      <p:sp>
        <p:nvSpPr>
          <p:cNvPr id="4" name="Header Placeholder 3"/>
          <p:cNvSpPr>
            <a:spLocks noGrp="1"/>
          </p:cNvSpPr>
          <p:nvPr>
            <p:ph type="hdr" sz="quarter" idx="10"/>
          </p:nvPr>
        </p:nvSpPr>
        <p:spPr/>
        <p:txBody>
          <a:bodyPr/>
          <a:lstStyle/>
          <a:p>
            <a:r>
              <a:rPr lang="en-US" smtClean="0"/>
              <a:t>The NLM Indexing Initiative: Current Status and Role in Improving Access to Biomedical Information</a:t>
            </a:r>
            <a:endParaRPr lang="en-US"/>
          </a:p>
        </p:txBody>
      </p:sp>
      <p:sp>
        <p:nvSpPr>
          <p:cNvPr id="5" name="Slide Number Placeholder 4"/>
          <p:cNvSpPr>
            <a:spLocks noGrp="1"/>
          </p:cNvSpPr>
          <p:nvPr>
            <p:ph type="sldNum" sz="quarter" idx="11"/>
          </p:nvPr>
        </p:nvSpPr>
        <p:spPr/>
        <p:txBody>
          <a:bodyPr/>
          <a:lstStyle/>
          <a:p>
            <a:fld id="{1F48E5D6-DD2A-4C67-A9DC-4A7D8596E567}" type="slidenum">
              <a:rPr lang="en-US" smtClean="0"/>
              <a:pPr/>
              <a:t>40</a:t>
            </a:fld>
            <a:endParaRPr lang="en-US"/>
          </a:p>
        </p:txBody>
      </p:sp>
    </p:spTree>
    <p:extLst>
      <p:ext uri="{BB962C8B-B14F-4D97-AF65-F5344CB8AC3E}">
        <p14:creationId xmlns:p14="http://schemas.microsoft.com/office/powerpoint/2010/main" val="216433739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48E5D6-DD2A-4C67-A9DC-4A7D8596E567}" type="slidenum">
              <a:rPr lang="en-US" smtClean="0"/>
              <a:pPr/>
              <a:t>41</a:t>
            </a:fld>
            <a:endParaRPr lang="en-US"/>
          </a:p>
        </p:txBody>
      </p:sp>
      <p:sp>
        <p:nvSpPr>
          <p:cNvPr id="5" name="Header Placeholder 4"/>
          <p:cNvSpPr>
            <a:spLocks noGrp="1"/>
          </p:cNvSpPr>
          <p:nvPr>
            <p:ph type="hdr" sz="quarter" idx="11"/>
          </p:nvPr>
        </p:nvSpPr>
        <p:spPr/>
        <p:txBody>
          <a:bodyPr/>
          <a:lstStyle/>
          <a:p>
            <a:r>
              <a:rPr lang="en-US" smtClean="0"/>
              <a:t>The NLM Indexing Initiative: Current Status and Role in Improving Access to Biomedical Information</a:t>
            </a:r>
            <a:endParaRPr lang="en-US"/>
          </a:p>
        </p:txBody>
      </p:sp>
    </p:spTree>
    <p:extLst>
      <p:ext uri="{BB962C8B-B14F-4D97-AF65-F5344CB8AC3E}">
        <p14:creationId xmlns:p14="http://schemas.microsoft.com/office/powerpoint/2010/main" val="262676492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F48E5D6-DD2A-4C67-A9DC-4A7D8596E567}" type="slidenum">
              <a:rPr lang="en-US" smtClean="0"/>
              <a:pPr/>
              <a:t>42</a:t>
            </a:fld>
            <a:endParaRPr lang="en-US"/>
          </a:p>
        </p:txBody>
      </p:sp>
      <p:sp>
        <p:nvSpPr>
          <p:cNvPr id="5" name="Header Placeholder 4"/>
          <p:cNvSpPr>
            <a:spLocks noGrp="1"/>
          </p:cNvSpPr>
          <p:nvPr>
            <p:ph type="hdr" sz="quarter" idx="11"/>
          </p:nvPr>
        </p:nvSpPr>
        <p:spPr/>
        <p:txBody>
          <a:bodyPr/>
          <a:lstStyle/>
          <a:p>
            <a:r>
              <a:rPr lang="en-US" smtClean="0"/>
              <a:t>The NLM Indexing Initiative: Current Status and Role in Improving Access to Biomedical Information</a:t>
            </a:r>
            <a:endParaRPr lang="en-US"/>
          </a:p>
        </p:txBody>
      </p:sp>
    </p:spTree>
    <p:extLst>
      <p:ext uri="{BB962C8B-B14F-4D97-AF65-F5344CB8AC3E}">
        <p14:creationId xmlns:p14="http://schemas.microsoft.com/office/powerpoint/2010/main" val="424287812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Hello, I’m Willie Rogers</a:t>
            </a:r>
            <a:r>
              <a:rPr lang="en-US" baseline="0" dirty="0" smtClean="0"/>
              <a:t>  and I’ll </a:t>
            </a:r>
            <a:r>
              <a:rPr lang="en-US" dirty="0" smtClean="0"/>
              <a:t>be talking about ways users can</a:t>
            </a:r>
            <a:r>
              <a:rPr lang="en-US" baseline="0" dirty="0" smtClean="0"/>
              <a:t> get access to the indexing initiative programs </a:t>
            </a:r>
            <a:r>
              <a:rPr lang="en-US" baseline="0" dirty="0" err="1" smtClean="0"/>
              <a:t>MetaMap</a:t>
            </a:r>
            <a:r>
              <a:rPr lang="en-US" baseline="0" dirty="0" smtClean="0"/>
              <a:t> and MTI.    </a:t>
            </a:r>
          </a:p>
          <a:p>
            <a:endParaRPr lang="en-US" baseline="0" dirty="0" smtClean="0"/>
          </a:p>
          <a:p>
            <a:r>
              <a:rPr lang="en-US" baseline="0" dirty="0" smtClean="0"/>
              <a:t>In the past, users </a:t>
            </a:r>
            <a:r>
              <a:rPr lang="en-US" dirty="0" smtClean="0"/>
              <a:t>were asking for the ability to use </a:t>
            </a:r>
            <a:r>
              <a:rPr lang="en-US" dirty="0" err="1" smtClean="0"/>
              <a:t>MetaMap</a:t>
            </a:r>
            <a:r>
              <a:rPr lang="en-US" dirty="0" smtClean="0"/>
              <a:t> and MTI for</a:t>
            </a:r>
            <a:r>
              <a:rPr lang="en-US" baseline="0" dirty="0" smtClean="0"/>
              <a:t> inclusion in their own research, to compare their systems against ours,  or for other reasons. We have tried to keep up with this demand by providing various ways to access our tools as technology and demand have evolved.</a:t>
            </a:r>
          </a:p>
          <a:p>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Initially, we provided remote access through our web INTERFACE, then added an API so users could call our SERVICES through their own programs.  Eventually, it became clear that we had a set of users who could not send their data to us for processing because of the sensitive nature of their data and were requesting the ability to run our tools on their own computers.  Technology finally caught up with us and we were able to provide the same </a:t>
            </a:r>
            <a:r>
              <a:rPr lang="en-US" baseline="0" dirty="0" err="1" smtClean="0"/>
              <a:t>MetaMap</a:t>
            </a:r>
            <a:r>
              <a:rPr lang="en-US" baseline="0" dirty="0" smtClean="0"/>
              <a:t> program that we use internally as a downloadable package for our users.  I’ll expand on each of these access methods.</a:t>
            </a:r>
            <a:endParaRPr lang="en-US" dirty="0" smtClean="0"/>
          </a:p>
          <a:p>
            <a:r>
              <a:rPr lang="en-US" baseline="0" dirty="0" smtClean="0"/>
              <a:t> </a:t>
            </a:r>
            <a:endParaRPr lang="en-US" dirty="0" smtClean="0"/>
          </a:p>
        </p:txBody>
      </p:sp>
      <p:sp>
        <p:nvSpPr>
          <p:cNvPr id="4" name="Slide Number Placeholder 3"/>
          <p:cNvSpPr>
            <a:spLocks noGrp="1"/>
          </p:cNvSpPr>
          <p:nvPr>
            <p:ph type="sldNum" sz="quarter" idx="10"/>
          </p:nvPr>
        </p:nvSpPr>
        <p:spPr/>
        <p:txBody>
          <a:bodyPr/>
          <a:lstStyle/>
          <a:p>
            <a:fld id="{1F48E5D6-DD2A-4C67-A9DC-4A7D8596E567}" type="slidenum">
              <a:rPr lang="en-US" smtClean="0"/>
              <a:pPr/>
              <a:t>43</a:t>
            </a:fld>
            <a:endParaRPr lang="en-US"/>
          </a:p>
        </p:txBody>
      </p:sp>
      <p:sp>
        <p:nvSpPr>
          <p:cNvPr id="5" name="Header Placeholder 4"/>
          <p:cNvSpPr>
            <a:spLocks noGrp="1"/>
          </p:cNvSpPr>
          <p:nvPr>
            <p:ph type="hdr" sz="quarter" idx="11"/>
          </p:nvPr>
        </p:nvSpPr>
        <p:spPr/>
        <p:txBody>
          <a:bodyPr/>
          <a:lstStyle/>
          <a:p>
            <a:r>
              <a:rPr lang="en-US" smtClean="0"/>
              <a:t>The NLM Indexing Initiative: Current Status and Role in Improving Access to Biomedical Information</a:t>
            </a:r>
            <a:endParaRPr lang="en-US"/>
          </a:p>
        </p:txBody>
      </p:sp>
    </p:spTree>
    <p:extLst>
      <p:ext uri="{BB962C8B-B14F-4D97-AF65-F5344CB8AC3E}">
        <p14:creationId xmlns:p14="http://schemas.microsoft.com/office/powerpoint/2010/main" val="297795027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Both </a:t>
            </a:r>
            <a:r>
              <a:rPr lang="en-US" baseline="0" dirty="0" err="1" smtClean="0"/>
              <a:t>MetaMap</a:t>
            </a:r>
            <a:r>
              <a:rPr lang="en-US" baseline="0" dirty="0" smtClean="0"/>
              <a:t> and MTI are available for remote access both interactively and in batch. </a:t>
            </a:r>
          </a:p>
          <a:p>
            <a:endParaRPr lang="en-US" baseline="0" dirty="0" smtClean="0"/>
          </a:p>
          <a:p>
            <a:r>
              <a:rPr lang="en-US" baseline="0" dirty="0" smtClean="0"/>
              <a:t>The interactive interface allows a user to experiment with small amounts of input data, trying out various options and receiving the results immediately.  Allowing the user to see if the program is providing the information they need.    If satisfied, the user can run larger sets of data in our batch mode which uses a cluster of LHC computers for efficient processing,  notifying the user when each set completes.</a:t>
            </a:r>
          </a:p>
          <a:p>
            <a:endParaRPr lang="en-US" baseline="0" dirty="0" smtClean="0"/>
          </a:p>
          <a:p>
            <a:r>
              <a:rPr lang="en-US" baseline="0" dirty="0" smtClean="0"/>
              <a:t>Our interactive and batch services are available through our web site and from within the user’s own programs via our API.</a:t>
            </a:r>
            <a:endParaRPr lang="en-US" dirty="0" smtClean="0"/>
          </a:p>
          <a:p>
            <a:endParaRPr lang="en-US" baseline="0" dirty="0" smtClean="0"/>
          </a:p>
        </p:txBody>
      </p:sp>
      <p:sp>
        <p:nvSpPr>
          <p:cNvPr id="4" name="Slide Number Placeholder 3"/>
          <p:cNvSpPr>
            <a:spLocks noGrp="1"/>
          </p:cNvSpPr>
          <p:nvPr>
            <p:ph type="sldNum" sz="quarter" idx="10"/>
          </p:nvPr>
        </p:nvSpPr>
        <p:spPr/>
        <p:txBody>
          <a:bodyPr/>
          <a:lstStyle/>
          <a:p>
            <a:fld id="{1F48E5D6-DD2A-4C67-A9DC-4A7D8596E567}" type="slidenum">
              <a:rPr lang="en-US" smtClean="0"/>
              <a:pPr/>
              <a:t>44</a:t>
            </a:fld>
            <a:endParaRPr lang="en-US"/>
          </a:p>
        </p:txBody>
      </p:sp>
      <p:sp>
        <p:nvSpPr>
          <p:cNvPr id="5" name="Header Placeholder 4"/>
          <p:cNvSpPr>
            <a:spLocks noGrp="1"/>
          </p:cNvSpPr>
          <p:nvPr>
            <p:ph type="hdr" sz="quarter" idx="11"/>
          </p:nvPr>
        </p:nvSpPr>
        <p:spPr/>
        <p:txBody>
          <a:bodyPr/>
          <a:lstStyle/>
          <a:p>
            <a:r>
              <a:rPr lang="en-US" smtClean="0"/>
              <a:t>The NLM Indexing Initiative: Current Status and Role in Improving Access to Biomedical Information</a:t>
            </a:r>
            <a:endParaRPr lang="en-US"/>
          </a:p>
        </p:txBody>
      </p:sp>
    </p:spTree>
    <p:extLst>
      <p:ext uri="{BB962C8B-B14F-4D97-AF65-F5344CB8AC3E}">
        <p14:creationId xmlns:p14="http://schemas.microsoft.com/office/powerpoint/2010/main" val="141452522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Here</a:t>
            </a:r>
            <a:r>
              <a:rPr lang="en-US" baseline="0" dirty="0" smtClean="0"/>
              <a:t> is an example of using the Web INTERFACE, in this case accessing </a:t>
            </a:r>
            <a:r>
              <a:rPr lang="en-US" baseline="0" dirty="0" err="1" smtClean="0"/>
              <a:t>MetaMap</a:t>
            </a:r>
            <a:r>
              <a:rPr lang="en-US" baseline="0" dirty="0" smtClean="0"/>
              <a:t> using the Interactive form.   The user fills in the text box with his input, sets the desired options, and then submits the request for processing.</a:t>
            </a:r>
            <a:endParaRPr lang="en-US" dirty="0"/>
          </a:p>
        </p:txBody>
      </p:sp>
      <p:sp>
        <p:nvSpPr>
          <p:cNvPr id="4" name="Slide Number Placeholder 3"/>
          <p:cNvSpPr>
            <a:spLocks noGrp="1"/>
          </p:cNvSpPr>
          <p:nvPr>
            <p:ph type="sldNum" sz="quarter" idx="10"/>
          </p:nvPr>
        </p:nvSpPr>
        <p:spPr/>
        <p:txBody>
          <a:bodyPr/>
          <a:lstStyle/>
          <a:p>
            <a:fld id="{1F48E5D6-DD2A-4C67-A9DC-4A7D8596E567}" type="slidenum">
              <a:rPr lang="en-US" smtClean="0"/>
              <a:pPr/>
              <a:t>45</a:t>
            </a:fld>
            <a:endParaRPr lang="en-US"/>
          </a:p>
        </p:txBody>
      </p:sp>
      <p:sp>
        <p:nvSpPr>
          <p:cNvPr id="5" name="Header Placeholder 4"/>
          <p:cNvSpPr>
            <a:spLocks noGrp="1"/>
          </p:cNvSpPr>
          <p:nvPr>
            <p:ph type="hdr" sz="quarter" idx="11"/>
          </p:nvPr>
        </p:nvSpPr>
        <p:spPr/>
        <p:txBody>
          <a:bodyPr/>
          <a:lstStyle/>
          <a:p>
            <a:r>
              <a:rPr lang="en-US" smtClean="0"/>
              <a:t>The NLM Indexing Initiative: Current Status and Role in Improving Access to Biomedical Information</a:t>
            </a:r>
            <a:endParaRPr lang="en-US"/>
          </a:p>
        </p:txBody>
      </p:sp>
    </p:spTree>
    <p:extLst>
      <p:ext uri="{BB962C8B-B14F-4D97-AF65-F5344CB8AC3E}">
        <p14:creationId xmlns:p14="http://schemas.microsoft.com/office/powerpoint/2010/main" val="31002375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 few seconds the</a:t>
            </a:r>
            <a:r>
              <a:rPr lang="en-US" baseline="0" dirty="0" smtClean="0"/>
              <a:t> user receives output similar to this:  [see slide]    </a:t>
            </a:r>
            <a:r>
              <a:rPr lang="en-US" dirty="0" smtClean="0"/>
              <a:t>In</a:t>
            </a:r>
            <a:r>
              <a:rPr lang="en-US" baseline="0" dirty="0" smtClean="0"/>
              <a:t> most cases, remote access may be all that most users would want.    </a:t>
            </a:r>
          </a:p>
          <a:p>
            <a:endParaRPr lang="en-US" dirty="0" smtClean="0"/>
          </a:p>
          <a:p>
            <a:r>
              <a:rPr lang="en-US" baseline="0" dirty="0" smtClean="0"/>
              <a:t>For other users that have may have sensitive input data or want to use Knowledge Sources other than the UMLS, or simply want to run on their own computers, we have the locally installable </a:t>
            </a:r>
            <a:r>
              <a:rPr lang="en-US" baseline="0" dirty="0" err="1" smtClean="0"/>
              <a:t>MetaMap</a:t>
            </a:r>
            <a:r>
              <a:rPr lang="en-US" baseline="0" dirty="0" smtClean="0"/>
              <a:t>.</a:t>
            </a:r>
          </a:p>
        </p:txBody>
      </p:sp>
      <p:sp>
        <p:nvSpPr>
          <p:cNvPr id="4" name="Slide Number Placeholder 3"/>
          <p:cNvSpPr>
            <a:spLocks noGrp="1"/>
          </p:cNvSpPr>
          <p:nvPr>
            <p:ph type="sldNum" sz="quarter" idx="10"/>
          </p:nvPr>
        </p:nvSpPr>
        <p:spPr/>
        <p:txBody>
          <a:bodyPr/>
          <a:lstStyle/>
          <a:p>
            <a:fld id="{1F48E5D6-DD2A-4C67-A9DC-4A7D8596E567}" type="slidenum">
              <a:rPr lang="en-US" smtClean="0"/>
              <a:pPr/>
              <a:t>46</a:t>
            </a:fld>
            <a:endParaRPr lang="en-US"/>
          </a:p>
        </p:txBody>
      </p:sp>
      <p:sp>
        <p:nvSpPr>
          <p:cNvPr id="5" name="Header Placeholder 4"/>
          <p:cNvSpPr>
            <a:spLocks noGrp="1"/>
          </p:cNvSpPr>
          <p:nvPr>
            <p:ph type="hdr" sz="quarter" idx="11"/>
          </p:nvPr>
        </p:nvSpPr>
        <p:spPr/>
        <p:txBody>
          <a:bodyPr/>
          <a:lstStyle/>
          <a:p>
            <a:r>
              <a:rPr lang="en-US" smtClean="0"/>
              <a:t>The NLM Indexing Initiative: Current Status and Role in Improving Access to Biomedical Information</a:t>
            </a:r>
            <a:endParaRPr lang="en-US"/>
          </a:p>
        </p:txBody>
      </p:sp>
    </p:spTree>
    <p:extLst>
      <p:ext uri="{BB962C8B-B14F-4D97-AF65-F5344CB8AC3E}">
        <p14:creationId xmlns:p14="http://schemas.microsoft.com/office/powerpoint/2010/main" val="71576281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en-US" sz="1200" kern="1200" dirty="0" smtClean="0">
                <a:solidFill>
                  <a:schemeClr val="tx1"/>
                </a:solidFill>
                <a:latin typeface="Times New Roman" pitchFamily="18" charset="0"/>
                <a:ea typeface="+mn-ea"/>
                <a:cs typeface="+mn-cs"/>
              </a:rPr>
              <a:t>The local installation of </a:t>
            </a:r>
            <a:r>
              <a:rPr kumimoji="1" lang="en-US" sz="1200" kern="1200" dirty="0" err="1" smtClean="0">
                <a:solidFill>
                  <a:schemeClr val="tx1"/>
                </a:solidFill>
                <a:latin typeface="Times New Roman" pitchFamily="18" charset="0"/>
                <a:ea typeface="+mn-ea"/>
                <a:cs typeface="+mn-cs"/>
              </a:rPr>
              <a:t>MetaMap</a:t>
            </a:r>
            <a:r>
              <a:rPr kumimoji="1" lang="en-US" sz="1200" kern="1200" dirty="0" smtClean="0">
                <a:solidFill>
                  <a:schemeClr val="tx1"/>
                </a:solidFill>
                <a:latin typeface="Times New Roman" pitchFamily="18" charset="0"/>
                <a:ea typeface="+mn-ea"/>
                <a:cs typeface="+mn-cs"/>
              </a:rPr>
              <a:t> allows users to </a:t>
            </a:r>
            <a:r>
              <a:rPr kumimoji="1" lang="en-US" sz="1200" kern="1200" baseline="0" dirty="0" smtClean="0">
                <a:solidFill>
                  <a:schemeClr val="tx1"/>
                </a:solidFill>
                <a:latin typeface="Times New Roman" pitchFamily="18" charset="0"/>
                <a:ea typeface="+mn-ea"/>
                <a:cs typeface="+mn-cs"/>
              </a:rPr>
              <a:t>run </a:t>
            </a:r>
            <a:r>
              <a:rPr kumimoji="1" lang="en-US" sz="1200" kern="1200" baseline="0" dirty="0" err="1" smtClean="0">
                <a:solidFill>
                  <a:schemeClr val="tx1"/>
                </a:solidFill>
                <a:latin typeface="Times New Roman" pitchFamily="18" charset="0"/>
                <a:ea typeface="+mn-ea"/>
                <a:cs typeface="+mn-cs"/>
              </a:rPr>
              <a:t>MetaMap</a:t>
            </a:r>
            <a:r>
              <a:rPr kumimoji="1" lang="en-US" sz="1200" kern="1200" baseline="0" dirty="0" smtClean="0">
                <a:solidFill>
                  <a:schemeClr val="tx1"/>
                </a:solidFill>
                <a:latin typeface="Times New Roman" pitchFamily="18" charset="0"/>
                <a:ea typeface="+mn-ea"/>
                <a:cs typeface="+mn-cs"/>
              </a:rPr>
              <a:t> on their own computers.</a:t>
            </a:r>
            <a:r>
              <a:rPr kumimoji="1" lang="en-US" sz="1200" kern="1200" dirty="0" smtClean="0">
                <a:solidFill>
                  <a:schemeClr val="tx1"/>
                </a:solidFill>
                <a:latin typeface="Times New Roman" pitchFamily="18" charset="0"/>
                <a:ea typeface="+mn-ea"/>
                <a:cs typeface="+mn-cs"/>
              </a:rPr>
              <a:t>   It is currently available for Linux, Mac OS/X, and most recently Windows XP/7.</a:t>
            </a:r>
            <a:r>
              <a:rPr kumimoji="1" lang="en-US" sz="1200" kern="1200" baseline="0" dirty="0" smtClean="0">
                <a:solidFill>
                  <a:schemeClr val="tx1"/>
                </a:solidFill>
                <a:latin typeface="Times New Roman" pitchFamily="18" charset="0"/>
                <a:ea typeface="+mn-ea"/>
                <a:cs typeface="+mn-cs"/>
              </a:rPr>
              <a:t>   It is useful for groups that have sensitive information, such as Personally Identifiable Information allowing them to </a:t>
            </a:r>
            <a:r>
              <a:rPr kumimoji="1" lang="en-US" sz="1200" kern="1200" baseline="0" dirty="0" err="1" smtClean="0">
                <a:solidFill>
                  <a:schemeClr val="tx1"/>
                </a:solidFill>
                <a:latin typeface="Times New Roman" pitchFamily="18" charset="0"/>
                <a:ea typeface="+mn-ea"/>
                <a:cs typeface="+mn-cs"/>
              </a:rPr>
              <a:t>MetaMap</a:t>
            </a:r>
            <a:r>
              <a:rPr kumimoji="1" lang="en-US" sz="1200" kern="1200" baseline="0" dirty="0" smtClean="0">
                <a:solidFill>
                  <a:schemeClr val="tx1"/>
                </a:solidFill>
                <a:latin typeface="Times New Roman" pitchFamily="18" charset="0"/>
                <a:ea typeface="+mn-ea"/>
                <a:cs typeface="+mn-cs"/>
              </a:rPr>
              <a:t> in an environment they can control.  </a:t>
            </a:r>
          </a:p>
          <a:p>
            <a:endParaRPr kumimoji="1" lang="en-US" sz="1200" kern="1200" baseline="0" dirty="0" smtClean="0">
              <a:solidFill>
                <a:schemeClr val="tx1"/>
              </a:solidFill>
              <a:latin typeface="Times New Roman" pitchFamily="18" charset="0"/>
              <a:ea typeface="+mn-ea"/>
              <a:cs typeface="+mn-cs"/>
            </a:endParaRPr>
          </a:p>
          <a:p>
            <a:r>
              <a:rPr kumimoji="1" lang="en-US" sz="1200" kern="1200" baseline="0" dirty="0" smtClean="0">
                <a:solidFill>
                  <a:schemeClr val="tx1"/>
                </a:solidFill>
                <a:latin typeface="Times New Roman" pitchFamily="18" charset="0"/>
                <a:ea typeface="+mn-ea"/>
                <a:cs typeface="+mn-cs"/>
              </a:rPr>
              <a:t>Another advantage to the locally installed version of </a:t>
            </a:r>
            <a:r>
              <a:rPr kumimoji="1" lang="en-US" sz="1200" kern="1200" baseline="0" dirty="0" err="1" smtClean="0">
                <a:solidFill>
                  <a:schemeClr val="tx1"/>
                </a:solidFill>
                <a:latin typeface="Times New Roman" pitchFamily="18" charset="0"/>
                <a:ea typeface="+mn-ea"/>
                <a:cs typeface="+mn-cs"/>
              </a:rPr>
              <a:t>MetaMap</a:t>
            </a:r>
            <a:r>
              <a:rPr kumimoji="1" lang="en-US" sz="1200" kern="1200" baseline="0" dirty="0" smtClean="0">
                <a:solidFill>
                  <a:schemeClr val="tx1"/>
                </a:solidFill>
                <a:latin typeface="Times New Roman" pitchFamily="18" charset="0"/>
                <a:ea typeface="+mn-ea"/>
                <a:cs typeface="+mn-cs"/>
              </a:rPr>
              <a:t> is that users can use a custom views of the UMLS with </a:t>
            </a:r>
            <a:r>
              <a:rPr kumimoji="1" lang="en-US" sz="1200" kern="1200" baseline="0" dirty="0" err="1" smtClean="0">
                <a:solidFill>
                  <a:schemeClr val="tx1"/>
                </a:solidFill>
                <a:latin typeface="Times New Roman" pitchFamily="18" charset="0"/>
                <a:ea typeface="+mn-ea"/>
                <a:cs typeface="+mn-cs"/>
              </a:rPr>
              <a:t>MetaMap</a:t>
            </a:r>
            <a:r>
              <a:rPr kumimoji="1" lang="en-US" sz="1200" kern="1200" baseline="0" dirty="0" smtClean="0">
                <a:solidFill>
                  <a:schemeClr val="tx1"/>
                </a:solidFill>
                <a:latin typeface="Times New Roman" pitchFamily="18" charset="0"/>
                <a:ea typeface="+mn-ea"/>
                <a:cs typeface="+mn-cs"/>
              </a:rPr>
              <a:t>, or create their own set of data for </a:t>
            </a:r>
            <a:r>
              <a:rPr kumimoji="1" lang="en-US" sz="1200" kern="1200" baseline="0" dirty="0" err="1" smtClean="0">
                <a:solidFill>
                  <a:schemeClr val="tx1"/>
                </a:solidFill>
                <a:latin typeface="Times New Roman" pitchFamily="18" charset="0"/>
                <a:ea typeface="+mn-ea"/>
                <a:cs typeface="+mn-cs"/>
              </a:rPr>
              <a:t>MetaMap</a:t>
            </a:r>
            <a:r>
              <a:rPr kumimoji="1" lang="en-US" sz="1200" kern="1200" baseline="0" dirty="0" smtClean="0">
                <a:solidFill>
                  <a:schemeClr val="tx1"/>
                </a:solidFill>
                <a:latin typeface="Times New Roman" pitchFamily="18" charset="0"/>
                <a:ea typeface="+mn-ea"/>
                <a:cs typeface="+mn-cs"/>
              </a:rPr>
              <a:t> by using our Data File Builder program which I’ll be discussing in a few minutes…</a:t>
            </a:r>
          </a:p>
          <a:p>
            <a:endParaRPr kumimoji="1" lang="en-US" sz="1200" kern="1200" baseline="0" dirty="0" smtClean="0">
              <a:solidFill>
                <a:schemeClr val="tx1"/>
              </a:solidFill>
              <a:latin typeface="Times New Roman" pitchFamily="18" charset="0"/>
              <a:ea typeface="+mn-ea"/>
              <a:cs typeface="+mn-cs"/>
            </a:endParaRPr>
          </a:p>
          <a:p>
            <a:r>
              <a:rPr kumimoji="1" lang="en-US" sz="1200" kern="1200" baseline="0" dirty="0" smtClean="0">
                <a:solidFill>
                  <a:schemeClr val="tx1"/>
                </a:solidFill>
                <a:latin typeface="Times New Roman" pitchFamily="18" charset="0"/>
                <a:ea typeface="+mn-ea"/>
                <a:cs typeface="+mn-cs"/>
              </a:rPr>
              <a:t>Another way for users to integrate </a:t>
            </a:r>
            <a:r>
              <a:rPr kumimoji="1" lang="en-US" sz="1200" kern="1200" baseline="0" dirty="0" err="1" smtClean="0">
                <a:solidFill>
                  <a:schemeClr val="tx1"/>
                </a:solidFill>
                <a:latin typeface="Times New Roman" pitchFamily="18" charset="0"/>
                <a:ea typeface="+mn-ea"/>
                <a:cs typeface="+mn-cs"/>
              </a:rPr>
              <a:t>MetaMap</a:t>
            </a:r>
            <a:r>
              <a:rPr kumimoji="1" lang="en-US" sz="1200" kern="1200" baseline="0" dirty="0" smtClean="0">
                <a:solidFill>
                  <a:schemeClr val="tx1"/>
                </a:solidFill>
                <a:latin typeface="Times New Roman" pitchFamily="18" charset="0"/>
                <a:ea typeface="+mn-ea"/>
                <a:cs typeface="+mn-cs"/>
              </a:rPr>
              <a:t> in their local applications is to use the UIMA wrapper we developed.</a:t>
            </a:r>
            <a:endParaRPr lang="en-US" dirty="0"/>
          </a:p>
        </p:txBody>
      </p:sp>
      <p:sp>
        <p:nvSpPr>
          <p:cNvPr id="4" name="Slide Number Placeholder 3"/>
          <p:cNvSpPr>
            <a:spLocks noGrp="1"/>
          </p:cNvSpPr>
          <p:nvPr>
            <p:ph type="sldNum" sz="quarter" idx="10"/>
          </p:nvPr>
        </p:nvSpPr>
        <p:spPr/>
        <p:txBody>
          <a:bodyPr/>
          <a:lstStyle/>
          <a:p>
            <a:fld id="{1F48E5D6-DD2A-4C67-A9DC-4A7D8596E567}" type="slidenum">
              <a:rPr lang="en-US" smtClean="0"/>
              <a:pPr/>
              <a:t>47</a:t>
            </a:fld>
            <a:endParaRPr lang="en-US"/>
          </a:p>
        </p:txBody>
      </p:sp>
      <p:sp>
        <p:nvSpPr>
          <p:cNvPr id="5" name="Header Placeholder 4"/>
          <p:cNvSpPr>
            <a:spLocks noGrp="1"/>
          </p:cNvSpPr>
          <p:nvPr>
            <p:ph type="hdr" sz="quarter" idx="11"/>
          </p:nvPr>
        </p:nvSpPr>
        <p:spPr/>
        <p:txBody>
          <a:bodyPr/>
          <a:lstStyle/>
          <a:p>
            <a:r>
              <a:rPr lang="en-US" smtClean="0"/>
              <a:t>The NLM Indexing Initiative: Current Status and Role in Improving Access to Biomedical Information</a:t>
            </a:r>
            <a:endParaRPr lang="en-US"/>
          </a:p>
        </p:txBody>
      </p:sp>
    </p:spTree>
    <p:extLst>
      <p:ext uri="{BB962C8B-B14F-4D97-AF65-F5344CB8AC3E}">
        <p14:creationId xmlns:p14="http://schemas.microsoft.com/office/powerpoint/2010/main" val="148881400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U</a:t>
            </a:r>
            <a:r>
              <a:rPr lang="en-US" dirty="0" smtClean="0"/>
              <a:t>IMA,</a:t>
            </a:r>
            <a:r>
              <a:rPr lang="en-US" baseline="0" dirty="0" smtClean="0"/>
              <a:t> or the </a:t>
            </a:r>
            <a:r>
              <a:rPr lang="en-US" dirty="0" smtClean="0"/>
              <a:t>Unstructured Information Management Architecture</a:t>
            </a:r>
            <a:r>
              <a:rPr lang="en-US" baseline="0" dirty="0" smtClean="0"/>
              <a:t> </a:t>
            </a:r>
            <a:r>
              <a:rPr lang="en-US" dirty="0" smtClean="0"/>
              <a:t>is a component software for the analysis of unstructured information.    It allows one to bring various</a:t>
            </a:r>
            <a:r>
              <a:rPr lang="en-US" baseline="0" dirty="0" smtClean="0"/>
              <a:t> pre-built components together to perform a specific task.  </a:t>
            </a:r>
            <a:r>
              <a:rPr lang="en-US" dirty="0" smtClean="0"/>
              <a:t>Shown</a:t>
            </a:r>
            <a:r>
              <a:rPr lang="en-US" baseline="0" dirty="0" smtClean="0"/>
              <a:t> here</a:t>
            </a:r>
            <a:r>
              <a:rPr lang="en-US" dirty="0" smtClean="0"/>
              <a:t> is a typical UIMA pipeline were</a:t>
            </a:r>
            <a:r>
              <a:rPr lang="en-US" baseline="0" dirty="0" smtClean="0"/>
              <a:t> input text is pipe to various components, each extracting features and sending the features to the next component.   In this example we wish to extract relations from the input text using a relation extractor.   In order to properly recognize relations in the text the extractor needs the output of a Named Entity Recognizer.   Recognizer needs a parser which needs a Part-of-speech tagger.  The Tagger requires a </a:t>
            </a:r>
            <a:r>
              <a:rPr lang="en-US" baseline="0" dirty="0" err="1" smtClean="0"/>
              <a:t>Tokenizer</a:t>
            </a:r>
            <a:r>
              <a:rPr lang="en-US" baseline="0" dirty="0" smtClean="0"/>
              <a:t> to tokenize the input text.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We have created</a:t>
            </a:r>
            <a:r>
              <a:rPr lang="en-US" baseline="0" dirty="0" smtClean="0"/>
              <a:t> a wrapper for</a:t>
            </a:r>
            <a:r>
              <a:rPr lang="en-US" dirty="0" smtClean="0"/>
              <a:t> </a:t>
            </a:r>
            <a:r>
              <a:rPr lang="en-US" dirty="0" err="1" smtClean="0"/>
              <a:t>MetaMap</a:t>
            </a:r>
            <a:r>
              <a:rPr lang="en-US" dirty="0" smtClean="0"/>
              <a:t>, TRANSFORMING METAMAP INTO A UIMA</a:t>
            </a:r>
            <a:r>
              <a:rPr lang="en-US" baseline="0" dirty="0" smtClean="0"/>
              <a:t> COMPONENT,</a:t>
            </a:r>
            <a:r>
              <a:rPr lang="en-US" dirty="0" smtClean="0"/>
              <a:t> that allows it to be used as a “annotator” component of such </a:t>
            </a:r>
            <a:r>
              <a:rPr lang="en-US" baseline="0" dirty="0" smtClean="0"/>
              <a:t>pipeline.   In the case shown, </a:t>
            </a:r>
            <a:r>
              <a:rPr lang="en-US" baseline="0" dirty="0" err="1" smtClean="0"/>
              <a:t>MetaMap</a:t>
            </a:r>
            <a:r>
              <a:rPr lang="en-US" baseline="0" dirty="0" smtClean="0"/>
              <a:t> REPLACES several of the components OF THE ORIGINAL PIPELINE…</a:t>
            </a:r>
            <a:endParaRPr kumimoji="1" lang="en-US" sz="1200" b="0" i="0" u="none" strike="noStrike" kern="1200" baseline="0" dirty="0" smtClean="0">
              <a:solidFill>
                <a:schemeClr val="tx1"/>
              </a:solidFill>
              <a:latin typeface="Times New Roman" pitchFamily="18" charset="0"/>
              <a:ea typeface="+mn-ea"/>
              <a:cs typeface="+mn-cs"/>
            </a:endParaRPr>
          </a:p>
        </p:txBody>
      </p:sp>
      <p:sp>
        <p:nvSpPr>
          <p:cNvPr id="4" name="Slide Number Placeholder 3"/>
          <p:cNvSpPr>
            <a:spLocks noGrp="1"/>
          </p:cNvSpPr>
          <p:nvPr>
            <p:ph type="sldNum" sz="quarter" idx="10"/>
          </p:nvPr>
        </p:nvSpPr>
        <p:spPr/>
        <p:txBody>
          <a:bodyPr/>
          <a:lstStyle/>
          <a:p>
            <a:fld id="{1F48E5D6-DD2A-4C67-A9DC-4A7D8596E567}" type="slidenum">
              <a:rPr lang="en-US" smtClean="0"/>
              <a:pPr/>
              <a:t>48</a:t>
            </a:fld>
            <a:endParaRPr lang="en-US"/>
          </a:p>
        </p:txBody>
      </p:sp>
      <p:sp>
        <p:nvSpPr>
          <p:cNvPr id="5" name="Header Placeholder 4"/>
          <p:cNvSpPr>
            <a:spLocks noGrp="1"/>
          </p:cNvSpPr>
          <p:nvPr>
            <p:ph type="hdr" sz="quarter" idx="11"/>
          </p:nvPr>
        </p:nvSpPr>
        <p:spPr/>
        <p:txBody>
          <a:bodyPr/>
          <a:lstStyle/>
          <a:p>
            <a:r>
              <a:rPr lang="en-US" smtClean="0"/>
              <a:t>The NLM Indexing Initiative: Current Status and Role in Improving Access to Biomedical Information</a:t>
            </a:r>
            <a:endParaRPr lang="en-US"/>
          </a:p>
        </p:txBody>
      </p:sp>
    </p:spTree>
    <p:extLst>
      <p:ext uri="{BB962C8B-B14F-4D97-AF65-F5344CB8AC3E}">
        <p14:creationId xmlns:p14="http://schemas.microsoft.com/office/powerpoint/2010/main" val="133138280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en-US" sz="1200" b="0" i="0" u="none" strike="noStrike" kern="1200" baseline="0" dirty="0" smtClean="0">
                <a:solidFill>
                  <a:schemeClr val="tx1"/>
                </a:solidFill>
                <a:latin typeface="Times New Roman" pitchFamily="18" charset="0"/>
                <a:ea typeface="+mn-ea"/>
                <a:cs typeface="+mn-cs"/>
              </a:rPr>
              <a:t>In this case </a:t>
            </a:r>
            <a:r>
              <a:rPr kumimoji="1" lang="en-US" sz="1200" b="0" i="0" u="none" strike="noStrike" kern="1200" baseline="0" dirty="0" err="1" smtClean="0">
                <a:solidFill>
                  <a:schemeClr val="tx1"/>
                </a:solidFill>
                <a:latin typeface="Times New Roman" pitchFamily="18" charset="0"/>
                <a:ea typeface="+mn-ea"/>
                <a:cs typeface="+mn-cs"/>
              </a:rPr>
              <a:t>MetaMap</a:t>
            </a:r>
            <a:r>
              <a:rPr kumimoji="1" lang="en-US" sz="1200" b="0" i="0" u="none" strike="noStrike" kern="1200" baseline="0" dirty="0" smtClean="0">
                <a:solidFill>
                  <a:schemeClr val="tx1"/>
                </a:solidFill>
                <a:latin typeface="Times New Roman" pitchFamily="18" charset="0"/>
                <a:ea typeface="+mn-ea"/>
                <a:cs typeface="+mn-cs"/>
              </a:rPr>
              <a:t> tokenizes, parses, and extracts the named entities for the relation extractor.   Because </a:t>
            </a:r>
            <a:r>
              <a:rPr kumimoji="1" lang="en-US" sz="1200" b="0" i="0" u="none" strike="noStrike" kern="1200" baseline="0" dirty="0" err="1" smtClean="0">
                <a:solidFill>
                  <a:schemeClr val="tx1"/>
                </a:solidFill>
                <a:latin typeface="Times New Roman" pitchFamily="18" charset="0"/>
                <a:ea typeface="+mn-ea"/>
                <a:cs typeface="+mn-cs"/>
              </a:rPr>
              <a:t>MetaMap</a:t>
            </a:r>
            <a:r>
              <a:rPr kumimoji="1" lang="en-US" sz="1200" b="0" i="0" u="none" strike="noStrike" kern="1200" baseline="0" dirty="0" smtClean="0">
                <a:solidFill>
                  <a:schemeClr val="tx1"/>
                </a:solidFill>
                <a:latin typeface="Times New Roman" pitchFamily="18" charset="0"/>
                <a:ea typeface="+mn-ea"/>
                <a:cs typeface="+mn-cs"/>
              </a:rPr>
              <a:t> is available as a UIMA component it can be added as resource for a much larger system, new or pre-existing.</a:t>
            </a:r>
          </a:p>
        </p:txBody>
      </p:sp>
      <p:sp>
        <p:nvSpPr>
          <p:cNvPr id="4" name="Slide Number Placeholder 3"/>
          <p:cNvSpPr>
            <a:spLocks noGrp="1"/>
          </p:cNvSpPr>
          <p:nvPr>
            <p:ph type="sldNum" sz="quarter" idx="10"/>
          </p:nvPr>
        </p:nvSpPr>
        <p:spPr/>
        <p:txBody>
          <a:bodyPr/>
          <a:lstStyle/>
          <a:p>
            <a:fld id="{1F48E5D6-DD2A-4C67-A9DC-4A7D8596E567}" type="slidenum">
              <a:rPr lang="en-US" smtClean="0"/>
              <a:pPr/>
              <a:t>49</a:t>
            </a:fld>
            <a:endParaRPr lang="en-US"/>
          </a:p>
        </p:txBody>
      </p:sp>
      <p:sp>
        <p:nvSpPr>
          <p:cNvPr id="5" name="Header Placeholder 4"/>
          <p:cNvSpPr>
            <a:spLocks noGrp="1"/>
          </p:cNvSpPr>
          <p:nvPr>
            <p:ph type="hdr" sz="quarter" idx="11"/>
          </p:nvPr>
        </p:nvSpPr>
        <p:spPr/>
        <p:txBody>
          <a:bodyPr/>
          <a:lstStyle/>
          <a:p>
            <a:r>
              <a:rPr lang="en-US" smtClean="0"/>
              <a:t>The NLM Indexing Initiative: Current Status and Role in Improving Access to Biomedical Information</a:t>
            </a:r>
            <a:endParaRPr lang="en-US"/>
          </a:p>
        </p:txBody>
      </p:sp>
    </p:spTree>
    <p:extLst>
      <p:ext uri="{BB962C8B-B14F-4D97-AF65-F5344CB8AC3E}">
        <p14:creationId xmlns:p14="http://schemas.microsoft.com/office/powerpoint/2010/main" val="13313828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The NLM Indexing Initiative: Current Status and Role in Improving Access to Biomedical Information</a:t>
            </a:r>
            <a:endParaRPr lang="en-US"/>
          </a:p>
        </p:txBody>
      </p:sp>
      <p:sp>
        <p:nvSpPr>
          <p:cNvPr id="5" name="Slide Number Placeholder 4"/>
          <p:cNvSpPr>
            <a:spLocks noGrp="1"/>
          </p:cNvSpPr>
          <p:nvPr>
            <p:ph type="sldNum" sz="quarter" idx="11"/>
          </p:nvPr>
        </p:nvSpPr>
        <p:spPr/>
        <p:txBody>
          <a:bodyPr/>
          <a:lstStyle/>
          <a:p>
            <a:fld id="{1F48E5D6-DD2A-4C67-A9DC-4A7D8596E567}" type="slidenum">
              <a:rPr lang="en-US" smtClean="0"/>
              <a:pPr/>
              <a:t>5</a:t>
            </a:fld>
            <a:endParaRPr lang="en-US"/>
          </a:p>
        </p:txBody>
      </p:sp>
    </p:spTree>
    <p:extLst>
      <p:ext uri="{BB962C8B-B14F-4D97-AF65-F5344CB8AC3E}">
        <p14:creationId xmlns:p14="http://schemas.microsoft.com/office/powerpoint/2010/main" val="397997465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number of Natural</a:t>
            </a:r>
            <a:r>
              <a:rPr lang="en-US" baseline="0" dirty="0" smtClean="0"/>
              <a:t> Language Processing toolkits have been developed using UIMA including: Open NLP, </a:t>
            </a:r>
            <a:r>
              <a:rPr lang="en-US" baseline="0" dirty="0" err="1" smtClean="0"/>
              <a:t>cTAKES</a:t>
            </a:r>
            <a:r>
              <a:rPr lang="en-US" baseline="0" dirty="0" smtClean="0"/>
              <a:t>, and </a:t>
            </a:r>
            <a:r>
              <a:rPr lang="en-US" baseline="0" dirty="0" err="1" smtClean="0"/>
              <a:t>OpenPipeline</a:t>
            </a:r>
            <a:r>
              <a:rPr lang="en-US" baseline="0" dirty="0" smtClean="0"/>
              <a:t>.   Anyone using these or other UIMA based toolkits can use </a:t>
            </a:r>
            <a:r>
              <a:rPr lang="en-US" baseline="0" dirty="0" err="1" smtClean="0"/>
              <a:t>MetaMap</a:t>
            </a:r>
            <a:r>
              <a:rPr lang="en-US" baseline="0" dirty="0" smtClean="0"/>
              <a:t> using the UIMA wrapper.  </a:t>
            </a:r>
            <a:endParaRPr lang="en-US" dirty="0"/>
          </a:p>
        </p:txBody>
      </p:sp>
      <p:sp>
        <p:nvSpPr>
          <p:cNvPr id="4" name="Slide Number Placeholder 3"/>
          <p:cNvSpPr>
            <a:spLocks noGrp="1"/>
          </p:cNvSpPr>
          <p:nvPr>
            <p:ph type="sldNum" sz="quarter" idx="10"/>
          </p:nvPr>
        </p:nvSpPr>
        <p:spPr/>
        <p:txBody>
          <a:bodyPr/>
          <a:lstStyle/>
          <a:p>
            <a:fld id="{1F48E5D6-DD2A-4C67-A9DC-4A7D8596E567}" type="slidenum">
              <a:rPr lang="en-US" smtClean="0"/>
              <a:pPr/>
              <a:t>50</a:t>
            </a:fld>
            <a:endParaRPr lang="en-US"/>
          </a:p>
        </p:txBody>
      </p:sp>
      <p:sp>
        <p:nvSpPr>
          <p:cNvPr id="5" name="Header Placeholder 4"/>
          <p:cNvSpPr>
            <a:spLocks noGrp="1"/>
          </p:cNvSpPr>
          <p:nvPr>
            <p:ph type="hdr" sz="quarter" idx="11"/>
          </p:nvPr>
        </p:nvSpPr>
        <p:spPr/>
        <p:txBody>
          <a:bodyPr/>
          <a:lstStyle/>
          <a:p>
            <a:r>
              <a:rPr lang="en-US" smtClean="0"/>
              <a:t>The NLM Indexing Initiative: Current Status and Role in Improving Access to Biomedical Information</a:t>
            </a:r>
            <a:endParaRPr lang="en-US"/>
          </a:p>
        </p:txBody>
      </p:sp>
    </p:spTree>
    <p:extLst>
      <p:ext uri="{BB962C8B-B14F-4D97-AF65-F5344CB8AC3E}">
        <p14:creationId xmlns:p14="http://schemas.microsoft.com/office/powerpoint/2010/main" val="389464029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Francois noted earlier, </a:t>
            </a:r>
            <a:r>
              <a:rPr lang="en-US" dirty="0" err="1" smtClean="0"/>
              <a:t>MetaMap</a:t>
            </a:r>
            <a:r>
              <a:rPr lang="en-US" baseline="0" dirty="0" smtClean="0"/>
              <a:t> normally identifies UMLS concepts in text.</a:t>
            </a:r>
          </a:p>
          <a:p>
            <a:r>
              <a:rPr lang="en-US" baseline="0" dirty="0" smtClean="0"/>
              <a:t>In some cases, a user may want to map entities that are not represented in the UMLS and they need to augment the UMLS with their own data.</a:t>
            </a:r>
          </a:p>
          <a:p>
            <a:r>
              <a:rPr lang="en-US" baseline="0" dirty="0" smtClean="0"/>
              <a:t>Or, because of license restrictions or a desire to focus on a specific vocabulary, the user wants to use a specific subset of the UMLS.</a:t>
            </a:r>
          </a:p>
          <a:p>
            <a:r>
              <a:rPr lang="en-US" baseline="0" dirty="0" smtClean="0"/>
              <a:t>Or, the user might have their own data they would like to use with </a:t>
            </a:r>
            <a:r>
              <a:rPr lang="en-US" baseline="0" dirty="0" err="1" smtClean="0"/>
              <a:t>MetaMap</a:t>
            </a:r>
            <a:r>
              <a:rPr lang="en-US" baseline="0" dirty="0" smtClean="0"/>
              <a:t>. </a:t>
            </a:r>
          </a:p>
          <a:p>
            <a:r>
              <a:rPr lang="en-US" u="sng" baseline="0" dirty="0" smtClean="0"/>
              <a:t>For these users we have the Data File Builder.</a:t>
            </a:r>
          </a:p>
          <a:p>
            <a:r>
              <a:rPr lang="en-US" baseline="0" dirty="0" smtClean="0"/>
              <a:t>The Data File Builder is an easy to use program that walks users through the process of customizing their own data for use with </a:t>
            </a:r>
            <a:r>
              <a:rPr lang="en-US" baseline="0" dirty="0" err="1" smtClean="0"/>
              <a:t>MetaMap</a:t>
            </a:r>
            <a:r>
              <a:rPr lang="en-US" baseline="0" dirty="0" smtClean="0"/>
              <a:t>.</a:t>
            </a:r>
          </a:p>
          <a:p>
            <a:r>
              <a:rPr lang="en-US" baseline="0" dirty="0" smtClean="0"/>
              <a:t>We also provide an end-to-end example for creating a non-UMLS data set on our web site.</a:t>
            </a:r>
            <a:endParaRPr lang="en-US" dirty="0" smtClean="0"/>
          </a:p>
        </p:txBody>
      </p:sp>
      <p:sp>
        <p:nvSpPr>
          <p:cNvPr id="4" name="Slide Number Placeholder 3"/>
          <p:cNvSpPr>
            <a:spLocks noGrp="1"/>
          </p:cNvSpPr>
          <p:nvPr>
            <p:ph type="sldNum" sz="quarter" idx="10"/>
          </p:nvPr>
        </p:nvSpPr>
        <p:spPr/>
        <p:txBody>
          <a:bodyPr/>
          <a:lstStyle/>
          <a:p>
            <a:fld id="{1F48E5D6-DD2A-4C67-A9DC-4A7D8596E567}" type="slidenum">
              <a:rPr lang="en-US" smtClean="0"/>
              <a:pPr/>
              <a:t>51</a:t>
            </a:fld>
            <a:endParaRPr lang="en-US"/>
          </a:p>
        </p:txBody>
      </p:sp>
      <p:sp>
        <p:nvSpPr>
          <p:cNvPr id="5" name="Header Placeholder 4"/>
          <p:cNvSpPr>
            <a:spLocks noGrp="1"/>
          </p:cNvSpPr>
          <p:nvPr>
            <p:ph type="hdr" sz="quarter" idx="11"/>
          </p:nvPr>
        </p:nvSpPr>
        <p:spPr/>
        <p:txBody>
          <a:bodyPr/>
          <a:lstStyle/>
          <a:p>
            <a:r>
              <a:rPr lang="en-US" smtClean="0"/>
              <a:t>The NLM Indexing Initiative: Current Status and Role in Improving Access to Biomedical Information</a:t>
            </a:r>
            <a:endParaRPr lang="en-US"/>
          </a:p>
        </p:txBody>
      </p:sp>
    </p:spTree>
    <p:extLst>
      <p:ext uri="{BB962C8B-B14F-4D97-AF65-F5344CB8AC3E}">
        <p14:creationId xmlns:p14="http://schemas.microsoft.com/office/powerpoint/2010/main" val="284833337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So, how many people have used our tools?   </a:t>
            </a:r>
          </a:p>
          <a:p>
            <a:endParaRPr lang="en-US" baseline="0" dirty="0" smtClean="0"/>
          </a:p>
          <a:p>
            <a:r>
              <a:rPr lang="en-US" baseline="0" dirty="0" smtClean="0"/>
              <a:t>These 2011 statistics show how many people have used our web site, and have downloaded </a:t>
            </a:r>
            <a:r>
              <a:rPr lang="en-US" baseline="0" dirty="0" err="1" smtClean="0"/>
              <a:t>MetaMap</a:t>
            </a:r>
            <a:r>
              <a:rPr lang="en-US" baseline="0" dirty="0" smtClean="0"/>
              <a:t>, and the Data File Builder.</a:t>
            </a:r>
          </a:p>
          <a:p>
            <a:endParaRPr lang="en-US" baseline="0" dirty="0" smtClean="0"/>
          </a:p>
          <a:p>
            <a:pPr marL="171450" indent="-171450">
              <a:buFont typeface="Arial" pitchFamily="34" charset="0"/>
              <a:buChar char="•"/>
            </a:pPr>
            <a:r>
              <a:rPr lang="en-US" baseline="0" dirty="0" smtClean="0"/>
              <a:t>Over 7000 people have accessed our remote services from 124 different countries</a:t>
            </a:r>
          </a:p>
          <a:p>
            <a:pPr marL="171450" indent="-171450">
              <a:buFont typeface="Arial" pitchFamily="34" charset="0"/>
              <a:buChar char="•"/>
            </a:pPr>
            <a:r>
              <a:rPr lang="en-US" baseline="0" dirty="0" smtClean="0"/>
              <a:t>Over a 1,000 of these folks have downloaded the locally installable version of </a:t>
            </a:r>
            <a:r>
              <a:rPr lang="en-US" baseline="0" dirty="0" err="1" smtClean="0"/>
              <a:t>MetaMap</a:t>
            </a:r>
            <a:r>
              <a:rPr lang="en-US" baseline="0" dirty="0" smtClean="0"/>
              <a:t>.</a:t>
            </a:r>
          </a:p>
          <a:p>
            <a:pPr marL="171450" indent="-171450">
              <a:buFont typeface="Arial" pitchFamily="34" charset="0"/>
              <a:buChar char="•"/>
            </a:pPr>
            <a:r>
              <a:rPr lang="en-US" baseline="0" dirty="0" smtClean="0"/>
              <a:t>One thing I would like to point out is that the Windows version of </a:t>
            </a:r>
            <a:r>
              <a:rPr lang="en-US" baseline="0" dirty="0" err="1" smtClean="0"/>
              <a:t>MetaMap</a:t>
            </a:r>
            <a:r>
              <a:rPr lang="en-US" baseline="0" dirty="0" smtClean="0"/>
              <a:t> has only been available since the Fall of 2011 yet already accounts for more than a quarter of the 2011 downloads.</a:t>
            </a:r>
          </a:p>
          <a:p>
            <a:pPr marL="171450" indent="-171450">
              <a:buFont typeface="Arial" pitchFamily="34" charset="0"/>
              <a:buChar char="•"/>
            </a:pPr>
            <a:r>
              <a:rPr lang="en-US" baseline="0" dirty="0" smtClean="0"/>
              <a:t>One surprise to us was that 41 users have downloaded the Data File Builder – we were not expecting that many people would be customizing their own data.</a:t>
            </a:r>
            <a:endParaRPr lang="en-US" dirty="0" smtClean="0"/>
          </a:p>
          <a:p>
            <a:endParaRPr lang="en-US" dirty="0"/>
          </a:p>
        </p:txBody>
      </p:sp>
      <p:sp>
        <p:nvSpPr>
          <p:cNvPr id="4" name="Slide Number Placeholder 3"/>
          <p:cNvSpPr>
            <a:spLocks noGrp="1"/>
          </p:cNvSpPr>
          <p:nvPr>
            <p:ph type="sldNum" sz="quarter" idx="10"/>
          </p:nvPr>
        </p:nvSpPr>
        <p:spPr/>
        <p:txBody>
          <a:bodyPr/>
          <a:lstStyle/>
          <a:p>
            <a:fld id="{1F48E5D6-DD2A-4C67-A9DC-4A7D8596E567}" type="slidenum">
              <a:rPr lang="en-US" smtClean="0"/>
              <a:pPr/>
              <a:t>52</a:t>
            </a:fld>
            <a:endParaRPr lang="en-US"/>
          </a:p>
        </p:txBody>
      </p:sp>
      <p:sp>
        <p:nvSpPr>
          <p:cNvPr id="5" name="Header Placeholder 4"/>
          <p:cNvSpPr>
            <a:spLocks noGrp="1"/>
          </p:cNvSpPr>
          <p:nvPr>
            <p:ph type="hdr" sz="quarter" idx="11"/>
          </p:nvPr>
        </p:nvSpPr>
        <p:spPr/>
        <p:txBody>
          <a:bodyPr/>
          <a:lstStyle/>
          <a:p>
            <a:r>
              <a:rPr lang="en-US" smtClean="0"/>
              <a:t>The NLM Indexing Initiative: Current Status and Role in Improving Access to Biomedical Information</a:t>
            </a:r>
            <a:endParaRPr lang="en-US"/>
          </a:p>
        </p:txBody>
      </p:sp>
    </p:spTree>
    <p:extLst>
      <p:ext uri="{BB962C8B-B14F-4D97-AF65-F5344CB8AC3E}">
        <p14:creationId xmlns:p14="http://schemas.microsoft.com/office/powerpoint/2010/main" val="122646125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The NLM Indexing Initiative: Current Status and Role in Improving Access to Biomedical Information</a:t>
            </a:r>
            <a:endParaRPr lang="en-US"/>
          </a:p>
        </p:txBody>
      </p:sp>
      <p:sp>
        <p:nvSpPr>
          <p:cNvPr id="5" name="Slide Number Placeholder 4"/>
          <p:cNvSpPr>
            <a:spLocks noGrp="1"/>
          </p:cNvSpPr>
          <p:nvPr>
            <p:ph type="sldNum" sz="quarter" idx="11"/>
          </p:nvPr>
        </p:nvSpPr>
        <p:spPr/>
        <p:txBody>
          <a:bodyPr/>
          <a:lstStyle/>
          <a:p>
            <a:fld id="{1F48E5D6-DD2A-4C67-A9DC-4A7D8596E567}" type="slidenum">
              <a:rPr lang="en-US" smtClean="0"/>
              <a:pPr/>
              <a:t>53</a:t>
            </a:fld>
            <a:endParaRPr lang="en-US"/>
          </a:p>
        </p:txBody>
      </p:sp>
    </p:spTree>
    <p:extLst>
      <p:ext uri="{BB962C8B-B14F-4D97-AF65-F5344CB8AC3E}">
        <p14:creationId xmlns:p14="http://schemas.microsoft.com/office/powerpoint/2010/main" val="131034945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p:spPr>
        <p:txBody>
          <a:bodyPr/>
          <a:lstStyle/>
          <a:p>
            <a:r>
              <a:rPr lang="en-US" dirty="0" smtClean="0"/>
              <a:t>Good morning.</a:t>
            </a:r>
          </a:p>
          <a:p>
            <a:endParaRPr lang="en-US" dirty="0" smtClean="0"/>
          </a:p>
          <a:p>
            <a:r>
              <a:rPr lang="en-US" dirty="0" smtClean="0"/>
              <a:t>My name is Antonio Jimeno.</a:t>
            </a:r>
          </a:p>
          <a:p>
            <a:endParaRPr lang="en-US" dirty="0" smtClean="0"/>
          </a:p>
          <a:p>
            <a:r>
              <a:rPr lang="en-US" dirty="0" smtClean="0"/>
              <a:t>I am a post-doctoral fellow at Dr. Aronson’s Group and I have been in his group for two years.</a:t>
            </a:r>
          </a:p>
          <a:p>
            <a:endParaRPr lang="en-US" dirty="0" smtClean="0"/>
          </a:p>
          <a:p>
            <a:r>
              <a:rPr lang="en-US" dirty="0" smtClean="0"/>
              <a:t>I am going to briefly introduce two projects I am working on related to </a:t>
            </a:r>
            <a:r>
              <a:rPr lang="en-US" dirty="0" err="1" smtClean="0"/>
              <a:t>MetaMap</a:t>
            </a:r>
            <a:r>
              <a:rPr lang="en-US" dirty="0" smtClean="0"/>
              <a:t> precision enhancement based on word sense disambiguation and enhancement of MTI based on machine learning.</a:t>
            </a:r>
          </a:p>
          <a:p>
            <a:endParaRPr lang="en-US" dirty="0" smtClean="0"/>
          </a:p>
        </p:txBody>
      </p:sp>
      <p:sp>
        <p:nvSpPr>
          <p:cNvPr id="20484" name="Slide Number Placeholder 3"/>
          <p:cNvSpPr>
            <a:spLocks noGrp="1"/>
          </p:cNvSpPr>
          <p:nvPr>
            <p:ph type="sldNum" sz="quarter" idx="5"/>
          </p:nvPr>
        </p:nvSpPr>
        <p:spPr>
          <a:noFill/>
          <a:ln>
            <a:miter lim="800000"/>
            <a:headEnd/>
            <a:tailEnd/>
          </a:ln>
        </p:spPr>
        <p:txBody>
          <a:bodyPr/>
          <a:lstStyle/>
          <a:p>
            <a:fld id="{F41EFD58-877B-4BC6-86E9-53FEBF1B2DC8}" type="slidenum">
              <a:rPr lang="en-US" smtClean="0"/>
              <a:pPr/>
              <a:t>54</a:t>
            </a:fld>
            <a:endParaRPr lang="en-US" smtClean="0"/>
          </a:p>
        </p:txBody>
      </p:sp>
      <p:sp>
        <p:nvSpPr>
          <p:cNvPr id="2" name="Header Placeholder 1"/>
          <p:cNvSpPr>
            <a:spLocks noGrp="1"/>
          </p:cNvSpPr>
          <p:nvPr>
            <p:ph type="hdr" sz="quarter" idx="10"/>
          </p:nvPr>
        </p:nvSpPr>
        <p:spPr/>
        <p:txBody>
          <a:bodyPr/>
          <a:lstStyle/>
          <a:p>
            <a:r>
              <a:rPr lang="en-US" smtClean="0"/>
              <a:t>The NLM Indexing Initiative: Current Status and Role in Improving Access to Biomedical Information</a:t>
            </a:r>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p:spPr>
        <p:txBody>
          <a:bodyPr/>
          <a:lstStyle/>
          <a:p>
            <a:r>
              <a:rPr lang="en-US" dirty="0" smtClean="0"/>
              <a:t>I would like to introduce word sense</a:t>
            </a:r>
            <a:r>
              <a:rPr lang="en-US" baseline="0" dirty="0" smtClean="0"/>
              <a:t> disambiguation </a:t>
            </a:r>
            <a:r>
              <a:rPr lang="en-US" dirty="0" smtClean="0"/>
              <a:t>with the following example sentence,</a:t>
            </a:r>
            <a:r>
              <a:rPr lang="en-US" baseline="0" dirty="0" smtClean="0"/>
              <a:t> in which the word cold highlighted in yellow is ambiguous.</a:t>
            </a:r>
            <a:endParaRPr lang="en-US" dirty="0" smtClean="0"/>
          </a:p>
          <a:p>
            <a:r>
              <a:rPr lang="en-US" dirty="0" smtClean="0"/>
              <a:t>As Francois pointed out earlier, the word cold is mapped by </a:t>
            </a:r>
            <a:r>
              <a:rPr lang="en-US" dirty="0" err="1" smtClean="0"/>
              <a:t>MetaMap</a:t>
            </a:r>
            <a:r>
              <a:rPr lang="en-US" smtClean="0"/>
              <a:t> to </a:t>
            </a:r>
            <a:r>
              <a:rPr lang="en-US" dirty="0" smtClean="0"/>
              <a:t>concepts</a:t>
            </a:r>
            <a:r>
              <a:rPr lang="en-US" baseline="0" dirty="0" smtClean="0"/>
              <a:t> denoting </a:t>
            </a:r>
            <a:r>
              <a:rPr lang="en-US" dirty="0" smtClean="0"/>
              <a:t>cold sensation, cold temperature or common cold.</a:t>
            </a:r>
          </a:p>
          <a:p>
            <a:r>
              <a:rPr lang="en-US" dirty="0" smtClean="0"/>
              <a:t>The ‘common cold’ concept is the correct one and the other two candidates</a:t>
            </a:r>
            <a:r>
              <a:rPr lang="en-US" baseline="0" dirty="0" smtClean="0"/>
              <a:t> </a:t>
            </a:r>
            <a:r>
              <a:rPr lang="en-US" dirty="0" smtClean="0"/>
              <a:t>are false positives.</a:t>
            </a:r>
          </a:p>
          <a:p>
            <a:endParaRPr lang="en-US" dirty="0" smtClean="0"/>
          </a:p>
          <a:p>
            <a:r>
              <a:rPr lang="en-US" dirty="0" smtClean="0"/>
              <a:t>In our work, a WSD algorithm, given the context of the ambiguous word, defined by its neighboring words, and the candidate mappings from </a:t>
            </a:r>
            <a:r>
              <a:rPr lang="en-US" dirty="0" err="1" smtClean="0"/>
              <a:t>MetaMap</a:t>
            </a:r>
            <a:r>
              <a:rPr lang="en-US" dirty="0" smtClean="0"/>
              <a:t>, tries to identify the correct sense.</a:t>
            </a:r>
          </a:p>
          <a:p>
            <a:r>
              <a:rPr lang="en-US" dirty="0" smtClean="0"/>
              <a:t>If the algorithm is correct, by discarding incorrect</a:t>
            </a:r>
            <a:r>
              <a:rPr lang="en-US" baseline="0" dirty="0" smtClean="0"/>
              <a:t> mappings</a:t>
            </a:r>
            <a:r>
              <a:rPr lang="en-US" dirty="0" smtClean="0"/>
              <a:t>, the precision of </a:t>
            </a:r>
            <a:r>
              <a:rPr lang="en-US" dirty="0" err="1" smtClean="0"/>
              <a:t>MetaMap</a:t>
            </a:r>
            <a:r>
              <a:rPr lang="en-US" dirty="0" smtClean="0"/>
              <a:t> is improved.</a:t>
            </a:r>
          </a:p>
        </p:txBody>
      </p:sp>
      <p:sp>
        <p:nvSpPr>
          <p:cNvPr id="21508" name="Slide Number Placeholder 3"/>
          <p:cNvSpPr>
            <a:spLocks noGrp="1"/>
          </p:cNvSpPr>
          <p:nvPr>
            <p:ph type="sldNum" sz="quarter" idx="5"/>
          </p:nvPr>
        </p:nvSpPr>
        <p:spPr>
          <a:noFill/>
          <a:ln>
            <a:miter lim="800000"/>
            <a:headEnd/>
            <a:tailEnd/>
          </a:ln>
        </p:spPr>
        <p:txBody>
          <a:bodyPr/>
          <a:lstStyle/>
          <a:p>
            <a:fld id="{7DF3C1C1-284B-477A-83A2-5EFDE4D44F30}" type="slidenum">
              <a:rPr lang="en-US" smtClean="0"/>
              <a:pPr/>
              <a:t>55</a:t>
            </a:fld>
            <a:endParaRPr lang="en-US" smtClean="0"/>
          </a:p>
        </p:txBody>
      </p:sp>
      <p:sp>
        <p:nvSpPr>
          <p:cNvPr id="2" name="Header Placeholder 1"/>
          <p:cNvSpPr>
            <a:spLocks noGrp="1"/>
          </p:cNvSpPr>
          <p:nvPr>
            <p:ph type="hdr" sz="quarter" idx="10"/>
          </p:nvPr>
        </p:nvSpPr>
        <p:spPr/>
        <p:txBody>
          <a:bodyPr/>
          <a:lstStyle/>
          <a:p>
            <a:r>
              <a:rPr lang="en-US" smtClean="0"/>
              <a:t>The NLM Indexing Initiative: Current Status and Role in Improving Access to Biomedical Information</a:t>
            </a:r>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p:spPr>
        <p:txBody>
          <a:bodyPr/>
          <a:lstStyle/>
          <a:p>
            <a:r>
              <a:rPr lang="en-US" dirty="0" smtClean="0"/>
              <a:t>We have studied knowledge based methods as one of the disambiguation approaches.</a:t>
            </a:r>
          </a:p>
          <a:p>
            <a:r>
              <a:rPr lang="en-US" dirty="0" smtClean="0"/>
              <a:t>The idea</a:t>
            </a:r>
            <a:r>
              <a:rPr lang="en-US" baseline="0" dirty="0" smtClean="0"/>
              <a:t> is to deliver the candidate concept that better matches the context of the ambiguous word.</a:t>
            </a:r>
            <a:endParaRPr lang="en-US" dirty="0" smtClean="0"/>
          </a:p>
          <a:p>
            <a:r>
              <a:rPr lang="en-US" dirty="0" smtClean="0"/>
              <a:t>To do so, for each candidate</a:t>
            </a:r>
            <a:r>
              <a:rPr lang="en-US" baseline="0" dirty="0" smtClean="0"/>
              <a:t> concept, </a:t>
            </a:r>
            <a:r>
              <a:rPr lang="en-US" dirty="0" smtClean="0"/>
              <a:t>we have constructed UMLS based concept profile vectors.</a:t>
            </a:r>
          </a:p>
          <a:p>
            <a:r>
              <a:rPr lang="en-US" dirty="0" smtClean="0"/>
              <a:t>These vectors are</a:t>
            </a:r>
            <a:r>
              <a:rPr lang="en-US" baseline="0" dirty="0" smtClean="0"/>
              <a:t> made of </a:t>
            </a:r>
            <a:r>
              <a:rPr lang="en-US" dirty="0" smtClean="0"/>
              <a:t>words extracted from the definition, synonyms and related concepts of the candidate concepts.</a:t>
            </a:r>
          </a:p>
          <a:p>
            <a:r>
              <a:rPr lang="en-US" dirty="0" smtClean="0"/>
              <a:t>Each dimension</a:t>
            </a:r>
            <a:r>
              <a:rPr lang="en-US" baseline="0" dirty="0" smtClean="0"/>
              <a:t> in the vector is represented by a </a:t>
            </a:r>
            <a:r>
              <a:rPr lang="en-US" dirty="0" smtClean="0"/>
              <a:t>word, weighted according to its correlation to the candidate concept in the UMLS.</a:t>
            </a:r>
          </a:p>
          <a:p>
            <a:endParaRPr lang="en-US" dirty="0" smtClean="0"/>
          </a:p>
          <a:p>
            <a:r>
              <a:rPr lang="en-US" dirty="0" smtClean="0"/>
              <a:t>In the following example vectors, we find the examples vectors for common cold on the left</a:t>
            </a:r>
            <a:r>
              <a:rPr lang="en-US" baseline="0" dirty="0" smtClean="0"/>
              <a:t> table </a:t>
            </a:r>
            <a:r>
              <a:rPr lang="en-US" dirty="0" smtClean="0"/>
              <a:t>and cold temperature on the right table.</a:t>
            </a:r>
          </a:p>
          <a:p>
            <a:r>
              <a:rPr lang="en-US" dirty="0" smtClean="0"/>
              <a:t>We show the top weighted words. We can see that terms like temperature and hypothermia in</a:t>
            </a:r>
            <a:r>
              <a:rPr lang="en-US" baseline="0" dirty="0" smtClean="0"/>
              <a:t> the case of cold temperature and disease, fever or cough in the case of common cold.</a:t>
            </a:r>
          </a:p>
          <a:p>
            <a:endParaRPr lang="en-US" dirty="0" smtClean="0"/>
          </a:p>
          <a:p>
            <a:r>
              <a:rPr lang="en-US" dirty="0" smtClean="0"/>
              <a:t>To do the comparison between the candidate sentence and the context of the ambiguous word, the candidate sentence that we saw before is turned, as well, into a vector representation and compared to the concept profile.</a:t>
            </a:r>
          </a:p>
          <a:p>
            <a:r>
              <a:rPr lang="en-US" dirty="0" smtClean="0"/>
              <a:t>The concept for which its profile is a better match with the context of the ambiguous word is selected.</a:t>
            </a:r>
          </a:p>
          <a:p>
            <a:endParaRPr lang="en-US" dirty="0" smtClean="0"/>
          </a:p>
        </p:txBody>
      </p:sp>
      <p:sp>
        <p:nvSpPr>
          <p:cNvPr id="22532" name="Slide Number Placeholder 3"/>
          <p:cNvSpPr>
            <a:spLocks noGrp="1"/>
          </p:cNvSpPr>
          <p:nvPr>
            <p:ph type="sldNum" sz="quarter" idx="5"/>
          </p:nvPr>
        </p:nvSpPr>
        <p:spPr>
          <a:noFill/>
          <a:ln>
            <a:miter lim="800000"/>
            <a:headEnd/>
            <a:tailEnd/>
          </a:ln>
        </p:spPr>
        <p:txBody>
          <a:bodyPr/>
          <a:lstStyle/>
          <a:p>
            <a:fld id="{EB8A6C05-E058-443E-A4EA-6FE130B823AC}" type="slidenum">
              <a:rPr lang="en-US" smtClean="0"/>
              <a:pPr/>
              <a:t>56</a:t>
            </a:fld>
            <a:endParaRPr lang="en-US" smtClean="0"/>
          </a:p>
        </p:txBody>
      </p:sp>
      <p:sp>
        <p:nvSpPr>
          <p:cNvPr id="2" name="Header Placeholder 1"/>
          <p:cNvSpPr>
            <a:spLocks noGrp="1"/>
          </p:cNvSpPr>
          <p:nvPr>
            <p:ph type="hdr" sz="quarter" idx="10"/>
          </p:nvPr>
        </p:nvSpPr>
        <p:spPr/>
        <p:txBody>
          <a:bodyPr/>
          <a:lstStyle/>
          <a:p>
            <a:r>
              <a:rPr lang="en-US" smtClean="0"/>
              <a:t>The NLM Indexing Initiative: Current Status and Role in Improving Access to Biomedical Information</a:t>
            </a:r>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Coming</a:t>
            </a:r>
            <a:r>
              <a:rPr lang="en-US" baseline="0" dirty="0" smtClean="0"/>
              <a:t> back to the previous example sentence, we see that the common cold vector terms match better the example sentence indicating that the sense of cold in this example is closer to common cold.</a:t>
            </a: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EFD6CDFF-D671-4327-8FEF-A7A94BED7432}" type="slidenum">
              <a:rPr lang="en-US" smtClean="0"/>
              <a:pPr>
                <a:defRPr/>
              </a:pPr>
              <a:t>57</a:t>
            </a:fld>
            <a:endParaRPr lang="en-US"/>
          </a:p>
        </p:txBody>
      </p:sp>
      <p:sp>
        <p:nvSpPr>
          <p:cNvPr id="5" name="Header Placeholder 4"/>
          <p:cNvSpPr>
            <a:spLocks noGrp="1"/>
          </p:cNvSpPr>
          <p:nvPr>
            <p:ph type="hdr" sz="quarter" idx="11"/>
          </p:nvPr>
        </p:nvSpPr>
        <p:spPr/>
        <p:txBody>
          <a:bodyPr/>
          <a:lstStyle/>
          <a:p>
            <a:r>
              <a:rPr lang="en-US" smtClean="0"/>
              <a:t>The NLM Indexing Initiative: Current Status and Role in Improving Access to Biomedical Information</a:t>
            </a:r>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p:spPr>
        <p:txBody>
          <a:bodyPr/>
          <a:lstStyle/>
          <a:p>
            <a:r>
              <a:rPr lang="en-US" dirty="0" smtClean="0"/>
              <a:t>Another way of performing disambiguation is comparing the context of the ambiguous word with example cases for each candidate concept.</a:t>
            </a:r>
          </a:p>
          <a:p>
            <a:r>
              <a:rPr lang="en-US" dirty="0" smtClean="0"/>
              <a:t>Unfortunately, such a data set does not exist.</a:t>
            </a:r>
          </a:p>
          <a:p>
            <a:endParaRPr lang="en-US" dirty="0" smtClean="0"/>
          </a:p>
          <a:p>
            <a:r>
              <a:rPr lang="en-US" dirty="0" smtClean="0"/>
              <a:t>On the other</a:t>
            </a:r>
            <a:r>
              <a:rPr lang="en-US" baseline="0" dirty="0" smtClean="0"/>
              <a:t> hand, </a:t>
            </a:r>
            <a:r>
              <a:rPr lang="en-US" dirty="0" smtClean="0"/>
              <a:t>MEDLINE has many occurrences of ambiguous words which are not disambiguated</a:t>
            </a:r>
            <a:r>
              <a:rPr lang="en-US" baseline="0" dirty="0" smtClean="0"/>
              <a:t> </a:t>
            </a:r>
            <a:r>
              <a:rPr lang="en-US" dirty="0" smtClean="0"/>
              <a:t>with their UMLS concept identifiers.</a:t>
            </a:r>
          </a:p>
          <a:p>
            <a:r>
              <a:rPr lang="en-US" dirty="0" smtClean="0"/>
              <a:t>In order to obtained disambiguated examples from MEDLINE, we have built Boolean</a:t>
            </a:r>
            <a:r>
              <a:rPr lang="en-US" baseline="0" dirty="0" smtClean="0"/>
              <a:t> </a:t>
            </a:r>
            <a:r>
              <a:rPr lang="en-US" dirty="0" smtClean="0"/>
              <a:t>queries for each candidate concept.</a:t>
            </a:r>
          </a:p>
          <a:p>
            <a:endParaRPr lang="en-US" dirty="0" smtClean="0"/>
          </a:p>
          <a:p>
            <a:r>
              <a:rPr lang="en-US" dirty="0" smtClean="0"/>
              <a:t>The following example shows how this would work for two of the senses of the ambiguous word cold.</a:t>
            </a:r>
          </a:p>
          <a:p>
            <a:r>
              <a:rPr lang="en-US" dirty="0" smtClean="0"/>
              <a:t>Given the concept identifier for each candidate concept, we query the UMLS and obtain unambiguous synonyms.</a:t>
            </a:r>
          </a:p>
          <a:p>
            <a:r>
              <a:rPr lang="en-US" dirty="0" smtClean="0"/>
              <a:t>For instance, “common cold” or “acute </a:t>
            </a:r>
            <a:r>
              <a:rPr lang="en-US" dirty="0" err="1" smtClean="0"/>
              <a:t>nasopharyngitis</a:t>
            </a:r>
            <a:r>
              <a:rPr lang="en-US" dirty="0" smtClean="0"/>
              <a:t>” will recover from MEDLINE examples related to the “common cold” sense</a:t>
            </a:r>
          </a:p>
          <a:p>
            <a:r>
              <a:rPr lang="en-US" dirty="0" smtClean="0"/>
              <a:t>while querying for “cold temperature” or “low temperature” will recover from MEDLINE examples related to the “cold temperature” sense.</a:t>
            </a:r>
          </a:p>
          <a:p>
            <a:endParaRPr lang="en-US" dirty="0" smtClean="0"/>
          </a:p>
          <a:p>
            <a:r>
              <a:rPr lang="en-US" dirty="0" smtClean="0"/>
              <a:t>Once we have collected examples for each candidate concept, we can train a machine learning method or build profile vectors out</a:t>
            </a:r>
            <a:r>
              <a:rPr lang="en-US" baseline="0" dirty="0" smtClean="0"/>
              <a:t> of the retrieved citations </a:t>
            </a:r>
            <a:r>
              <a:rPr lang="en-US" dirty="0" smtClean="0"/>
              <a:t>that will be used to disambiguate mentions of the ambiguous word cold.</a:t>
            </a:r>
          </a:p>
        </p:txBody>
      </p:sp>
      <p:sp>
        <p:nvSpPr>
          <p:cNvPr id="23556" name="Slide Number Placeholder 3"/>
          <p:cNvSpPr>
            <a:spLocks noGrp="1"/>
          </p:cNvSpPr>
          <p:nvPr>
            <p:ph type="sldNum" sz="quarter" idx="5"/>
          </p:nvPr>
        </p:nvSpPr>
        <p:spPr>
          <a:noFill/>
          <a:ln>
            <a:miter lim="800000"/>
            <a:headEnd/>
            <a:tailEnd/>
          </a:ln>
        </p:spPr>
        <p:txBody>
          <a:bodyPr/>
          <a:lstStyle/>
          <a:p>
            <a:fld id="{46D5A0DE-FBE8-4D0A-A30A-86B72190AE10}" type="slidenum">
              <a:rPr lang="en-US" smtClean="0"/>
              <a:pPr/>
              <a:t>58</a:t>
            </a:fld>
            <a:endParaRPr lang="en-US" smtClean="0"/>
          </a:p>
        </p:txBody>
      </p:sp>
      <p:sp>
        <p:nvSpPr>
          <p:cNvPr id="2" name="Header Placeholder 1"/>
          <p:cNvSpPr>
            <a:spLocks noGrp="1"/>
          </p:cNvSpPr>
          <p:nvPr>
            <p:ph type="hdr" sz="quarter" idx="10"/>
          </p:nvPr>
        </p:nvSpPr>
        <p:spPr/>
        <p:txBody>
          <a:bodyPr/>
          <a:lstStyle/>
          <a:p>
            <a:r>
              <a:rPr lang="en-US" smtClean="0"/>
              <a:t>The NLM Indexing Initiative: Current Status and Role in Improving Access to Biomedical Information</a:t>
            </a:r>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p:spPr>
        <p:txBody>
          <a:bodyPr/>
          <a:lstStyle/>
          <a:p>
            <a:r>
              <a:rPr lang="en-US" dirty="0" smtClean="0"/>
              <a:t>We have evaluated the WSD methods on two WSD data sets.</a:t>
            </a:r>
          </a:p>
          <a:p>
            <a:r>
              <a:rPr lang="en-US" dirty="0" smtClean="0"/>
              <a:t>The</a:t>
            </a:r>
            <a:r>
              <a:rPr lang="en-US" baseline="0" dirty="0" smtClean="0"/>
              <a:t> NLM WSD set which already existed in house and the MSH WSD data set that we have developed.</a:t>
            </a:r>
            <a:endParaRPr lang="en-US" dirty="0" smtClean="0"/>
          </a:p>
          <a:p>
            <a:r>
              <a:rPr lang="en-US" dirty="0" smtClean="0"/>
              <a:t>The corpus based method usually performs better compared to the UMLS based evaluated method.</a:t>
            </a:r>
          </a:p>
          <a:p>
            <a:r>
              <a:rPr lang="en-US" dirty="0" smtClean="0"/>
              <a:t>The</a:t>
            </a:r>
            <a:r>
              <a:rPr lang="en-US" baseline="0" dirty="0" smtClean="0"/>
              <a:t> corpus based method on the </a:t>
            </a:r>
            <a:r>
              <a:rPr lang="en-US" dirty="0" smtClean="0"/>
              <a:t>NLM WSD obtains an accuracy of 0.69 and 0.84 on the MSH WSD data set.</a:t>
            </a:r>
          </a:p>
          <a:p>
            <a:endParaRPr lang="en-US" dirty="0" smtClean="0"/>
          </a:p>
          <a:p>
            <a:r>
              <a:rPr lang="en-US" dirty="0" smtClean="0"/>
              <a:t>The MSH WSD set has been created semi-automatically based on </a:t>
            </a:r>
            <a:r>
              <a:rPr lang="en-US" dirty="0" err="1" smtClean="0"/>
              <a:t>MeSH</a:t>
            </a:r>
            <a:r>
              <a:rPr lang="en-US" dirty="0" smtClean="0"/>
              <a:t> indexing and it is available for download.</a:t>
            </a:r>
          </a:p>
          <a:p>
            <a:r>
              <a:rPr lang="en-US" dirty="0" smtClean="0"/>
              <a:t>It provides 203 ambiguous words</a:t>
            </a:r>
            <a:r>
              <a:rPr lang="en-US" baseline="0" dirty="0" smtClean="0"/>
              <a:t>,</a:t>
            </a:r>
            <a:r>
              <a:rPr lang="en-US" dirty="0" smtClean="0"/>
              <a:t> covering 81 semantic types which sum up to 37k ambiguity cases, </a:t>
            </a:r>
          </a:p>
          <a:p>
            <a:endParaRPr lang="en-US" dirty="0" smtClean="0"/>
          </a:p>
          <a:p>
            <a:r>
              <a:rPr lang="en-US" dirty="0" smtClean="0"/>
              <a:t>We have used WSD in tasks as summarization of full text articles and with MTI. </a:t>
            </a:r>
          </a:p>
          <a:p>
            <a:r>
              <a:rPr lang="en-US" dirty="0" smtClean="0"/>
              <a:t>WSD improves the performance of summarization and MTI and the results correlate with direct evaluation.</a:t>
            </a:r>
          </a:p>
          <a:p>
            <a:endParaRPr lang="en-US" dirty="0" smtClean="0"/>
          </a:p>
          <a:p>
            <a:r>
              <a:rPr lang="en-US" dirty="0" smtClean="0"/>
              <a:t>With</a:t>
            </a:r>
            <a:r>
              <a:rPr lang="en-US" baseline="0" dirty="0" smtClean="0"/>
              <a:t> these results, I have finished the section about word sense disambiguation.</a:t>
            </a:r>
            <a:endParaRPr lang="en-US" dirty="0" smtClean="0"/>
          </a:p>
        </p:txBody>
      </p:sp>
      <p:sp>
        <p:nvSpPr>
          <p:cNvPr id="24580" name="Slide Number Placeholder 3"/>
          <p:cNvSpPr>
            <a:spLocks noGrp="1"/>
          </p:cNvSpPr>
          <p:nvPr>
            <p:ph type="sldNum" sz="quarter" idx="5"/>
          </p:nvPr>
        </p:nvSpPr>
        <p:spPr>
          <a:noFill/>
          <a:ln>
            <a:miter lim="800000"/>
            <a:headEnd/>
            <a:tailEnd/>
          </a:ln>
        </p:spPr>
        <p:txBody>
          <a:bodyPr/>
          <a:lstStyle/>
          <a:p>
            <a:fld id="{A2F3A794-9747-44CB-9BCF-CEC24E784AF2}" type="slidenum">
              <a:rPr lang="en-US" smtClean="0"/>
              <a:pPr/>
              <a:t>59</a:t>
            </a:fld>
            <a:endParaRPr lang="en-US" smtClean="0"/>
          </a:p>
        </p:txBody>
      </p:sp>
      <p:sp>
        <p:nvSpPr>
          <p:cNvPr id="2" name="Header Placeholder 1"/>
          <p:cNvSpPr>
            <a:spLocks noGrp="1"/>
          </p:cNvSpPr>
          <p:nvPr>
            <p:ph type="hdr" sz="quarter" idx="10"/>
          </p:nvPr>
        </p:nvSpPr>
        <p:spPr/>
        <p:txBody>
          <a:bodyPr/>
          <a:lstStyle/>
          <a:p>
            <a:r>
              <a:rPr lang="en-US" smtClean="0"/>
              <a:t>The NLM Indexing Initiative: Current Status and Role in Improving Access to Biomedical Information</a:t>
            </a:r>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The NLM Indexing Initiative: Current Status and Role in Improving Access to Biomedical Information</a:t>
            </a:r>
            <a:endParaRPr lang="en-US"/>
          </a:p>
        </p:txBody>
      </p:sp>
      <p:sp>
        <p:nvSpPr>
          <p:cNvPr id="5" name="Slide Number Placeholder 4"/>
          <p:cNvSpPr>
            <a:spLocks noGrp="1"/>
          </p:cNvSpPr>
          <p:nvPr>
            <p:ph type="sldNum" sz="quarter" idx="11"/>
          </p:nvPr>
        </p:nvSpPr>
        <p:spPr/>
        <p:txBody>
          <a:bodyPr/>
          <a:lstStyle/>
          <a:p>
            <a:fld id="{1F48E5D6-DD2A-4C67-A9DC-4A7D8596E567}" type="slidenum">
              <a:rPr lang="en-US" smtClean="0"/>
              <a:pPr/>
              <a:t>6</a:t>
            </a:fld>
            <a:endParaRPr lang="en-US"/>
          </a:p>
        </p:txBody>
      </p:sp>
    </p:spTree>
    <p:extLst>
      <p:ext uri="{BB962C8B-B14F-4D97-AF65-F5344CB8AC3E}">
        <p14:creationId xmlns:p14="http://schemas.microsoft.com/office/powerpoint/2010/main" val="144834060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second project</a:t>
            </a:r>
            <a:r>
              <a:rPr lang="en-US" baseline="0" dirty="0" smtClean="0"/>
              <a:t> I am working on is related to improving MTI’s performance with machine learning.</a:t>
            </a:r>
          </a:p>
          <a:p>
            <a:endParaRPr lang="en-US" baseline="0" dirty="0" smtClean="0"/>
          </a:p>
          <a:p>
            <a:r>
              <a:rPr lang="en-US" baseline="0" dirty="0" smtClean="0"/>
              <a:t>The example citation has been indexed with the Female, Humans and Male </a:t>
            </a:r>
            <a:r>
              <a:rPr lang="en-US" baseline="0" dirty="0" err="1" smtClean="0"/>
              <a:t>MeSH</a:t>
            </a:r>
            <a:r>
              <a:rPr lang="en-US" baseline="0" dirty="0" smtClean="0"/>
              <a:t> headings.</a:t>
            </a:r>
          </a:p>
          <a:p>
            <a:r>
              <a:rPr lang="en-US" dirty="0" smtClean="0"/>
              <a:t>As Jim mentioned before, these three </a:t>
            </a:r>
            <a:r>
              <a:rPr lang="en-US" dirty="0" err="1" smtClean="0"/>
              <a:t>MeSH</a:t>
            </a:r>
            <a:r>
              <a:rPr lang="en-US" dirty="0" smtClean="0"/>
              <a:t> headings are part of a</a:t>
            </a:r>
            <a:r>
              <a:rPr lang="en-US" baseline="0" dirty="0" smtClean="0"/>
              <a:t> special group called check tags, which includes the most frequent </a:t>
            </a:r>
            <a:r>
              <a:rPr lang="en-US" baseline="0" dirty="0" err="1" smtClean="0"/>
              <a:t>MeSH</a:t>
            </a:r>
            <a:r>
              <a:rPr lang="en-US" baseline="0" dirty="0" smtClean="0"/>
              <a:t> headings.</a:t>
            </a:r>
          </a:p>
          <a:p>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In this citation, t</a:t>
            </a:r>
            <a:r>
              <a:rPr lang="en-US" baseline="0" dirty="0" smtClean="0"/>
              <a:t>here is no explicit mention of terms denoting the </a:t>
            </a:r>
            <a:r>
              <a:rPr lang="en-US" baseline="0" dirty="0" err="1" smtClean="0"/>
              <a:t>MeSH</a:t>
            </a:r>
            <a:r>
              <a:rPr lang="en-US" baseline="0" dirty="0" smtClean="0"/>
              <a:t> headings I mentioned before.</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On the other hand, we find terms that tend to correlate with these headings, e.g. patients for humans, prostate for men and, in most cases, breast for women.</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In this project, we intend to automatically identify patterns in data that would allow us developed indexing rules based on machine learning.</a:t>
            </a:r>
            <a:endParaRPr lang="en-US" dirty="0" smtClean="0"/>
          </a:p>
        </p:txBody>
      </p:sp>
      <p:sp>
        <p:nvSpPr>
          <p:cNvPr id="4" name="Slide Number Placeholder 3"/>
          <p:cNvSpPr>
            <a:spLocks noGrp="1"/>
          </p:cNvSpPr>
          <p:nvPr>
            <p:ph type="sldNum" sz="quarter" idx="10"/>
          </p:nvPr>
        </p:nvSpPr>
        <p:spPr/>
        <p:txBody>
          <a:bodyPr/>
          <a:lstStyle/>
          <a:p>
            <a:pPr>
              <a:defRPr/>
            </a:pPr>
            <a:fld id="{EFD6CDFF-D671-4327-8FEF-A7A94BED7432}" type="slidenum">
              <a:rPr lang="en-US" smtClean="0"/>
              <a:pPr>
                <a:defRPr/>
              </a:pPr>
              <a:t>60</a:t>
            </a:fld>
            <a:endParaRPr lang="en-US"/>
          </a:p>
        </p:txBody>
      </p:sp>
      <p:sp>
        <p:nvSpPr>
          <p:cNvPr id="5" name="Header Placeholder 4"/>
          <p:cNvSpPr>
            <a:spLocks noGrp="1"/>
          </p:cNvSpPr>
          <p:nvPr>
            <p:ph type="hdr" sz="quarter" idx="11"/>
          </p:nvPr>
        </p:nvSpPr>
        <p:spPr/>
        <p:txBody>
          <a:bodyPr/>
          <a:lstStyle/>
          <a:p>
            <a:r>
              <a:rPr lang="en-US" smtClean="0"/>
              <a:t>The NLM Indexing Initiative: Current Status and Role in Improving Access to Biomedical Information</a:t>
            </a:r>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p:spPr>
        <p:txBody>
          <a:bodyPr/>
          <a:lstStyle/>
          <a:p>
            <a:r>
              <a:rPr lang="en-US" dirty="0" smtClean="0"/>
              <a:t>In order to build these rules,</a:t>
            </a:r>
            <a:r>
              <a:rPr lang="en-US" baseline="0" dirty="0" smtClean="0"/>
              <a:t> we can use </a:t>
            </a:r>
            <a:r>
              <a:rPr lang="en-US" dirty="0" smtClean="0"/>
              <a:t>MEDLINE,</a:t>
            </a:r>
            <a:r>
              <a:rPr lang="en-US" baseline="0" dirty="0" smtClean="0"/>
              <a:t> which </a:t>
            </a:r>
            <a:r>
              <a:rPr lang="en-US" dirty="0" smtClean="0"/>
              <a:t>has a large number of indexing examples </a:t>
            </a:r>
            <a:r>
              <a:rPr lang="en-US" baseline="0" dirty="0" smtClean="0"/>
              <a:t>that we can use in machine learning.</a:t>
            </a:r>
            <a:endParaRPr lang="en-US" dirty="0" smtClean="0"/>
          </a:p>
          <a:p>
            <a:endParaRPr lang="en-US" dirty="0" smtClean="0"/>
          </a:p>
          <a:p>
            <a:r>
              <a:rPr lang="en-US" dirty="0" smtClean="0"/>
              <a:t>We have used machine learning in two different</a:t>
            </a:r>
            <a:r>
              <a:rPr lang="en-US" baseline="0" dirty="0" smtClean="0"/>
              <a:t> approaches</a:t>
            </a:r>
            <a:r>
              <a:rPr lang="en-US" dirty="0" smtClean="0"/>
              <a:t>. The first one is a semi-automatic generation of indexing rules and the second one consists on automatically selecting indexing algorithms based on meta-learning.</a:t>
            </a:r>
          </a:p>
          <a:p>
            <a:endParaRPr lang="en-US" dirty="0" smtClean="0"/>
          </a:p>
        </p:txBody>
      </p:sp>
      <p:sp>
        <p:nvSpPr>
          <p:cNvPr id="25604" name="Slide Number Placeholder 3"/>
          <p:cNvSpPr>
            <a:spLocks noGrp="1"/>
          </p:cNvSpPr>
          <p:nvPr>
            <p:ph type="sldNum" sz="quarter" idx="5"/>
          </p:nvPr>
        </p:nvSpPr>
        <p:spPr>
          <a:noFill/>
          <a:ln>
            <a:miter lim="800000"/>
            <a:headEnd/>
            <a:tailEnd/>
          </a:ln>
        </p:spPr>
        <p:txBody>
          <a:bodyPr/>
          <a:lstStyle/>
          <a:p>
            <a:fld id="{62AF13DF-C33E-43F2-9513-726BA1B64CCC}" type="slidenum">
              <a:rPr lang="en-US" smtClean="0"/>
              <a:pPr/>
              <a:t>61</a:t>
            </a:fld>
            <a:endParaRPr lang="en-US" smtClean="0"/>
          </a:p>
        </p:txBody>
      </p:sp>
      <p:sp>
        <p:nvSpPr>
          <p:cNvPr id="2" name="Header Placeholder 1"/>
          <p:cNvSpPr>
            <a:spLocks noGrp="1"/>
          </p:cNvSpPr>
          <p:nvPr>
            <p:ph type="hdr" sz="quarter" idx="10"/>
          </p:nvPr>
        </p:nvSpPr>
        <p:spPr/>
        <p:txBody>
          <a:bodyPr/>
          <a:lstStyle/>
          <a:p>
            <a:r>
              <a:rPr lang="en-US" smtClean="0"/>
              <a:t>The NLM Indexing Initiative: Current Status and Role in Improving Access to Biomedical Information</a:t>
            </a:r>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p:spPr>
        <p:txBody>
          <a:bodyPr/>
          <a:lstStyle/>
          <a:p>
            <a:r>
              <a:rPr lang="en-US" dirty="0" smtClean="0"/>
              <a:t>In the first use of machine learning we have constructed annotation rules in a semi-automatic way</a:t>
            </a:r>
            <a:r>
              <a:rPr lang="en-US" baseline="0" dirty="0" smtClean="0"/>
              <a:t> in two steps.</a:t>
            </a:r>
            <a:endParaRPr lang="en-US" dirty="0" smtClean="0"/>
          </a:p>
          <a:p>
            <a:endParaRPr lang="en-US" dirty="0" smtClean="0"/>
          </a:p>
          <a:p>
            <a:r>
              <a:rPr lang="en-US" dirty="0" smtClean="0"/>
              <a:t>First, terms within the relevant documents for a given </a:t>
            </a:r>
            <a:r>
              <a:rPr lang="en-US" dirty="0" err="1" smtClean="0"/>
              <a:t>MeSH</a:t>
            </a:r>
            <a:r>
              <a:rPr lang="en-US" dirty="0" smtClean="0"/>
              <a:t> heading are analyzed and the salient ones are selected.</a:t>
            </a:r>
          </a:p>
          <a:p>
            <a:r>
              <a:rPr lang="en-US" dirty="0" smtClean="0"/>
              <a:t>Then, we build use a decision tree to produce indexing rules.</a:t>
            </a:r>
          </a:p>
          <a:p>
            <a:endParaRPr lang="en-US" dirty="0" smtClean="0"/>
          </a:p>
          <a:p>
            <a:r>
              <a:rPr lang="en-US" dirty="0" smtClean="0"/>
              <a:t>These rules are revised and processed by an indexer.</a:t>
            </a:r>
          </a:p>
          <a:p>
            <a:endParaRPr lang="en-US" dirty="0" smtClean="0"/>
          </a:p>
          <a:p>
            <a:r>
              <a:rPr lang="en-US" dirty="0" smtClean="0"/>
              <a:t>We have post-filtered the citations based on machine learning, using a large number of machine learning algorithms.</a:t>
            </a:r>
          </a:p>
          <a:p>
            <a:endParaRPr lang="en-US" dirty="0" smtClean="0"/>
          </a:p>
          <a:p>
            <a:r>
              <a:rPr lang="en-US" dirty="0" smtClean="0"/>
              <a:t>The generated</a:t>
            </a:r>
            <a:r>
              <a:rPr lang="en-US" baseline="0" dirty="0" smtClean="0"/>
              <a:t> rules</a:t>
            </a:r>
            <a:r>
              <a:rPr lang="en-US" dirty="0" smtClean="0"/>
              <a:t> improve the performance of some of the evaluated </a:t>
            </a:r>
            <a:r>
              <a:rPr lang="en-US" dirty="0" err="1" smtClean="0"/>
              <a:t>MeSH</a:t>
            </a:r>
            <a:r>
              <a:rPr lang="en-US" dirty="0" smtClean="0"/>
              <a:t> headings compared to MTI.</a:t>
            </a:r>
          </a:p>
          <a:p>
            <a:r>
              <a:rPr lang="en-US" dirty="0" smtClean="0"/>
              <a:t>On</a:t>
            </a:r>
            <a:r>
              <a:rPr lang="en-US" baseline="0" dirty="0" smtClean="0"/>
              <a:t>e example is carbohydrate sequence, which relies on the mention of several specific carbohydrates for indexing.</a:t>
            </a:r>
            <a:endParaRPr lang="en-US" dirty="0" smtClean="0"/>
          </a:p>
        </p:txBody>
      </p:sp>
      <p:sp>
        <p:nvSpPr>
          <p:cNvPr id="26628" name="Slide Number Placeholder 3"/>
          <p:cNvSpPr>
            <a:spLocks noGrp="1"/>
          </p:cNvSpPr>
          <p:nvPr>
            <p:ph type="sldNum" sz="quarter" idx="5"/>
          </p:nvPr>
        </p:nvSpPr>
        <p:spPr>
          <a:noFill/>
          <a:ln>
            <a:miter lim="800000"/>
            <a:headEnd/>
            <a:tailEnd/>
          </a:ln>
        </p:spPr>
        <p:txBody>
          <a:bodyPr/>
          <a:lstStyle/>
          <a:p>
            <a:fld id="{0E7B2F57-BF62-4548-9BC7-7C57231CE27F}" type="slidenum">
              <a:rPr lang="en-US" smtClean="0"/>
              <a:pPr/>
              <a:t>62</a:t>
            </a:fld>
            <a:endParaRPr lang="en-US" smtClean="0"/>
          </a:p>
        </p:txBody>
      </p:sp>
      <p:sp>
        <p:nvSpPr>
          <p:cNvPr id="2" name="Header Placeholder 1"/>
          <p:cNvSpPr>
            <a:spLocks noGrp="1"/>
          </p:cNvSpPr>
          <p:nvPr>
            <p:ph type="hdr" sz="quarter" idx="10"/>
          </p:nvPr>
        </p:nvSpPr>
        <p:spPr/>
        <p:txBody>
          <a:bodyPr/>
          <a:lstStyle/>
          <a:p>
            <a:r>
              <a:rPr lang="en-US" smtClean="0"/>
              <a:t>The NLM Indexing Initiative: Current Status and Role in Improving Access to Biomedical Information</a:t>
            </a:r>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p:spPr>
        <p:txBody>
          <a:bodyPr/>
          <a:lstStyle/>
          <a:p>
            <a:r>
              <a:rPr lang="en-US" dirty="0" smtClean="0"/>
              <a:t>From the post-filtering approach in the previous method,</a:t>
            </a:r>
            <a:r>
              <a:rPr lang="en-US" baseline="0" dirty="0" smtClean="0"/>
              <a:t> </a:t>
            </a:r>
            <a:r>
              <a:rPr lang="en-US" dirty="0" smtClean="0"/>
              <a:t>we found that there is no single method which seems to perform better</a:t>
            </a:r>
            <a:r>
              <a:rPr lang="en-US" baseline="0" dirty="0" smtClean="0"/>
              <a:t> </a:t>
            </a:r>
            <a:r>
              <a:rPr lang="en-US" dirty="0" smtClean="0"/>
              <a:t>above all the evaluated indexing methods.</a:t>
            </a:r>
          </a:p>
          <a:p>
            <a:endParaRPr lang="en-US" dirty="0" smtClean="0"/>
          </a:p>
          <a:p>
            <a:r>
              <a:rPr lang="en-US" dirty="0" smtClean="0"/>
              <a:t>But manual selection of best performing methods would not</a:t>
            </a:r>
            <a:r>
              <a:rPr lang="en-US" baseline="0" dirty="0" smtClean="0"/>
              <a:t> scale well</a:t>
            </a:r>
            <a:r>
              <a:rPr lang="en-US" dirty="0" smtClean="0"/>
              <a:t> if we work with a large number of </a:t>
            </a:r>
            <a:r>
              <a:rPr lang="en-US" dirty="0" err="1" smtClean="0"/>
              <a:t>MeSH</a:t>
            </a:r>
            <a:r>
              <a:rPr lang="en-US" dirty="0" smtClean="0"/>
              <a:t> headings.</a:t>
            </a:r>
          </a:p>
          <a:p>
            <a:endParaRPr lang="en-US" dirty="0" smtClean="0"/>
          </a:p>
          <a:p>
            <a:r>
              <a:rPr lang="en-US" dirty="0" smtClean="0"/>
              <a:t>We have implemented a framework to select indexing methods automatically based on meta-learning.</a:t>
            </a:r>
          </a:p>
          <a:p>
            <a:r>
              <a:rPr lang="en-US" dirty="0" smtClean="0"/>
              <a:t>The results from different indexing approaches, including MTI and learning algorithms, are compared and the method statistically better than MTI is selected for individual </a:t>
            </a:r>
            <a:r>
              <a:rPr lang="en-US" dirty="0" err="1" smtClean="0"/>
              <a:t>MeSH</a:t>
            </a:r>
            <a:r>
              <a:rPr lang="en-US" dirty="0" smtClean="0"/>
              <a:t> headings.</a:t>
            </a:r>
          </a:p>
          <a:p>
            <a:r>
              <a:rPr lang="en-US" dirty="0" smtClean="0"/>
              <a:t>This framework is available for</a:t>
            </a:r>
            <a:r>
              <a:rPr lang="en-US" baseline="0" dirty="0" smtClean="0"/>
              <a:t> download from the group’s website and there are instructions for people with no background in machine learning.</a:t>
            </a:r>
            <a:endParaRPr lang="en-US" dirty="0" smtClean="0"/>
          </a:p>
          <a:p>
            <a:endParaRPr lang="en-US" dirty="0" smtClean="0"/>
          </a:p>
        </p:txBody>
      </p:sp>
      <p:sp>
        <p:nvSpPr>
          <p:cNvPr id="27652" name="Slide Number Placeholder 3"/>
          <p:cNvSpPr>
            <a:spLocks noGrp="1"/>
          </p:cNvSpPr>
          <p:nvPr>
            <p:ph type="sldNum" sz="quarter" idx="5"/>
          </p:nvPr>
        </p:nvSpPr>
        <p:spPr>
          <a:noFill/>
          <a:ln>
            <a:miter lim="800000"/>
            <a:headEnd/>
            <a:tailEnd/>
          </a:ln>
        </p:spPr>
        <p:txBody>
          <a:bodyPr/>
          <a:lstStyle/>
          <a:p>
            <a:fld id="{B170CF71-E14D-48D9-831A-E12D342FF9C5}" type="slidenum">
              <a:rPr lang="en-US" smtClean="0"/>
              <a:pPr/>
              <a:t>63</a:t>
            </a:fld>
            <a:endParaRPr lang="en-US" smtClean="0"/>
          </a:p>
        </p:txBody>
      </p:sp>
      <p:sp>
        <p:nvSpPr>
          <p:cNvPr id="2" name="Header Placeholder 1"/>
          <p:cNvSpPr>
            <a:spLocks noGrp="1"/>
          </p:cNvSpPr>
          <p:nvPr>
            <p:ph type="hdr" sz="quarter" idx="10"/>
          </p:nvPr>
        </p:nvSpPr>
        <p:spPr/>
        <p:txBody>
          <a:bodyPr/>
          <a:lstStyle/>
          <a:p>
            <a:r>
              <a:rPr lang="en-US" smtClean="0"/>
              <a:t>The NLM Indexing Initiative: Current Status and Role in Improving Access to Biomedical Information</a:t>
            </a:r>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p:spPr>
        <p:txBody>
          <a:bodyPr/>
          <a:lstStyle/>
          <a:p>
            <a:r>
              <a:rPr lang="en-US" dirty="0" smtClean="0"/>
              <a:t>In this slide, we show the results with </a:t>
            </a:r>
            <a:r>
              <a:rPr lang="en-US" dirty="0" err="1" smtClean="0"/>
              <a:t>CheckTags</a:t>
            </a:r>
            <a:r>
              <a:rPr lang="en-US" dirty="0" smtClean="0"/>
              <a:t> that we considered adding to the MTI system.</a:t>
            </a:r>
          </a:p>
          <a:p>
            <a:r>
              <a:rPr lang="en-US" dirty="0" smtClean="0"/>
              <a:t>As I mentioned before, </a:t>
            </a:r>
            <a:r>
              <a:rPr lang="en-US" dirty="0" err="1" smtClean="0"/>
              <a:t>Checktags</a:t>
            </a:r>
            <a:r>
              <a:rPr lang="en-US" dirty="0" smtClean="0"/>
              <a:t> are very frequent </a:t>
            </a:r>
            <a:r>
              <a:rPr lang="en-US" dirty="0" err="1" smtClean="0"/>
              <a:t>MeSH</a:t>
            </a:r>
            <a:r>
              <a:rPr lang="en-US" dirty="0" smtClean="0"/>
              <a:t> headings, so it is interesting to obtain</a:t>
            </a:r>
            <a:r>
              <a:rPr lang="en-US" baseline="0" dirty="0" smtClean="0"/>
              <a:t> a good performance on this set of </a:t>
            </a:r>
            <a:r>
              <a:rPr lang="en-US" baseline="0" dirty="0" err="1" smtClean="0"/>
              <a:t>MeSH</a:t>
            </a:r>
            <a:r>
              <a:rPr lang="en-US" baseline="0" dirty="0" smtClean="0"/>
              <a:t> headings.</a:t>
            </a:r>
            <a:endParaRPr lang="en-US" dirty="0" smtClean="0"/>
          </a:p>
          <a:p>
            <a:endParaRPr lang="en-US" dirty="0" smtClean="0"/>
          </a:p>
          <a:p>
            <a:r>
              <a:rPr lang="en-US" dirty="0" smtClean="0"/>
              <a:t>The results</a:t>
            </a:r>
            <a:r>
              <a:rPr lang="en-US" baseline="0" dirty="0" smtClean="0"/>
              <a:t> on this slide have been obtained from a set of 200k citations for training and 100k citations for testing.</a:t>
            </a:r>
            <a:endParaRPr lang="en-US" dirty="0" smtClean="0"/>
          </a:p>
          <a:p>
            <a:endParaRPr lang="en-US" dirty="0" smtClean="0"/>
          </a:p>
          <a:p>
            <a:r>
              <a:rPr lang="en-US" dirty="0" smtClean="0"/>
              <a:t>In this table, we find the value of F1 before and after the machine learning and their difference denoting the improvement.</a:t>
            </a:r>
          </a:p>
          <a:p>
            <a:r>
              <a:rPr lang="en-US" dirty="0" smtClean="0"/>
              <a:t>The table is sorted by decreasing improvement.</a:t>
            </a:r>
          </a:p>
          <a:p>
            <a:endParaRPr lang="en-US" dirty="0" smtClean="0"/>
          </a:p>
          <a:p>
            <a:r>
              <a:rPr lang="en-US" dirty="0" smtClean="0"/>
              <a:t>The citations  for which machine learning suggests that it has to be indexed with the following </a:t>
            </a:r>
            <a:r>
              <a:rPr lang="en-US" dirty="0" err="1" smtClean="0"/>
              <a:t>MeSH</a:t>
            </a:r>
            <a:r>
              <a:rPr lang="en-US" dirty="0" smtClean="0"/>
              <a:t> headings are added to the MTI output.</a:t>
            </a:r>
          </a:p>
          <a:p>
            <a:endParaRPr lang="en-US" dirty="0" smtClean="0"/>
          </a:p>
        </p:txBody>
      </p:sp>
      <p:sp>
        <p:nvSpPr>
          <p:cNvPr id="28676" name="Slide Number Placeholder 3"/>
          <p:cNvSpPr>
            <a:spLocks noGrp="1"/>
          </p:cNvSpPr>
          <p:nvPr>
            <p:ph type="sldNum" sz="quarter" idx="5"/>
          </p:nvPr>
        </p:nvSpPr>
        <p:spPr>
          <a:noFill/>
          <a:ln>
            <a:miter lim="800000"/>
            <a:headEnd/>
            <a:tailEnd/>
          </a:ln>
        </p:spPr>
        <p:txBody>
          <a:bodyPr/>
          <a:lstStyle/>
          <a:p>
            <a:fld id="{1BD896C1-6A0C-4EBB-9B95-267DAC070ED8}" type="slidenum">
              <a:rPr lang="en-US" smtClean="0"/>
              <a:pPr/>
              <a:t>64</a:t>
            </a:fld>
            <a:endParaRPr lang="en-US" smtClean="0"/>
          </a:p>
        </p:txBody>
      </p:sp>
      <p:sp>
        <p:nvSpPr>
          <p:cNvPr id="2" name="Header Placeholder 1"/>
          <p:cNvSpPr>
            <a:spLocks noGrp="1"/>
          </p:cNvSpPr>
          <p:nvPr>
            <p:ph type="hdr" sz="quarter" idx="10"/>
          </p:nvPr>
        </p:nvSpPr>
        <p:spPr/>
        <p:txBody>
          <a:bodyPr/>
          <a:lstStyle/>
          <a:p>
            <a:r>
              <a:rPr lang="en-US" smtClean="0"/>
              <a:t>The NLM Indexing Initiative: Current Status and Role in Improving Access to Biomedical Information</a:t>
            </a:r>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p:spPr>
        <p:txBody>
          <a:bodyPr/>
          <a:lstStyle/>
          <a:p>
            <a:r>
              <a:rPr lang="en-US" dirty="0" smtClean="0"/>
              <a:t>We can find the performance for the three </a:t>
            </a:r>
            <a:r>
              <a:rPr lang="en-US" dirty="0" err="1" smtClean="0"/>
              <a:t>MeSH</a:t>
            </a:r>
            <a:r>
              <a:rPr lang="en-US" dirty="0" smtClean="0"/>
              <a:t> headings we mentioned before, we</a:t>
            </a:r>
            <a:r>
              <a:rPr lang="en-US" baseline="0" dirty="0" smtClean="0"/>
              <a:t> find a significant improvement for the three of them.</a:t>
            </a:r>
            <a:endParaRPr lang="en-US" dirty="0" smtClean="0"/>
          </a:p>
          <a:p>
            <a:r>
              <a:rPr lang="en-US" dirty="0" smtClean="0"/>
              <a:t>In the case of Humans, we obtain an indexing performance over 90%.</a:t>
            </a:r>
          </a:p>
          <a:p>
            <a:endParaRPr lang="en-US" dirty="0" smtClean="0"/>
          </a:p>
          <a:p>
            <a:endParaRPr lang="es-ES" dirty="0" smtClean="0"/>
          </a:p>
        </p:txBody>
      </p:sp>
      <p:sp>
        <p:nvSpPr>
          <p:cNvPr id="30724" name="Slide Number Placeholder 3"/>
          <p:cNvSpPr>
            <a:spLocks noGrp="1"/>
          </p:cNvSpPr>
          <p:nvPr>
            <p:ph type="sldNum" sz="quarter" idx="5"/>
          </p:nvPr>
        </p:nvSpPr>
        <p:spPr>
          <a:noFill/>
          <a:ln>
            <a:miter lim="800000"/>
            <a:headEnd/>
            <a:tailEnd/>
          </a:ln>
        </p:spPr>
        <p:txBody>
          <a:bodyPr/>
          <a:lstStyle/>
          <a:p>
            <a:fld id="{EADA7771-66C8-471A-A25F-5867393ED30C}" type="slidenum">
              <a:rPr lang="en-US" smtClean="0"/>
              <a:pPr/>
              <a:t>65</a:t>
            </a:fld>
            <a:endParaRPr lang="en-US" smtClean="0"/>
          </a:p>
        </p:txBody>
      </p:sp>
      <p:sp>
        <p:nvSpPr>
          <p:cNvPr id="2" name="Header Placeholder 1"/>
          <p:cNvSpPr>
            <a:spLocks noGrp="1"/>
          </p:cNvSpPr>
          <p:nvPr>
            <p:ph type="hdr" sz="quarter" idx="10"/>
          </p:nvPr>
        </p:nvSpPr>
        <p:spPr/>
        <p:txBody>
          <a:bodyPr/>
          <a:lstStyle/>
          <a:p>
            <a:r>
              <a:rPr lang="en-US" smtClean="0"/>
              <a:t>The NLM Indexing Initiative: Current Status and Role in Improving Access to Biomedical Information</a:t>
            </a:r>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p:spPr>
        <p:txBody>
          <a:bodyPr/>
          <a:lstStyle/>
          <a:p>
            <a:r>
              <a:rPr lang="en-US" dirty="0" smtClean="0"/>
              <a:t>In the case of Middle Age, the increase in performance is quite significant.</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We are still working to incorporate more machine learning algorithms and to evaluate ML methods with more </a:t>
            </a:r>
            <a:r>
              <a:rPr lang="en-US" dirty="0" err="1" smtClean="0"/>
              <a:t>MeSH</a:t>
            </a:r>
            <a:r>
              <a:rPr lang="en-US" dirty="0" smtClean="0"/>
              <a:t> headings.</a:t>
            </a:r>
          </a:p>
          <a:p>
            <a:endParaRPr lang="es-E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Thank you for your attention. And now, Caitlin Sticco will present her work.</a:t>
            </a:r>
          </a:p>
          <a:p>
            <a:endParaRPr lang="es-ES" dirty="0" smtClean="0"/>
          </a:p>
        </p:txBody>
      </p:sp>
      <p:sp>
        <p:nvSpPr>
          <p:cNvPr id="29700" name="Slide Number Placeholder 3"/>
          <p:cNvSpPr>
            <a:spLocks noGrp="1"/>
          </p:cNvSpPr>
          <p:nvPr>
            <p:ph type="sldNum" sz="quarter" idx="5"/>
          </p:nvPr>
        </p:nvSpPr>
        <p:spPr>
          <a:noFill/>
          <a:ln>
            <a:miter lim="800000"/>
            <a:headEnd/>
            <a:tailEnd/>
          </a:ln>
        </p:spPr>
        <p:txBody>
          <a:bodyPr/>
          <a:lstStyle/>
          <a:p>
            <a:fld id="{EE02B57D-A1F2-482F-B744-0FE3B6DC8318}" type="slidenum">
              <a:rPr lang="en-US" smtClean="0"/>
              <a:pPr/>
              <a:t>66</a:t>
            </a:fld>
            <a:endParaRPr lang="en-US" smtClean="0"/>
          </a:p>
        </p:txBody>
      </p:sp>
      <p:sp>
        <p:nvSpPr>
          <p:cNvPr id="2" name="Header Placeholder 1"/>
          <p:cNvSpPr>
            <a:spLocks noGrp="1"/>
          </p:cNvSpPr>
          <p:nvPr>
            <p:ph type="hdr" sz="quarter" idx="10"/>
          </p:nvPr>
        </p:nvSpPr>
        <p:spPr/>
        <p:txBody>
          <a:bodyPr/>
          <a:lstStyle/>
          <a:p>
            <a:r>
              <a:rPr lang="en-US" smtClean="0"/>
              <a:t>The NLM Indexing Initiative: Current Status and Role in Improving Access to Biomedical Information</a:t>
            </a:r>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The NLM Indexing Initiative: Current Status and Role in Improving Access to Biomedical Information</a:t>
            </a:r>
            <a:endParaRPr lang="en-US"/>
          </a:p>
        </p:txBody>
      </p:sp>
      <p:sp>
        <p:nvSpPr>
          <p:cNvPr id="5" name="Slide Number Placeholder 4"/>
          <p:cNvSpPr>
            <a:spLocks noGrp="1"/>
          </p:cNvSpPr>
          <p:nvPr>
            <p:ph type="sldNum" sz="quarter" idx="11"/>
          </p:nvPr>
        </p:nvSpPr>
        <p:spPr/>
        <p:txBody>
          <a:bodyPr/>
          <a:lstStyle/>
          <a:p>
            <a:fld id="{1F48E5D6-DD2A-4C67-A9DC-4A7D8596E567}" type="slidenum">
              <a:rPr lang="en-US" smtClean="0"/>
              <a:pPr/>
              <a:t>67</a:t>
            </a:fld>
            <a:endParaRPr lang="en-US"/>
          </a:p>
        </p:txBody>
      </p:sp>
    </p:spTree>
    <p:extLst>
      <p:ext uri="{BB962C8B-B14F-4D97-AF65-F5344CB8AC3E}">
        <p14:creationId xmlns:p14="http://schemas.microsoft.com/office/powerpoint/2010/main" val="207809777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When an indexer is indexing a paper, if that paper is focused on a gene or gene product, they create what’s called a GeneRIF. You can see some examples of </a:t>
            </a:r>
            <a:r>
              <a:rPr lang="en-US" baseline="0" dirty="0" err="1" smtClean="0"/>
              <a:t>geneRIFs</a:t>
            </a:r>
            <a:r>
              <a:rPr lang="en-US" baseline="0" dirty="0" smtClean="0"/>
              <a:t> here. We’re looking at a record in the NCBI Gene database for (click) </a:t>
            </a:r>
            <a:r>
              <a:rPr lang="en-US" baseline="0" dirty="0" err="1" smtClean="0"/>
              <a:t>Filamin</a:t>
            </a:r>
            <a:r>
              <a:rPr lang="en-US" baseline="0" dirty="0" smtClean="0"/>
              <a:t> A alpha. (click) If you scroll down to the middle of the record, you find a section containing the </a:t>
            </a:r>
            <a:r>
              <a:rPr lang="en-US" baseline="0" dirty="0" err="1" smtClean="0"/>
              <a:t>geneRIFs</a:t>
            </a:r>
            <a:r>
              <a:rPr lang="en-US" baseline="0" dirty="0" smtClean="0"/>
              <a:t> for that gene. (click) A geneRIF is a link in an Entrez Gene record back to the original paper, with a short annotation summarizing the paper’s findings about that gene or protein. Usually that annotation is something derived from the abstract.</a:t>
            </a:r>
          </a:p>
          <a:p>
            <a:r>
              <a:rPr lang="en-US" baseline="0" dirty="0" smtClean="0"/>
              <a:t>So to make these, the indexer has to manually match the genes in the paper to the Entrez Gene record, make that link, and create an annotation. This process is labor intensive and expensive—about $4.90 per article. </a:t>
            </a:r>
            <a:endParaRPr lang="en-US" dirty="0"/>
          </a:p>
        </p:txBody>
      </p:sp>
      <p:sp>
        <p:nvSpPr>
          <p:cNvPr id="4" name="Slide Number Placeholder 3"/>
          <p:cNvSpPr>
            <a:spLocks noGrp="1"/>
          </p:cNvSpPr>
          <p:nvPr>
            <p:ph type="sldNum" sz="quarter" idx="10"/>
          </p:nvPr>
        </p:nvSpPr>
        <p:spPr/>
        <p:txBody>
          <a:bodyPr/>
          <a:lstStyle/>
          <a:p>
            <a:fld id="{1F48E5D6-DD2A-4C67-A9DC-4A7D8596E567}" type="slidenum">
              <a:rPr lang="en-US" smtClean="0"/>
              <a:pPr/>
              <a:t>68</a:t>
            </a:fld>
            <a:endParaRPr lang="en-US"/>
          </a:p>
        </p:txBody>
      </p:sp>
      <p:sp>
        <p:nvSpPr>
          <p:cNvPr id="5" name="Header Placeholder 4"/>
          <p:cNvSpPr>
            <a:spLocks noGrp="1"/>
          </p:cNvSpPr>
          <p:nvPr>
            <p:ph type="hdr" sz="quarter" idx="11"/>
          </p:nvPr>
        </p:nvSpPr>
        <p:spPr/>
        <p:txBody>
          <a:bodyPr/>
          <a:lstStyle/>
          <a:p>
            <a:r>
              <a:rPr lang="en-US" smtClean="0"/>
              <a:t>The NLM Indexing Initiative: Current Status and Role in Improving Access to Biomedical Information</a:t>
            </a:r>
            <a:endParaRPr 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458" eaLnBrk="1" fontAlgn="auto" hangingPunct="1">
              <a:spcBef>
                <a:spcPts val="0"/>
              </a:spcBef>
              <a:spcAft>
                <a:spcPts val="0"/>
              </a:spcAft>
              <a:defRPr/>
            </a:pPr>
            <a:r>
              <a:rPr lang="en-US" baseline="0" dirty="0" smtClean="0"/>
              <a:t>We have developed a production tool for partially automating gene indexing through both in house development and leveraging existing software. We call this tool the Gene Indexing Assistant or the G.I.A. The GIA will perform many of the tasks manually conducted by indexers:</a:t>
            </a:r>
          </a:p>
          <a:p>
            <a:pPr defTabSz="924458" eaLnBrk="1" fontAlgn="auto" hangingPunct="1">
              <a:spcBef>
                <a:spcPts val="0"/>
              </a:spcBef>
              <a:spcAft>
                <a:spcPts val="0"/>
              </a:spcAft>
              <a:defRPr/>
            </a:pPr>
            <a:r>
              <a:rPr lang="en-US" baseline="0" dirty="0" smtClean="0"/>
              <a:t>-evaluate whether an article is likely to be suitable for gene indexing AND</a:t>
            </a:r>
          </a:p>
          <a:p>
            <a:pPr defTabSz="924458" eaLnBrk="1" fontAlgn="auto" hangingPunct="1">
              <a:spcBef>
                <a:spcPts val="0"/>
              </a:spcBef>
              <a:spcAft>
                <a:spcPts val="0"/>
              </a:spcAft>
              <a:defRPr/>
            </a:pPr>
            <a:r>
              <a:rPr lang="en-US" baseline="0" dirty="0" smtClean="0"/>
              <a:t>-identify genes in the article. </a:t>
            </a:r>
          </a:p>
          <a:p>
            <a:pPr defTabSz="924458" eaLnBrk="1" fontAlgn="auto" hangingPunct="1">
              <a:spcBef>
                <a:spcPts val="0"/>
              </a:spcBef>
              <a:spcAft>
                <a:spcPts val="0"/>
              </a:spcAft>
              <a:defRPr/>
            </a:pPr>
            <a:r>
              <a:rPr lang="en-US" baseline="0" dirty="0" smtClean="0"/>
              <a:t>-It will then create links based on those genes to the correct </a:t>
            </a:r>
            <a:r>
              <a:rPr lang="en-US" baseline="0" dirty="0" err="1" smtClean="0"/>
              <a:t>Entrez</a:t>
            </a:r>
            <a:r>
              <a:rPr lang="en-US" baseline="0" dirty="0" smtClean="0"/>
              <a:t> Gene records, AND</a:t>
            </a:r>
          </a:p>
          <a:p>
            <a:pPr defTabSz="924458" eaLnBrk="1" fontAlgn="auto" hangingPunct="1">
              <a:spcBef>
                <a:spcPts val="0"/>
              </a:spcBef>
              <a:spcAft>
                <a:spcPts val="0"/>
              </a:spcAft>
              <a:buFontTx/>
              <a:buChar char="-"/>
              <a:defRPr/>
            </a:pPr>
            <a:r>
              <a:rPr lang="en-US" baseline="0" dirty="0" smtClean="0"/>
              <a:t>Hopefully eventually suggest candidate sentences for </a:t>
            </a:r>
            <a:r>
              <a:rPr lang="en-US" baseline="0" dirty="0" err="1" smtClean="0"/>
              <a:t>GeneRIF</a:t>
            </a:r>
            <a:r>
              <a:rPr lang="en-US" baseline="0" dirty="0" smtClean="0"/>
              <a:t> annotations.</a:t>
            </a:r>
          </a:p>
          <a:p>
            <a:pPr defTabSz="924458" eaLnBrk="1" fontAlgn="auto" hangingPunct="1">
              <a:spcBef>
                <a:spcPts val="0"/>
              </a:spcBef>
              <a:spcAft>
                <a:spcPts val="0"/>
              </a:spcAft>
              <a:buFontTx/>
              <a:buChar char="-"/>
              <a:defRPr/>
            </a:pPr>
            <a:r>
              <a:rPr lang="en-US" b="0" baseline="0" dirty="0" smtClean="0">
                <a:solidFill>
                  <a:srgbClr val="FF0000"/>
                </a:solidFill>
              </a:rPr>
              <a:t>-The indexer will then decide whether to keep, discard, or modify the links and suggestions.</a:t>
            </a:r>
            <a:endParaRPr lang="en-US" dirty="0" smtClean="0"/>
          </a:p>
          <a:p>
            <a:r>
              <a:rPr lang="en-US" dirty="0" smtClean="0"/>
              <a:t>When</a:t>
            </a:r>
            <a:r>
              <a:rPr lang="en-US" baseline="0" dirty="0" smtClean="0"/>
              <a:t> we text this tool with indexers this month, we hope to see gains in speed of indexing and the number of articles that receive gene indexing.</a:t>
            </a:r>
            <a:endParaRPr lang="en-US" dirty="0"/>
          </a:p>
        </p:txBody>
      </p:sp>
      <p:sp>
        <p:nvSpPr>
          <p:cNvPr id="4" name="Slide Number Placeholder 3"/>
          <p:cNvSpPr>
            <a:spLocks noGrp="1"/>
          </p:cNvSpPr>
          <p:nvPr>
            <p:ph type="sldNum" sz="quarter" idx="10"/>
          </p:nvPr>
        </p:nvSpPr>
        <p:spPr/>
        <p:txBody>
          <a:bodyPr/>
          <a:lstStyle/>
          <a:p>
            <a:fld id="{1F48E5D6-DD2A-4C67-A9DC-4A7D8596E567}" type="slidenum">
              <a:rPr lang="en-US" smtClean="0"/>
              <a:pPr/>
              <a:t>69</a:t>
            </a:fld>
            <a:endParaRPr lang="en-US"/>
          </a:p>
        </p:txBody>
      </p:sp>
      <p:sp>
        <p:nvSpPr>
          <p:cNvPr id="5" name="Header Placeholder 4"/>
          <p:cNvSpPr>
            <a:spLocks noGrp="1"/>
          </p:cNvSpPr>
          <p:nvPr>
            <p:ph type="hdr" sz="quarter" idx="11"/>
          </p:nvPr>
        </p:nvSpPr>
        <p:spPr/>
        <p:txBody>
          <a:bodyPr/>
          <a:lstStyle/>
          <a:p>
            <a:r>
              <a:rPr lang="en-US" smtClean="0"/>
              <a:t>The NLM Indexing Initiative: Current Status and Role in Improving Access to Biomedical Information</a:t>
            </a:r>
            <a:endParaRPr lang="en-US"/>
          </a:p>
        </p:txBody>
      </p:sp>
    </p:spTree>
    <p:extLst>
      <p:ext uri="{BB962C8B-B14F-4D97-AF65-F5344CB8AC3E}">
        <p14:creationId xmlns:p14="http://schemas.microsoft.com/office/powerpoint/2010/main" val="10048497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The NLM Indexing Initiative: Current Status and Role in Improving Access to Biomedical Information</a:t>
            </a:r>
            <a:endParaRPr lang="en-US"/>
          </a:p>
        </p:txBody>
      </p:sp>
      <p:sp>
        <p:nvSpPr>
          <p:cNvPr id="5" name="Slide Number Placeholder 4"/>
          <p:cNvSpPr>
            <a:spLocks noGrp="1"/>
          </p:cNvSpPr>
          <p:nvPr>
            <p:ph type="sldNum" sz="quarter" idx="11"/>
          </p:nvPr>
        </p:nvSpPr>
        <p:spPr/>
        <p:txBody>
          <a:bodyPr/>
          <a:lstStyle/>
          <a:p>
            <a:fld id="{1F48E5D6-DD2A-4C67-A9DC-4A7D8596E567}" type="slidenum">
              <a:rPr lang="en-US" smtClean="0"/>
              <a:pPr/>
              <a:t>7</a:t>
            </a:fld>
            <a:endParaRPr lang="en-US"/>
          </a:p>
        </p:txBody>
      </p:sp>
    </p:spTree>
    <p:extLst>
      <p:ext uri="{BB962C8B-B14F-4D97-AF65-F5344CB8AC3E}">
        <p14:creationId xmlns:p14="http://schemas.microsoft.com/office/powerpoint/2010/main" val="224223350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r>
              <a:rPr lang="en-US" baseline="0" dirty="0" smtClean="0"/>
              <a:t>For this project, we created a corpus for machine learning and evaluation. The corpus consists of 351 recent MEDLINE abstracts from journals on human genetics.</a:t>
            </a:r>
          </a:p>
          <a:p>
            <a:pPr marL="0" lvl="1"/>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All sentences were run through our earliest gene identification module to tag the gene mentions, which were then manually corrected by hand. This is significantly faster than tagging de novo.</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1" dirty="0" smtClean="0"/>
          </a:p>
          <a:p>
            <a:r>
              <a:rPr lang="en-US" dirty="0" smtClean="0"/>
              <a:t>Sentences</a:t>
            </a:r>
            <a:r>
              <a:rPr lang="en-US" baseline="0" dirty="0" smtClean="0"/>
              <a:t> were tagged with 3 different types of classes that we hoped could help identify </a:t>
            </a:r>
            <a:r>
              <a:rPr lang="en-US" baseline="0" dirty="0" err="1" smtClean="0"/>
              <a:t>geneRIFs</a:t>
            </a:r>
            <a:r>
              <a:rPr lang="en-US" baseline="0" dirty="0" smtClean="0"/>
              <a:t> through machine learning: </a:t>
            </a:r>
            <a:r>
              <a:rPr lang="en-US" baseline="0" dirty="0" err="1" smtClean="0"/>
              <a:t>geneRIFs</a:t>
            </a:r>
            <a:r>
              <a:rPr lang="en-US" baseline="0" dirty="0" smtClean="0"/>
              <a:t>, claims, and discourse. For discourse, we also used a non-annotated dataset of structured abstracts, using the structured abstract labels as discourse classes. </a:t>
            </a:r>
          </a:p>
          <a:p>
            <a:endParaRPr lang="en-US" baseline="0" dirty="0" smtClean="0"/>
          </a:p>
        </p:txBody>
      </p:sp>
      <p:sp>
        <p:nvSpPr>
          <p:cNvPr id="4" name="Slide Number Placeholder 3"/>
          <p:cNvSpPr>
            <a:spLocks noGrp="1"/>
          </p:cNvSpPr>
          <p:nvPr>
            <p:ph type="sldNum" sz="quarter" idx="10"/>
          </p:nvPr>
        </p:nvSpPr>
        <p:spPr/>
        <p:txBody>
          <a:bodyPr/>
          <a:lstStyle/>
          <a:p>
            <a:fld id="{1F48E5D6-DD2A-4C67-A9DC-4A7D8596E567}" type="slidenum">
              <a:rPr lang="en-US" smtClean="0"/>
              <a:pPr/>
              <a:t>70</a:t>
            </a:fld>
            <a:endParaRPr lang="en-US"/>
          </a:p>
        </p:txBody>
      </p:sp>
      <p:sp>
        <p:nvSpPr>
          <p:cNvPr id="5" name="Header Placeholder 4"/>
          <p:cNvSpPr>
            <a:spLocks noGrp="1"/>
          </p:cNvSpPr>
          <p:nvPr>
            <p:ph type="hdr" sz="quarter" idx="11"/>
          </p:nvPr>
        </p:nvSpPr>
        <p:spPr/>
        <p:txBody>
          <a:bodyPr/>
          <a:lstStyle/>
          <a:p>
            <a:r>
              <a:rPr lang="en-US" smtClean="0"/>
              <a:t>The NLM Indexing Initiative: Current Status and Role in Improving Access to Biomedical Information</a:t>
            </a:r>
            <a:endParaRPr lang="en-US"/>
          </a:p>
        </p:txBody>
      </p:sp>
    </p:spTree>
    <p:extLst>
      <p:ext uri="{BB962C8B-B14F-4D97-AF65-F5344CB8AC3E}">
        <p14:creationId xmlns:p14="http://schemas.microsoft.com/office/powerpoint/2010/main" val="117616801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0" fontAlgn="base" latinLnBrk="0" hangingPunct="0">
              <a:lnSpc>
                <a:spcPct val="100000"/>
              </a:lnSpc>
              <a:spcBef>
                <a:spcPct val="30000"/>
              </a:spcBef>
              <a:spcAft>
                <a:spcPct val="0"/>
              </a:spcAft>
              <a:buClrTx/>
              <a:buSzTx/>
              <a:buFontTx/>
              <a:buNone/>
              <a:tabLst/>
              <a:defRPr/>
            </a:pPr>
            <a:r>
              <a:rPr lang="en-US" baseline="0" dirty="0" smtClean="0"/>
              <a:t>For the GIA itself, we used rapid prototyping to develop a modular end-to-end application, and then iteratively improved the modules. This diagram represents the four basic modules in the GIA. </a:t>
            </a:r>
          </a:p>
          <a:p>
            <a:r>
              <a:rPr lang="en-US" baseline="0" dirty="0" smtClean="0"/>
              <a:t>First, the citation filtering module. (click) This is the module takes an article citation as input, (click) and determines if it is suitable for gene indexing based on criteria like publication type. </a:t>
            </a:r>
          </a:p>
          <a:p>
            <a:r>
              <a:rPr lang="en-US" baseline="0" dirty="0" smtClean="0"/>
              <a:t>As part of citation filtering, we also run the gene mention identification module. (click) This module finds the names of genes or proteins in the citation. If the citation doesn’t contain any gene mentions, it gets filtered out. If it does contain mentions, we take those mentions and go on to the next module. (click)</a:t>
            </a:r>
          </a:p>
          <a:p>
            <a:r>
              <a:rPr lang="en-US" baseline="0" dirty="0" smtClean="0"/>
              <a:t>This is gene mention normalization. This module tries to match each gene mention back to the correct </a:t>
            </a:r>
            <a:r>
              <a:rPr lang="en-US" baseline="0" dirty="0" err="1" smtClean="0"/>
              <a:t>Entrez</a:t>
            </a:r>
            <a:r>
              <a:rPr lang="en-US" baseline="0" dirty="0" smtClean="0"/>
              <a:t> Gene record. Each gene must be associated with the correct species to perform this step, so this process includes identifying the species mentioned in the article.</a:t>
            </a:r>
          </a:p>
          <a:p>
            <a:r>
              <a:rPr lang="en-US" baseline="0" dirty="0" smtClean="0"/>
              <a:t>The last module is </a:t>
            </a:r>
            <a:r>
              <a:rPr lang="en-US" baseline="0" dirty="0" err="1" smtClean="0"/>
              <a:t>geneRIF</a:t>
            </a:r>
            <a:r>
              <a:rPr lang="en-US" baseline="0" dirty="0" smtClean="0"/>
              <a:t> extraction (click). This module figures out the best sentences in the citation to suggest as </a:t>
            </a:r>
            <a:r>
              <a:rPr lang="en-US" baseline="0" dirty="0" err="1" smtClean="0"/>
              <a:t>GeneRIFs</a:t>
            </a:r>
            <a:r>
              <a:rPr lang="en-US" baseline="0" dirty="0" smtClean="0"/>
              <a:t>. The final product of this process is a list of </a:t>
            </a:r>
            <a:r>
              <a:rPr lang="en-US" baseline="0" dirty="0" err="1" smtClean="0"/>
              <a:t>geneRIF</a:t>
            </a:r>
            <a:r>
              <a:rPr lang="en-US" baseline="0" dirty="0" smtClean="0"/>
              <a:t> suggestions, linked to the correct </a:t>
            </a:r>
            <a:r>
              <a:rPr lang="en-US" baseline="0" dirty="0" err="1" smtClean="0"/>
              <a:t>Entrez</a:t>
            </a:r>
            <a:r>
              <a:rPr lang="en-US" baseline="0" dirty="0" smtClean="0"/>
              <a:t> Gene records. (click)</a:t>
            </a:r>
          </a:p>
          <a:p>
            <a:endParaRPr lang="en-US" dirty="0"/>
          </a:p>
        </p:txBody>
      </p:sp>
      <p:sp>
        <p:nvSpPr>
          <p:cNvPr id="4" name="Slide Number Placeholder 3"/>
          <p:cNvSpPr>
            <a:spLocks noGrp="1"/>
          </p:cNvSpPr>
          <p:nvPr>
            <p:ph type="sldNum" sz="quarter" idx="10"/>
          </p:nvPr>
        </p:nvSpPr>
        <p:spPr/>
        <p:txBody>
          <a:bodyPr/>
          <a:lstStyle/>
          <a:p>
            <a:fld id="{1F48E5D6-DD2A-4C67-A9DC-4A7D8596E567}" type="slidenum">
              <a:rPr lang="en-US" smtClean="0"/>
              <a:pPr/>
              <a:t>71</a:t>
            </a:fld>
            <a:endParaRPr lang="en-US"/>
          </a:p>
        </p:txBody>
      </p:sp>
      <p:sp>
        <p:nvSpPr>
          <p:cNvPr id="5" name="Header Placeholder 4"/>
          <p:cNvSpPr>
            <a:spLocks noGrp="1"/>
          </p:cNvSpPr>
          <p:nvPr>
            <p:ph type="hdr" sz="quarter" idx="11"/>
          </p:nvPr>
        </p:nvSpPr>
        <p:spPr/>
        <p:txBody>
          <a:bodyPr/>
          <a:lstStyle/>
          <a:p>
            <a:r>
              <a:rPr lang="en-US" smtClean="0"/>
              <a:t>The NLM Indexing Initiative: Current Status and Role in Improving Access to Biomedical Information</a:t>
            </a:r>
            <a:endParaRPr lang="en-US"/>
          </a:p>
        </p:txBody>
      </p:sp>
    </p:spTree>
    <p:extLst>
      <p:ext uri="{BB962C8B-B14F-4D97-AF65-F5344CB8AC3E}">
        <p14:creationId xmlns:p14="http://schemas.microsoft.com/office/powerpoint/2010/main" val="289036747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project is the beneficiary</a:t>
            </a:r>
            <a:r>
              <a:rPr lang="en-US" baseline="0" dirty="0" smtClean="0"/>
              <a:t> of a great deal of research and development that has been done in biomedical named entity recognition in the last decade, especially in challenges sponsored by NLM, such as </a:t>
            </a:r>
            <a:r>
              <a:rPr lang="en-US" baseline="0" dirty="0" err="1" smtClean="0"/>
              <a:t>BioCreative</a:t>
            </a:r>
            <a:r>
              <a:rPr lang="en-US" baseline="0" dirty="0" smtClean="0"/>
              <a:t> and TREC. We reviewed existing programs and research, and selected some of the best performing software for identifying and normalizing genes and species to integrate into our system. GNAT, from the lab of </a:t>
            </a:r>
            <a:r>
              <a:rPr lang="en-US" baseline="0" dirty="0" err="1" smtClean="0"/>
              <a:t>Jorg</a:t>
            </a:r>
            <a:r>
              <a:rPr lang="en-US" baseline="0" dirty="0" smtClean="0"/>
              <a:t> </a:t>
            </a:r>
            <a:r>
              <a:rPr lang="en-US" baseline="0" dirty="0" err="1" smtClean="0"/>
              <a:t>Haakenberg</a:t>
            </a:r>
            <a:r>
              <a:rPr lang="en-US" baseline="0" dirty="0" smtClean="0"/>
              <a:t>, is high performing open-source software for identifying and normalizing gene names across multiple species. Interestingly, it actually employs another open-source program for it’s identification component, BANNER. So you can see that building these tools is a cumulative effort. We also employ Linnaeus and Organism Tagger for species identification.</a:t>
            </a:r>
          </a:p>
          <a:p>
            <a:endParaRPr lang="en-US" baseline="0" dirty="0" smtClean="0"/>
          </a:p>
          <a:p>
            <a:r>
              <a:rPr lang="en-US" baseline="0" dirty="0" smtClean="0"/>
              <a:t>In house, we developed the modular program framework, a hand-curated dictionary of gene names, additional simple modules for human gene identification and normalization, and a module for extracting the </a:t>
            </a:r>
            <a:r>
              <a:rPr lang="en-US" baseline="0" dirty="0" err="1" smtClean="0"/>
              <a:t>geneRIF</a:t>
            </a:r>
            <a:r>
              <a:rPr lang="en-US" baseline="0" dirty="0" smtClean="0"/>
              <a:t> sentences. </a:t>
            </a:r>
          </a:p>
          <a:p>
            <a:endParaRPr lang="en-US" baseline="0" dirty="0" smtClean="0"/>
          </a:p>
          <a:p>
            <a:r>
              <a:rPr lang="en-US" baseline="0" dirty="0" smtClean="0"/>
              <a:t>Our goal is to have several modules contributing to identification and normalization with a voting mechanism to decide between their results. Previous research has shown that combinations of multiple tools this way outperform even the best performing individual tools.</a:t>
            </a:r>
            <a:endParaRPr lang="en-US" dirty="0"/>
          </a:p>
        </p:txBody>
      </p:sp>
      <p:sp>
        <p:nvSpPr>
          <p:cNvPr id="4" name="Slide Number Placeholder 3"/>
          <p:cNvSpPr>
            <a:spLocks noGrp="1"/>
          </p:cNvSpPr>
          <p:nvPr>
            <p:ph type="sldNum" sz="quarter" idx="10"/>
          </p:nvPr>
        </p:nvSpPr>
        <p:spPr/>
        <p:txBody>
          <a:bodyPr/>
          <a:lstStyle/>
          <a:p>
            <a:fld id="{1F48E5D6-DD2A-4C67-A9DC-4A7D8596E567}" type="slidenum">
              <a:rPr lang="en-US" smtClean="0"/>
              <a:pPr/>
              <a:t>72</a:t>
            </a:fld>
            <a:endParaRPr lang="en-US"/>
          </a:p>
        </p:txBody>
      </p:sp>
      <p:sp>
        <p:nvSpPr>
          <p:cNvPr id="5" name="Header Placeholder 4"/>
          <p:cNvSpPr>
            <a:spLocks noGrp="1"/>
          </p:cNvSpPr>
          <p:nvPr>
            <p:ph type="hdr" sz="quarter" idx="11"/>
          </p:nvPr>
        </p:nvSpPr>
        <p:spPr/>
        <p:txBody>
          <a:bodyPr/>
          <a:lstStyle/>
          <a:p>
            <a:r>
              <a:rPr lang="en-US" smtClean="0"/>
              <a:t>The NLM Indexing Initiative: Current Status and Role in Improving Access to Biomedical Information</a:t>
            </a:r>
            <a:endParaRPr lang="en-US"/>
          </a:p>
        </p:txBody>
      </p:sp>
    </p:spTree>
    <p:extLst>
      <p:ext uri="{BB962C8B-B14F-4D97-AF65-F5344CB8AC3E}">
        <p14:creationId xmlns:p14="http://schemas.microsoft.com/office/powerpoint/2010/main" val="60109536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AND NOW: I’m going to describe each module as it exists currently, and our plans to continue improving it. (click) In the interest of time, lets skip citation filtering, which is fairly rudimentary and start with the gene identification module.</a:t>
            </a:r>
          </a:p>
          <a:p>
            <a:endParaRPr lang="en-US" dirty="0"/>
          </a:p>
        </p:txBody>
      </p:sp>
      <p:sp>
        <p:nvSpPr>
          <p:cNvPr id="4" name="Slide Number Placeholder 3"/>
          <p:cNvSpPr>
            <a:spLocks noGrp="1"/>
          </p:cNvSpPr>
          <p:nvPr>
            <p:ph type="sldNum" sz="quarter" idx="10"/>
          </p:nvPr>
        </p:nvSpPr>
        <p:spPr/>
        <p:txBody>
          <a:bodyPr/>
          <a:lstStyle/>
          <a:p>
            <a:fld id="{1F48E5D6-DD2A-4C67-A9DC-4A7D8596E567}" type="slidenum">
              <a:rPr lang="en-US" smtClean="0"/>
              <a:pPr/>
              <a:t>73</a:t>
            </a:fld>
            <a:endParaRPr lang="en-US"/>
          </a:p>
        </p:txBody>
      </p:sp>
      <p:sp>
        <p:nvSpPr>
          <p:cNvPr id="5" name="Header Placeholder 4"/>
          <p:cNvSpPr>
            <a:spLocks noGrp="1"/>
          </p:cNvSpPr>
          <p:nvPr>
            <p:ph type="hdr" sz="quarter" idx="11"/>
          </p:nvPr>
        </p:nvSpPr>
        <p:spPr/>
        <p:txBody>
          <a:bodyPr/>
          <a:lstStyle/>
          <a:p>
            <a:r>
              <a:rPr lang="en-US" smtClean="0"/>
              <a:t>The NLM Indexing Initiative: Current Status and Role in Improving Access to Biomedical Information</a:t>
            </a:r>
            <a:endParaRPr lang="en-US"/>
          </a:p>
        </p:txBody>
      </p:sp>
    </p:spTree>
    <p:extLst>
      <p:ext uri="{BB962C8B-B14F-4D97-AF65-F5344CB8AC3E}">
        <p14:creationId xmlns:p14="http://schemas.microsoft.com/office/powerpoint/2010/main" val="289036747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458" eaLnBrk="1" fontAlgn="auto" hangingPunct="1">
              <a:spcBef>
                <a:spcPts val="0"/>
              </a:spcBef>
              <a:spcAft>
                <a:spcPts val="0"/>
              </a:spcAft>
              <a:defRPr/>
            </a:pPr>
            <a:r>
              <a:rPr lang="en-US" baseline="0" dirty="0" smtClean="0">
                <a:solidFill>
                  <a:srgbClr val="FF0000"/>
                </a:solidFill>
              </a:rPr>
              <a:t>The gene mention identification module </a:t>
            </a:r>
            <a:r>
              <a:rPr lang="en-US" baseline="0" dirty="0" smtClean="0"/>
              <a:t>goes through a title and abstract and picks out any words or phrases that explicitly refer to genes or gene products, like this (click).</a:t>
            </a:r>
          </a:p>
          <a:p>
            <a:endParaRPr lang="en-US" dirty="0"/>
          </a:p>
        </p:txBody>
      </p:sp>
      <p:sp>
        <p:nvSpPr>
          <p:cNvPr id="4" name="Slide Number Placeholder 3"/>
          <p:cNvSpPr>
            <a:spLocks noGrp="1"/>
          </p:cNvSpPr>
          <p:nvPr>
            <p:ph type="sldNum" sz="quarter" idx="10"/>
          </p:nvPr>
        </p:nvSpPr>
        <p:spPr/>
        <p:txBody>
          <a:bodyPr/>
          <a:lstStyle/>
          <a:p>
            <a:fld id="{1F48E5D6-DD2A-4C67-A9DC-4A7D8596E567}" type="slidenum">
              <a:rPr lang="en-US" smtClean="0"/>
              <a:pPr/>
              <a:t>74</a:t>
            </a:fld>
            <a:endParaRPr lang="en-US"/>
          </a:p>
        </p:txBody>
      </p:sp>
      <p:sp>
        <p:nvSpPr>
          <p:cNvPr id="5" name="Header Placeholder 4"/>
          <p:cNvSpPr>
            <a:spLocks noGrp="1"/>
          </p:cNvSpPr>
          <p:nvPr>
            <p:ph type="hdr" sz="quarter" idx="11"/>
          </p:nvPr>
        </p:nvSpPr>
        <p:spPr/>
        <p:txBody>
          <a:bodyPr/>
          <a:lstStyle/>
          <a:p>
            <a:r>
              <a:rPr lang="en-US" smtClean="0"/>
              <a:t>The NLM Indexing Initiative: Current Status and Role in Improving Access to Biomedical Information</a:t>
            </a:r>
            <a:endParaRPr lang="en-US"/>
          </a:p>
        </p:txBody>
      </p:sp>
    </p:spTree>
    <p:extLst>
      <p:ext uri="{BB962C8B-B14F-4D97-AF65-F5344CB8AC3E}">
        <p14:creationId xmlns:p14="http://schemas.microsoft.com/office/powerpoint/2010/main" val="368412294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The list of gene mentions we would ultimately derive from this example is these four (click.)</a:t>
            </a:r>
          </a:p>
          <a:p>
            <a:endParaRPr lang="en-US" dirty="0"/>
          </a:p>
        </p:txBody>
      </p:sp>
      <p:sp>
        <p:nvSpPr>
          <p:cNvPr id="4" name="Slide Number Placeholder 3"/>
          <p:cNvSpPr>
            <a:spLocks noGrp="1"/>
          </p:cNvSpPr>
          <p:nvPr>
            <p:ph type="sldNum" sz="quarter" idx="10"/>
          </p:nvPr>
        </p:nvSpPr>
        <p:spPr/>
        <p:txBody>
          <a:bodyPr/>
          <a:lstStyle/>
          <a:p>
            <a:fld id="{1F48E5D6-DD2A-4C67-A9DC-4A7D8596E567}" type="slidenum">
              <a:rPr lang="en-US" smtClean="0"/>
              <a:pPr/>
              <a:t>75</a:t>
            </a:fld>
            <a:endParaRPr lang="en-US"/>
          </a:p>
        </p:txBody>
      </p:sp>
      <p:sp>
        <p:nvSpPr>
          <p:cNvPr id="5" name="Header Placeholder 4"/>
          <p:cNvSpPr>
            <a:spLocks noGrp="1"/>
          </p:cNvSpPr>
          <p:nvPr>
            <p:ph type="hdr" sz="quarter" idx="11"/>
          </p:nvPr>
        </p:nvSpPr>
        <p:spPr/>
        <p:txBody>
          <a:bodyPr/>
          <a:lstStyle/>
          <a:p>
            <a:r>
              <a:rPr lang="en-US" smtClean="0"/>
              <a:t>The NLM Indexing Initiative: Current Status and Role in Improving Access to Biomedical Information</a:t>
            </a:r>
            <a:endParaRPr lang="en-US"/>
          </a:p>
        </p:txBody>
      </p:sp>
    </p:spTree>
    <p:extLst>
      <p:ext uri="{BB962C8B-B14F-4D97-AF65-F5344CB8AC3E}">
        <p14:creationId xmlns:p14="http://schemas.microsoft.com/office/powerpoint/2010/main" val="796839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458" eaLnBrk="1" fontAlgn="auto" hangingPunct="1">
              <a:spcBef>
                <a:spcPts val="0"/>
              </a:spcBef>
              <a:spcAft>
                <a:spcPts val="0"/>
              </a:spcAft>
              <a:defRPr/>
            </a:pPr>
            <a:r>
              <a:rPr lang="en-US" baseline="0" dirty="0" smtClean="0"/>
              <a:t> We use two main approaches for identifying genes in text. The first is a simple dictionary match that we created in house. We have a hand-</a:t>
            </a:r>
            <a:r>
              <a:rPr lang="en-US" baseline="0" dirty="0" err="1" smtClean="0"/>
              <a:t>curated</a:t>
            </a:r>
            <a:r>
              <a:rPr lang="en-US" baseline="0" dirty="0" smtClean="0"/>
              <a:t> dictionary is derived from Entrez Gene names and synonyms. We filtered this list for certain problematic names likely to cause many false positives, like synonyms ending in the word “disease” or “syndrome.” We then created orthographic variants for each term. </a:t>
            </a:r>
          </a:p>
          <a:p>
            <a:pPr defTabSz="924458" eaLnBrk="1" fontAlgn="auto" hangingPunct="1">
              <a:spcBef>
                <a:spcPts val="0"/>
              </a:spcBef>
              <a:spcAft>
                <a:spcPts val="0"/>
              </a:spcAft>
              <a:defRPr/>
            </a:pPr>
            <a:r>
              <a:rPr lang="en-US" baseline="0" dirty="0" smtClean="0"/>
              <a:t>The second approach is the most popular approach in machine-learning methods for named entity recognition, called conditional random fields, or CRF. CRF tries to identify whether a word is a gene based on machine-derived context rules. GNAT has a CRF identifier trained to recognize genes.</a:t>
            </a:r>
          </a:p>
          <a:p>
            <a:endParaRPr lang="en-US" dirty="0"/>
          </a:p>
        </p:txBody>
      </p:sp>
      <p:sp>
        <p:nvSpPr>
          <p:cNvPr id="4" name="Slide Number Placeholder 3"/>
          <p:cNvSpPr>
            <a:spLocks noGrp="1"/>
          </p:cNvSpPr>
          <p:nvPr>
            <p:ph type="sldNum" sz="quarter" idx="10"/>
          </p:nvPr>
        </p:nvSpPr>
        <p:spPr/>
        <p:txBody>
          <a:bodyPr/>
          <a:lstStyle/>
          <a:p>
            <a:fld id="{1F48E5D6-DD2A-4C67-A9DC-4A7D8596E567}" type="slidenum">
              <a:rPr lang="en-US" smtClean="0"/>
              <a:pPr/>
              <a:t>76</a:t>
            </a:fld>
            <a:endParaRPr lang="en-US"/>
          </a:p>
        </p:txBody>
      </p:sp>
      <p:sp>
        <p:nvSpPr>
          <p:cNvPr id="5" name="Header Placeholder 4"/>
          <p:cNvSpPr>
            <a:spLocks noGrp="1"/>
          </p:cNvSpPr>
          <p:nvPr>
            <p:ph type="hdr" sz="quarter" idx="11"/>
          </p:nvPr>
        </p:nvSpPr>
        <p:spPr/>
        <p:txBody>
          <a:bodyPr/>
          <a:lstStyle/>
          <a:p>
            <a:r>
              <a:rPr lang="en-US" smtClean="0"/>
              <a:t>The NLM Indexing Initiative: Current Status and Role in Improving Access to Biomedical Information</a:t>
            </a:r>
            <a:endParaRPr lang="en-US"/>
          </a:p>
        </p:txBody>
      </p:sp>
    </p:spTree>
    <p:extLst>
      <p:ext uri="{BB962C8B-B14F-4D97-AF65-F5344CB8AC3E}">
        <p14:creationId xmlns:p14="http://schemas.microsoft.com/office/powerpoint/2010/main" val="373587509"/>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If there are genes mentioned in the citation and the citation passes the filter, we take those mentions and go on to the next step, which is </a:t>
            </a:r>
            <a:r>
              <a:rPr lang="en-US" dirty="0" smtClean="0"/>
              <a:t>Gene Mention Normalization. </a:t>
            </a:r>
            <a:r>
              <a:rPr lang="en-US" baseline="0" dirty="0" smtClean="0"/>
              <a:t>In this step, we take the gene mentions the gene identification module found, and we try to find an </a:t>
            </a:r>
            <a:r>
              <a:rPr lang="en-US" baseline="0" dirty="0" err="1" smtClean="0"/>
              <a:t>Entrez</a:t>
            </a:r>
            <a:r>
              <a:rPr lang="en-US" baseline="0" dirty="0" smtClean="0"/>
              <a:t> Gene ID for each one. </a:t>
            </a:r>
            <a:endParaRPr lang="en-US" dirty="0" smtClean="0"/>
          </a:p>
          <a:p>
            <a:endParaRPr lang="en-US" dirty="0"/>
          </a:p>
        </p:txBody>
      </p:sp>
      <p:sp>
        <p:nvSpPr>
          <p:cNvPr id="4" name="Slide Number Placeholder 3"/>
          <p:cNvSpPr>
            <a:spLocks noGrp="1"/>
          </p:cNvSpPr>
          <p:nvPr>
            <p:ph type="sldNum" sz="quarter" idx="10"/>
          </p:nvPr>
        </p:nvSpPr>
        <p:spPr/>
        <p:txBody>
          <a:bodyPr/>
          <a:lstStyle/>
          <a:p>
            <a:fld id="{1F48E5D6-DD2A-4C67-A9DC-4A7D8596E567}" type="slidenum">
              <a:rPr lang="en-US" smtClean="0"/>
              <a:pPr/>
              <a:t>77</a:t>
            </a:fld>
            <a:endParaRPr lang="en-US"/>
          </a:p>
        </p:txBody>
      </p:sp>
      <p:sp>
        <p:nvSpPr>
          <p:cNvPr id="5" name="Header Placeholder 4"/>
          <p:cNvSpPr>
            <a:spLocks noGrp="1"/>
          </p:cNvSpPr>
          <p:nvPr>
            <p:ph type="hdr" sz="quarter" idx="11"/>
          </p:nvPr>
        </p:nvSpPr>
        <p:spPr/>
        <p:txBody>
          <a:bodyPr/>
          <a:lstStyle/>
          <a:p>
            <a:r>
              <a:rPr lang="en-US" smtClean="0"/>
              <a:t>The NLM Indexing Initiative: Current Status and Role in Improving Access to Biomedical Information</a:t>
            </a:r>
            <a:endParaRPr lang="en-US"/>
          </a:p>
        </p:txBody>
      </p:sp>
    </p:spTree>
    <p:extLst>
      <p:ext uri="{BB962C8B-B14F-4D97-AF65-F5344CB8AC3E}">
        <p14:creationId xmlns:p14="http://schemas.microsoft.com/office/powerpoint/2010/main" val="398192890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First,</a:t>
            </a:r>
            <a:r>
              <a:rPr lang="en-US" baseline="0" dirty="0" smtClean="0"/>
              <a:t> t</a:t>
            </a:r>
            <a:r>
              <a:rPr lang="en-US" dirty="0" smtClean="0"/>
              <a:t>hese gene mentions must be assigned to specific</a:t>
            </a:r>
            <a:r>
              <a:rPr lang="en-US" baseline="0" dirty="0" smtClean="0"/>
              <a:t> species. Our in house system currently handles only human genes, so we do not have an in-house method for this.</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We do have two open-source species identifiers from external sources working in tandem, Linnaeus and Organism Tagger. GNAT assigns genes to species based on a proximity heuristic. The essence of the decision is how close to the gene the species name occurs.</a:t>
            </a:r>
            <a:endParaRPr lang="en-US" dirty="0" smtClean="0"/>
          </a:p>
          <a:p>
            <a:endParaRPr lang="en-US" dirty="0"/>
          </a:p>
        </p:txBody>
      </p:sp>
      <p:sp>
        <p:nvSpPr>
          <p:cNvPr id="4" name="Slide Number Placeholder 3"/>
          <p:cNvSpPr>
            <a:spLocks noGrp="1"/>
          </p:cNvSpPr>
          <p:nvPr>
            <p:ph type="sldNum" sz="quarter" idx="10"/>
          </p:nvPr>
        </p:nvSpPr>
        <p:spPr/>
        <p:txBody>
          <a:bodyPr/>
          <a:lstStyle/>
          <a:p>
            <a:fld id="{1F48E5D6-DD2A-4C67-A9DC-4A7D8596E567}" type="slidenum">
              <a:rPr lang="en-US" smtClean="0"/>
              <a:pPr/>
              <a:t>78</a:t>
            </a:fld>
            <a:endParaRPr lang="en-US"/>
          </a:p>
        </p:txBody>
      </p:sp>
      <p:sp>
        <p:nvSpPr>
          <p:cNvPr id="5" name="Header Placeholder 4"/>
          <p:cNvSpPr>
            <a:spLocks noGrp="1"/>
          </p:cNvSpPr>
          <p:nvPr>
            <p:ph type="hdr" sz="quarter" idx="11"/>
          </p:nvPr>
        </p:nvSpPr>
        <p:spPr/>
        <p:txBody>
          <a:bodyPr/>
          <a:lstStyle/>
          <a:p>
            <a:r>
              <a:rPr lang="en-US" smtClean="0"/>
              <a:t>The NLM Indexing Initiative: Current Status and Role in Improving Access to Biomedical Information</a:t>
            </a:r>
            <a:endParaRPr lang="en-US"/>
          </a:p>
        </p:txBody>
      </p:sp>
    </p:spTree>
    <p:extLst>
      <p:ext uri="{BB962C8B-B14F-4D97-AF65-F5344CB8AC3E}">
        <p14:creationId xmlns:p14="http://schemas.microsoft.com/office/powerpoint/2010/main" val="2329838730"/>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Then genes must be normalized to a specific </a:t>
            </a:r>
            <a:r>
              <a:rPr lang="en-US" baseline="0" dirty="0" err="1" smtClean="0"/>
              <a:t>Entrez</a:t>
            </a:r>
            <a:r>
              <a:rPr lang="en-US" baseline="0" dirty="0" smtClean="0"/>
              <a:t> Gene ID. Normalization is difficult, because gene naming is highly ambiguous even within single species.</a:t>
            </a:r>
          </a:p>
          <a:p>
            <a:pPr defTabSz="924458" eaLnBrk="1" fontAlgn="auto" hangingPunct="1">
              <a:spcBef>
                <a:spcPts val="0"/>
              </a:spcBef>
              <a:spcAft>
                <a:spcPts val="0"/>
              </a:spcAft>
              <a:defRPr/>
            </a:pPr>
            <a:r>
              <a:rPr lang="en-US" baseline="0" dirty="0" smtClean="0"/>
              <a:t>Since our dictionary is built from </a:t>
            </a:r>
            <a:r>
              <a:rPr lang="en-US" baseline="0" dirty="0" err="1" smtClean="0"/>
              <a:t>Entrez</a:t>
            </a:r>
            <a:r>
              <a:rPr lang="en-US" baseline="0" dirty="0" smtClean="0"/>
              <a:t> Gene, all of our dictionary terms are linked back to their originating </a:t>
            </a:r>
            <a:r>
              <a:rPr lang="en-US" baseline="0" dirty="0" err="1" smtClean="0"/>
              <a:t>Entrez</a:t>
            </a:r>
            <a:r>
              <a:rPr lang="en-US" baseline="0" dirty="0" smtClean="0"/>
              <a:t> Gene records. If we find a mention at all, that means we have also found at least one </a:t>
            </a:r>
            <a:r>
              <a:rPr lang="en-US" baseline="0" dirty="0" err="1" smtClean="0"/>
              <a:t>Entrez</a:t>
            </a:r>
            <a:r>
              <a:rPr lang="en-US" baseline="0" dirty="0" smtClean="0"/>
              <a:t> Gene ID. When we have only one possible </a:t>
            </a:r>
            <a:r>
              <a:rPr lang="en-US" baseline="0" dirty="0" err="1" smtClean="0"/>
              <a:t>Entrez</a:t>
            </a:r>
            <a:r>
              <a:rPr lang="en-US" baseline="0" dirty="0" smtClean="0"/>
              <a:t> Gene ID, our job is simple. (click) Here, C-met is normalized to the only possible option: MET </a:t>
            </a:r>
          </a:p>
          <a:p>
            <a:endParaRPr lang="en-US" baseline="0" dirty="0" smtClean="0"/>
          </a:p>
          <a:p>
            <a:pPr defTabSz="924458" eaLnBrk="1" fontAlgn="auto" hangingPunct="1">
              <a:spcBef>
                <a:spcPts val="0"/>
              </a:spcBef>
              <a:spcAft>
                <a:spcPts val="0"/>
              </a:spcAft>
              <a:defRPr/>
            </a:pPr>
            <a:r>
              <a:rPr lang="en-US" baseline="0" dirty="0" smtClean="0"/>
              <a:t>In the case of ambiguous terms, we have a list of all the matching </a:t>
            </a:r>
            <a:r>
              <a:rPr lang="en-US" baseline="0" dirty="0" err="1" smtClean="0"/>
              <a:t>Entrez</a:t>
            </a:r>
            <a:r>
              <a:rPr lang="en-US" baseline="0" dirty="0" smtClean="0"/>
              <a:t> Gene IDs. (click) So here we have a gene name, hepatocyte growth factor, that could refer to either of these two different genes. We have created in house two fairly simple disambiguation strategies for these ambiguous mentions.</a:t>
            </a:r>
          </a:p>
          <a:p>
            <a:r>
              <a:rPr lang="en-US" baseline="0" dirty="0" smtClean="0"/>
              <a:t>The first is an “</a:t>
            </a:r>
            <a:r>
              <a:rPr lang="en-US" baseline="0" dirty="0" err="1" smtClean="0"/>
              <a:t>officialness</a:t>
            </a:r>
            <a:r>
              <a:rPr lang="en-US" baseline="0" dirty="0" smtClean="0"/>
              <a:t>” heuristic: We determine whether the match is an official name/official abbreviation, versus a lesser-used type of synonym. (click) Here “hepatocyte growth factor” is the official name of HGF, but simply a synonym of MET, so HGF would be preferred. </a:t>
            </a:r>
          </a:p>
          <a:p>
            <a:r>
              <a:rPr lang="en-US" baseline="0" dirty="0" smtClean="0"/>
              <a:t> </a:t>
            </a:r>
          </a:p>
          <a:p>
            <a:pPr defTabSz="924458" eaLnBrk="1" fontAlgn="auto" hangingPunct="1">
              <a:spcBef>
                <a:spcPts val="0"/>
              </a:spcBef>
              <a:spcAft>
                <a:spcPts val="0"/>
              </a:spcAft>
              <a:defRPr/>
            </a:pPr>
            <a:r>
              <a:rPr lang="en-US" baseline="0" dirty="0" smtClean="0"/>
              <a:t>The second method uses what we call gene profiles. A gene profile is collection of keywords extracted from an </a:t>
            </a:r>
            <a:r>
              <a:rPr lang="en-US" baseline="0" dirty="0" err="1" smtClean="0"/>
              <a:t>Entrez</a:t>
            </a:r>
            <a:r>
              <a:rPr lang="en-US" baseline="0" dirty="0" smtClean="0"/>
              <a:t> Gene record. (click) We can compare those keywords to words in the abstract we’re looking at. (click). Greater similarity gives us a better match. Here again, HGF would be the winner. This is similar to the word sense disambiguation used in areas of the indexing initiative.</a:t>
            </a:r>
          </a:p>
          <a:p>
            <a:pPr defTabSz="924458" eaLnBrk="1" fontAlgn="auto" hangingPunct="1">
              <a:spcBef>
                <a:spcPts val="0"/>
              </a:spcBef>
              <a:spcAft>
                <a:spcPts val="0"/>
              </a:spcAft>
              <a:defRPr/>
            </a:pPr>
            <a:endParaRPr lang="en-US" baseline="0" dirty="0" smtClean="0"/>
          </a:p>
          <a:p>
            <a:r>
              <a:rPr lang="en-US" baseline="0" dirty="0" smtClean="0"/>
              <a:t>The external software GNAT uses similar methodology to what we have developed. They employ string similarity measurements for finding candidate matches, and then a gene-profiles method for normalization.</a:t>
            </a:r>
          </a:p>
          <a:p>
            <a:endParaRPr lang="en-US" dirty="0"/>
          </a:p>
        </p:txBody>
      </p:sp>
      <p:sp>
        <p:nvSpPr>
          <p:cNvPr id="4" name="Slide Number Placeholder 3"/>
          <p:cNvSpPr>
            <a:spLocks noGrp="1"/>
          </p:cNvSpPr>
          <p:nvPr>
            <p:ph type="sldNum" sz="quarter" idx="10"/>
          </p:nvPr>
        </p:nvSpPr>
        <p:spPr/>
        <p:txBody>
          <a:bodyPr/>
          <a:lstStyle/>
          <a:p>
            <a:fld id="{1F48E5D6-DD2A-4C67-A9DC-4A7D8596E567}" type="slidenum">
              <a:rPr lang="en-US" smtClean="0"/>
              <a:pPr/>
              <a:t>79</a:t>
            </a:fld>
            <a:endParaRPr lang="en-US"/>
          </a:p>
        </p:txBody>
      </p:sp>
      <p:sp>
        <p:nvSpPr>
          <p:cNvPr id="5" name="Header Placeholder 4"/>
          <p:cNvSpPr>
            <a:spLocks noGrp="1"/>
          </p:cNvSpPr>
          <p:nvPr>
            <p:ph type="hdr" sz="quarter" idx="11"/>
          </p:nvPr>
        </p:nvSpPr>
        <p:spPr/>
        <p:txBody>
          <a:bodyPr/>
          <a:lstStyle/>
          <a:p>
            <a:r>
              <a:rPr lang="en-US" smtClean="0"/>
              <a:t>The NLM Indexing Initiative: Current Status and Role in Improving Access to Biomedical Information</a:t>
            </a:r>
            <a:endParaRPr lang="en-US"/>
          </a:p>
        </p:txBody>
      </p:sp>
    </p:spTree>
    <p:extLst>
      <p:ext uri="{BB962C8B-B14F-4D97-AF65-F5344CB8AC3E}">
        <p14:creationId xmlns:p14="http://schemas.microsoft.com/office/powerpoint/2010/main" val="19298134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The NLM Indexing Initiative: Current Status and Role in Improving Access to Biomedical Information</a:t>
            </a:r>
            <a:endParaRPr lang="en-US"/>
          </a:p>
        </p:txBody>
      </p:sp>
      <p:sp>
        <p:nvSpPr>
          <p:cNvPr id="5" name="Slide Number Placeholder 4"/>
          <p:cNvSpPr>
            <a:spLocks noGrp="1"/>
          </p:cNvSpPr>
          <p:nvPr>
            <p:ph type="sldNum" sz="quarter" idx="11"/>
          </p:nvPr>
        </p:nvSpPr>
        <p:spPr/>
        <p:txBody>
          <a:bodyPr/>
          <a:lstStyle/>
          <a:p>
            <a:fld id="{1F48E5D6-DD2A-4C67-A9DC-4A7D8596E567}" type="slidenum">
              <a:rPr lang="en-US" smtClean="0"/>
              <a:pPr/>
              <a:t>8</a:t>
            </a:fld>
            <a:endParaRPr lang="en-US"/>
          </a:p>
        </p:txBody>
      </p:sp>
    </p:spTree>
    <p:extLst>
      <p:ext uri="{BB962C8B-B14F-4D97-AF65-F5344CB8AC3E}">
        <p14:creationId xmlns:p14="http://schemas.microsoft.com/office/powerpoint/2010/main" val="2007033169"/>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Interestingly, our two in-house methods generate nearly equal performance. They don’t act identically on individual genes, but their overall performance was comparable in our test set. Using either system, we can correctly identify and assign an </a:t>
            </a:r>
            <a:r>
              <a:rPr lang="en-US" baseline="0" dirty="0" err="1" smtClean="0"/>
              <a:t>Entrez</a:t>
            </a:r>
            <a:r>
              <a:rPr lang="en-US" baseline="0" dirty="0" smtClean="0"/>
              <a:t> Gene ID to about 81% of human genes in citations. </a:t>
            </a:r>
          </a:p>
          <a:p>
            <a:r>
              <a:rPr lang="en-US" baseline="0" dirty="0" smtClean="0"/>
              <a:t>GNAT performance?</a:t>
            </a:r>
          </a:p>
          <a:p>
            <a:r>
              <a:rPr lang="en-US" baseline="0" dirty="0" smtClean="0"/>
              <a:t>While we do plan to try integrating the results from GNAT and our in-house software, we’re very pleased with the current performance. We expect this level of accuracy to be adequate to substantially reduce the amount of time it takes to perform gene indexing. This part of the system is currently in production testing with indexers.</a:t>
            </a:r>
          </a:p>
          <a:p>
            <a:endParaRPr lang="en-US" dirty="0"/>
          </a:p>
        </p:txBody>
      </p:sp>
      <p:sp>
        <p:nvSpPr>
          <p:cNvPr id="4" name="Slide Number Placeholder 3"/>
          <p:cNvSpPr>
            <a:spLocks noGrp="1"/>
          </p:cNvSpPr>
          <p:nvPr>
            <p:ph type="sldNum" sz="quarter" idx="10"/>
          </p:nvPr>
        </p:nvSpPr>
        <p:spPr/>
        <p:txBody>
          <a:bodyPr/>
          <a:lstStyle/>
          <a:p>
            <a:fld id="{1F48E5D6-DD2A-4C67-A9DC-4A7D8596E567}" type="slidenum">
              <a:rPr lang="en-US" smtClean="0"/>
              <a:pPr/>
              <a:t>80</a:t>
            </a:fld>
            <a:endParaRPr lang="en-US"/>
          </a:p>
        </p:txBody>
      </p:sp>
      <p:sp>
        <p:nvSpPr>
          <p:cNvPr id="5" name="Header Placeholder 4"/>
          <p:cNvSpPr>
            <a:spLocks noGrp="1"/>
          </p:cNvSpPr>
          <p:nvPr>
            <p:ph type="hdr" sz="quarter" idx="11"/>
          </p:nvPr>
        </p:nvSpPr>
        <p:spPr/>
        <p:txBody>
          <a:bodyPr/>
          <a:lstStyle/>
          <a:p>
            <a:r>
              <a:rPr lang="en-US" smtClean="0"/>
              <a:t>The NLM Indexing Initiative: Current Status and Role in Improving Access to Biomedical Information</a:t>
            </a:r>
            <a:endParaRPr lang="en-US"/>
          </a:p>
        </p:txBody>
      </p:sp>
    </p:spTree>
    <p:extLst>
      <p:ext uri="{BB962C8B-B14F-4D97-AF65-F5344CB8AC3E}">
        <p14:creationId xmlns:p14="http://schemas.microsoft.com/office/powerpoint/2010/main" val="82532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The final module of the system, </a:t>
            </a:r>
            <a:r>
              <a:rPr lang="en-US" dirty="0" err="1" smtClean="0"/>
              <a:t>geneRIF</a:t>
            </a:r>
            <a:r>
              <a:rPr lang="en-US" baseline="0" dirty="0" smtClean="0"/>
              <a:t> extraction,</a:t>
            </a:r>
            <a:r>
              <a:rPr lang="en-US" dirty="0" smtClean="0"/>
              <a:t> is not production ready.</a:t>
            </a:r>
            <a:r>
              <a:rPr lang="en-US" baseline="0" dirty="0" smtClean="0"/>
              <a:t> This module </a:t>
            </a:r>
            <a:r>
              <a:rPr lang="en-US" dirty="0" smtClean="0"/>
              <a:t>should f</a:t>
            </a:r>
            <a:r>
              <a:rPr lang="en-US" baseline="0" dirty="0" smtClean="0"/>
              <a:t>ind </a:t>
            </a:r>
            <a:r>
              <a:rPr lang="en-US" baseline="0" dirty="0" err="1" smtClean="0"/>
              <a:t>geneRIF</a:t>
            </a:r>
            <a:r>
              <a:rPr lang="en-US" baseline="0" dirty="0" smtClean="0"/>
              <a:t> candidate sentences for each normalized mention. We currently have moderate success for identifying sentences that contain novel information about genes, but poor performance when we try to narrow those sentences down to the best possible candidates. </a:t>
            </a:r>
          </a:p>
          <a:p>
            <a:endParaRPr lang="en-US" dirty="0"/>
          </a:p>
        </p:txBody>
      </p:sp>
      <p:sp>
        <p:nvSpPr>
          <p:cNvPr id="4" name="Slide Number Placeholder 3"/>
          <p:cNvSpPr>
            <a:spLocks noGrp="1"/>
          </p:cNvSpPr>
          <p:nvPr>
            <p:ph type="sldNum" sz="quarter" idx="10"/>
          </p:nvPr>
        </p:nvSpPr>
        <p:spPr/>
        <p:txBody>
          <a:bodyPr/>
          <a:lstStyle/>
          <a:p>
            <a:fld id="{1F48E5D6-DD2A-4C67-A9DC-4A7D8596E567}" type="slidenum">
              <a:rPr lang="en-US" smtClean="0"/>
              <a:pPr/>
              <a:t>81</a:t>
            </a:fld>
            <a:endParaRPr lang="en-US"/>
          </a:p>
        </p:txBody>
      </p:sp>
      <p:sp>
        <p:nvSpPr>
          <p:cNvPr id="5" name="Header Placeholder 4"/>
          <p:cNvSpPr>
            <a:spLocks noGrp="1"/>
          </p:cNvSpPr>
          <p:nvPr>
            <p:ph type="hdr" sz="quarter" idx="11"/>
          </p:nvPr>
        </p:nvSpPr>
        <p:spPr/>
        <p:txBody>
          <a:bodyPr/>
          <a:lstStyle/>
          <a:p>
            <a:r>
              <a:rPr lang="en-US" smtClean="0"/>
              <a:t>The NLM Indexing Initiative: Current Status and Role in Improving Access to Biomedical Information</a:t>
            </a:r>
            <a:endParaRPr lang="en-US"/>
          </a:p>
        </p:txBody>
      </p:sp>
    </p:spTree>
    <p:extLst>
      <p:ext uri="{BB962C8B-B14F-4D97-AF65-F5344CB8AC3E}">
        <p14:creationId xmlns:p14="http://schemas.microsoft.com/office/powerpoint/2010/main" val="2305923395"/>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chart shows the some of our current test results using</a:t>
            </a:r>
            <a:r>
              <a:rPr lang="en-US" baseline="0" dirty="0" smtClean="0"/>
              <a:t> various features and combinations of features. (click) Our best results for </a:t>
            </a:r>
            <a:r>
              <a:rPr lang="en-US" baseline="0" dirty="0" err="1" smtClean="0"/>
              <a:t>geneRIF</a:t>
            </a:r>
            <a:r>
              <a:rPr lang="en-US" baseline="0" dirty="0" smtClean="0"/>
              <a:t>-type sentence classification at the moment are 70% precision and 86% recall, for an F-measure of 77%, on an Ada-boost classifier. This is actually equivalent to human performance on this task.</a:t>
            </a:r>
            <a:endParaRPr lang="en-US" dirty="0" smtClean="0"/>
          </a:p>
          <a:p>
            <a:r>
              <a:rPr lang="en-US" baseline="0" dirty="0" smtClean="0"/>
              <a:t>Unfortunately, these results might contain 5 or more candidate sentences per article. We need a maximum of three to suggest to the indexer. So far, our attempts to narrow these sentences down to the best possible choices have been unsuccessful, with f-measures in the twenties and thirties.</a:t>
            </a:r>
          </a:p>
        </p:txBody>
      </p:sp>
      <p:sp>
        <p:nvSpPr>
          <p:cNvPr id="4" name="Slide Number Placeholder 3"/>
          <p:cNvSpPr>
            <a:spLocks noGrp="1"/>
          </p:cNvSpPr>
          <p:nvPr>
            <p:ph type="sldNum" sz="quarter" idx="10"/>
          </p:nvPr>
        </p:nvSpPr>
        <p:spPr/>
        <p:txBody>
          <a:bodyPr/>
          <a:lstStyle/>
          <a:p>
            <a:fld id="{1F48E5D6-DD2A-4C67-A9DC-4A7D8596E567}" type="slidenum">
              <a:rPr lang="en-US" smtClean="0"/>
              <a:pPr/>
              <a:t>82</a:t>
            </a:fld>
            <a:endParaRPr lang="en-US"/>
          </a:p>
        </p:txBody>
      </p:sp>
      <p:sp>
        <p:nvSpPr>
          <p:cNvPr id="5" name="Header Placeholder 4"/>
          <p:cNvSpPr>
            <a:spLocks noGrp="1"/>
          </p:cNvSpPr>
          <p:nvPr>
            <p:ph type="hdr" sz="quarter" idx="11"/>
          </p:nvPr>
        </p:nvSpPr>
        <p:spPr/>
        <p:txBody>
          <a:bodyPr/>
          <a:lstStyle/>
          <a:p>
            <a:r>
              <a:rPr lang="en-US" smtClean="0"/>
              <a:t>The NLM Indexing Initiative: Current Status and Role in Improving Access to Biomedical Information</a:t>
            </a:r>
            <a:endParaRPr lang="en-US"/>
          </a:p>
        </p:txBody>
      </p:sp>
    </p:spTree>
    <p:extLst>
      <p:ext uri="{BB962C8B-B14F-4D97-AF65-F5344CB8AC3E}">
        <p14:creationId xmlns:p14="http://schemas.microsoft.com/office/powerpoint/2010/main" val="3864723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This emphasizes the need for us to change tacks and explore additional ways to get to the point of the annotation: how can we find and summarize the main points of an article about genes?</a:t>
            </a:r>
          </a:p>
          <a:p>
            <a:endParaRPr lang="en-US" baseline="0" dirty="0" smtClean="0"/>
          </a:p>
          <a:p>
            <a:r>
              <a:rPr lang="en-US" baseline="0" dirty="0" smtClean="0"/>
              <a:t>One thing we are exploring is preprocessing of the sentences. We plan to try some relatively simple anaphora resolution. Anaphora means referring to a concept by only using part of its name or a substitute name like a pronoun. Resolving some of this as it relates to diseases and genes, for example, would probably help us recognize </a:t>
            </a:r>
            <a:r>
              <a:rPr lang="en-US" baseline="0" dirty="0" err="1" smtClean="0"/>
              <a:t>geneRIF</a:t>
            </a:r>
            <a:r>
              <a:rPr lang="en-US" baseline="0" dirty="0" smtClean="0"/>
              <a:t> sentences better. Easy targets are phrases like “this gene” or “patients” or “affected families.”</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A</a:t>
            </a:r>
            <a:r>
              <a:rPr lang="en-US" baseline="0" dirty="0" smtClean="0"/>
              <a:t>n obvious related research area is </a:t>
            </a:r>
            <a:r>
              <a:rPr lang="en-US" dirty="0" smtClean="0"/>
              <a:t>extracting relationship</a:t>
            </a:r>
            <a:r>
              <a:rPr lang="en-US" baseline="0" dirty="0" smtClean="0"/>
              <a:t> or</a:t>
            </a:r>
            <a:r>
              <a:rPr lang="en-US" dirty="0" smtClean="0"/>
              <a:t> interaction data</a:t>
            </a:r>
            <a:r>
              <a:rPr lang="en-US" baseline="0" dirty="0" smtClean="0"/>
              <a:t>. I’m planning to work on this with Tom </a:t>
            </a:r>
            <a:r>
              <a:rPr lang="en-US" baseline="0" dirty="0" err="1" smtClean="0"/>
              <a:t>Rindflesh’s</a:t>
            </a:r>
            <a:r>
              <a:rPr lang="en-US" baseline="0" dirty="0" smtClean="0"/>
              <a:t> lab this summer. </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Some other planned improvements are expansions and improvements to our dictionaries, especially with identifiers from other gene and </a:t>
            </a:r>
            <a:r>
              <a:rPr lang="en-US" baseline="0" dirty="0" err="1" smtClean="0"/>
              <a:t>protien</a:t>
            </a:r>
            <a:r>
              <a:rPr lang="en-US" baseline="0" dirty="0" smtClean="0"/>
              <a:t> databases like </a:t>
            </a:r>
            <a:r>
              <a:rPr lang="en-US" baseline="0" dirty="0" err="1" smtClean="0"/>
              <a:t>UniProt</a:t>
            </a:r>
            <a:r>
              <a:rPr lang="en-US" baseline="0" dirty="0" smtClean="0"/>
              <a:t>. We’re looking into some improved abbreviation resolution with Francois for non-local abbreviations. We may pursue additional training for gene identification for species that are underperforming, like rats. And finally, we may incorporate additional identification or normalization software.</a:t>
            </a:r>
            <a:endParaRPr lang="en-US" dirty="0" smtClean="0"/>
          </a:p>
          <a:p>
            <a:endParaRPr lang="en-US" dirty="0"/>
          </a:p>
        </p:txBody>
      </p:sp>
      <p:sp>
        <p:nvSpPr>
          <p:cNvPr id="4" name="Slide Number Placeholder 3"/>
          <p:cNvSpPr>
            <a:spLocks noGrp="1"/>
          </p:cNvSpPr>
          <p:nvPr>
            <p:ph type="sldNum" sz="quarter" idx="10"/>
          </p:nvPr>
        </p:nvSpPr>
        <p:spPr/>
        <p:txBody>
          <a:bodyPr/>
          <a:lstStyle/>
          <a:p>
            <a:fld id="{1F48E5D6-DD2A-4C67-A9DC-4A7D8596E567}" type="slidenum">
              <a:rPr lang="en-US" smtClean="0"/>
              <a:pPr/>
              <a:t>83</a:t>
            </a:fld>
            <a:endParaRPr lang="en-US"/>
          </a:p>
        </p:txBody>
      </p:sp>
      <p:sp>
        <p:nvSpPr>
          <p:cNvPr id="5" name="Header Placeholder 4"/>
          <p:cNvSpPr>
            <a:spLocks noGrp="1"/>
          </p:cNvSpPr>
          <p:nvPr>
            <p:ph type="hdr" sz="quarter" idx="11"/>
          </p:nvPr>
        </p:nvSpPr>
        <p:spPr/>
        <p:txBody>
          <a:bodyPr/>
          <a:lstStyle/>
          <a:p>
            <a:r>
              <a:rPr lang="en-US" smtClean="0"/>
              <a:t>The NLM Indexing Initiative: Current Status and Role in Improving Access to Biomedical Information</a:t>
            </a:r>
            <a:endParaRPr lang="en-US"/>
          </a:p>
        </p:txBody>
      </p:sp>
    </p:spTree>
    <p:extLst>
      <p:ext uri="{BB962C8B-B14F-4D97-AF65-F5344CB8AC3E}">
        <p14:creationId xmlns:p14="http://schemas.microsoft.com/office/powerpoint/2010/main" val="360288525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48E5D6-DD2A-4C67-A9DC-4A7D8596E567}" type="slidenum">
              <a:rPr lang="en-US" smtClean="0"/>
              <a:pPr/>
              <a:t>84</a:t>
            </a:fld>
            <a:endParaRPr lang="en-US"/>
          </a:p>
        </p:txBody>
      </p:sp>
      <p:sp>
        <p:nvSpPr>
          <p:cNvPr id="5" name="Header Placeholder 4"/>
          <p:cNvSpPr>
            <a:spLocks noGrp="1"/>
          </p:cNvSpPr>
          <p:nvPr>
            <p:ph type="hdr" sz="quarter" idx="11"/>
          </p:nvPr>
        </p:nvSpPr>
        <p:spPr/>
        <p:txBody>
          <a:bodyPr/>
          <a:lstStyle/>
          <a:p>
            <a:r>
              <a:rPr lang="en-US" smtClean="0"/>
              <a:t>The NLM Indexing Initiative: Current Status and Role in Improving Access to Biomedical Information</a:t>
            </a:r>
            <a:endParaRPr lang="en-US"/>
          </a:p>
        </p:txBody>
      </p:sp>
    </p:spTree>
    <p:extLst>
      <p:ext uri="{BB962C8B-B14F-4D97-AF65-F5344CB8AC3E}">
        <p14:creationId xmlns:p14="http://schemas.microsoft.com/office/powerpoint/2010/main" val="232911707"/>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The NLM Indexing Initiative: Current Status and Role in Improving Access to Biomedical Information</a:t>
            </a:r>
            <a:endParaRPr lang="en-US"/>
          </a:p>
        </p:txBody>
      </p:sp>
      <p:sp>
        <p:nvSpPr>
          <p:cNvPr id="5" name="Slide Number Placeholder 4"/>
          <p:cNvSpPr>
            <a:spLocks noGrp="1"/>
          </p:cNvSpPr>
          <p:nvPr>
            <p:ph type="sldNum" sz="quarter" idx="11"/>
          </p:nvPr>
        </p:nvSpPr>
        <p:spPr/>
        <p:txBody>
          <a:bodyPr/>
          <a:lstStyle/>
          <a:p>
            <a:fld id="{1F48E5D6-DD2A-4C67-A9DC-4A7D8596E567}" type="slidenum">
              <a:rPr lang="en-US" smtClean="0"/>
              <a:pPr/>
              <a:t>85</a:t>
            </a:fld>
            <a:endParaRPr lang="en-US"/>
          </a:p>
        </p:txBody>
      </p:sp>
    </p:spTree>
    <p:extLst>
      <p:ext uri="{BB962C8B-B14F-4D97-AF65-F5344CB8AC3E}">
        <p14:creationId xmlns:p14="http://schemas.microsoft.com/office/powerpoint/2010/main" val="3955452643"/>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The NLM Indexing Initiative: Current Status and Role in Improving Access to Biomedical Information</a:t>
            </a:r>
            <a:endParaRPr lang="en-US"/>
          </a:p>
        </p:txBody>
      </p:sp>
      <p:sp>
        <p:nvSpPr>
          <p:cNvPr id="5" name="Slide Number Placeholder 4"/>
          <p:cNvSpPr>
            <a:spLocks noGrp="1"/>
          </p:cNvSpPr>
          <p:nvPr>
            <p:ph type="sldNum" sz="quarter" idx="11"/>
          </p:nvPr>
        </p:nvSpPr>
        <p:spPr/>
        <p:txBody>
          <a:bodyPr/>
          <a:lstStyle/>
          <a:p>
            <a:fld id="{1F48E5D6-DD2A-4C67-A9DC-4A7D8596E567}" type="slidenum">
              <a:rPr lang="en-US" smtClean="0"/>
              <a:pPr/>
              <a:t>86</a:t>
            </a:fld>
            <a:endParaRPr lang="en-US"/>
          </a:p>
        </p:txBody>
      </p:sp>
    </p:spTree>
    <p:extLst>
      <p:ext uri="{BB962C8B-B14F-4D97-AF65-F5344CB8AC3E}">
        <p14:creationId xmlns:p14="http://schemas.microsoft.com/office/powerpoint/2010/main" val="2496339043"/>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The NLM Indexing Initiative: Current Status and Role in Improving Access to Biomedical Information</a:t>
            </a:r>
            <a:endParaRPr lang="en-US"/>
          </a:p>
        </p:txBody>
      </p:sp>
      <p:sp>
        <p:nvSpPr>
          <p:cNvPr id="5" name="Slide Number Placeholder 4"/>
          <p:cNvSpPr>
            <a:spLocks noGrp="1"/>
          </p:cNvSpPr>
          <p:nvPr>
            <p:ph type="sldNum" sz="quarter" idx="11"/>
          </p:nvPr>
        </p:nvSpPr>
        <p:spPr/>
        <p:txBody>
          <a:bodyPr/>
          <a:lstStyle/>
          <a:p>
            <a:fld id="{1F48E5D6-DD2A-4C67-A9DC-4A7D8596E567}" type="slidenum">
              <a:rPr lang="en-US" smtClean="0"/>
              <a:pPr/>
              <a:t>87</a:t>
            </a:fld>
            <a:endParaRPr lang="en-US"/>
          </a:p>
        </p:txBody>
      </p:sp>
    </p:spTree>
    <p:extLst>
      <p:ext uri="{BB962C8B-B14F-4D97-AF65-F5344CB8AC3E}">
        <p14:creationId xmlns:p14="http://schemas.microsoft.com/office/powerpoint/2010/main" val="2980952655"/>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The NLM Indexing Initiative: Current Status and Role in Improving Access to Biomedical Information</a:t>
            </a:r>
            <a:endParaRPr lang="en-US"/>
          </a:p>
        </p:txBody>
      </p:sp>
      <p:sp>
        <p:nvSpPr>
          <p:cNvPr id="5" name="Slide Number Placeholder 4"/>
          <p:cNvSpPr>
            <a:spLocks noGrp="1"/>
          </p:cNvSpPr>
          <p:nvPr>
            <p:ph type="sldNum" sz="quarter" idx="11"/>
          </p:nvPr>
        </p:nvSpPr>
        <p:spPr/>
        <p:txBody>
          <a:bodyPr/>
          <a:lstStyle/>
          <a:p>
            <a:fld id="{1F48E5D6-DD2A-4C67-A9DC-4A7D8596E567}" type="slidenum">
              <a:rPr lang="en-US" smtClean="0"/>
              <a:pPr/>
              <a:t>88</a:t>
            </a:fld>
            <a:endParaRPr lang="en-US"/>
          </a:p>
        </p:txBody>
      </p:sp>
    </p:spTree>
    <p:extLst>
      <p:ext uri="{BB962C8B-B14F-4D97-AF65-F5344CB8AC3E}">
        <p14:creationId xmlns:p14="http://schemas.microsoft.com/office/powerpoint/2010/main" val="2017907183"/>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F48E5D6-DD2A-4C67-A9DC-4A7D8596E567}" type="slidenum">
              <a:rPr lang="en-US" smtClean="0"/>
              <a:pPr/>
              <a:t>91</a:t>
            </a:fld>
            <a:endParaRPr lang="en-US"/>
          </a:p>
        </p:txBody>
      </p:sp>
      <p:sp>
        <p:nvSpPr>
          <p:cNvPr id="5" name="Header Placeholder 4"/>
          <p:cNvSpPr>
            <a:spLocks noGrp="1"/>
          </p:cNvSpPr>
          <p:nvPr>
            <p:ph type="hdr" sz="quarter" idx="11"/>
          </p:nvPr>
        </p:nvSpPr>
        <p:spPr/>
        <p:txBody>
          <a:bodyPr/>
          <a:lstStyle/>
          <a:p>
            <a:r>
              <a:rPr lang="en-US" smtClean="0"/>
              <a:t>The NLM Indexing Initiative: Current Status and Role in Improving Access to Biomedical Information</a:t>
            </a:r>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The NLM Indexing Initiative: Current Status and Role in Improving Access to Biomedical Information</a:t>
            </a:r>
            <a:endParaRPr lang="en-US"/>
          </a:p>
        </p:txBody>
      </p:sp>
      <p:sp>
        <p:nvSpPr>
          <p:cNvPr id="5" name="Slide Number Placeholder 4"/>
          <p:cNvSpPr>
            <a:spLocks noGrp="1"/>
          </p:cNvSpPr>
          <p:nvPr>
            <p:ph type="sldNum" sz="quarter" idx="11"/>
          </p:nvPr>
        </p:nvSpPr>
        <p:spPr/>
        <p:txBody>
          <a:bodyPr/>
          <a:lstStyle/>
          <a:p>
            <a:fld id="{1F48E5D6-DD2A-4C67-A9DC-4A7D8596E567}" type="slidenum">
              <a:rPr lang="en-US" smtClean="0"/>
              <a:pPr/>
              <a:t>9</a:t>
            </a:fld>
            <a:endParaRPr lang="en-US"/>
          </a:p>
        </p:txBody>
      </p:sp>
    </p:spTree>
    <p:extLst>
      <p:ext uri="{BB962C8B-B14F-4D97-AF65-F5344CB8AC3E}">
        <p14:creationId xmlns:p14="http://schemas.microsoft.com/office/powerpoint/2010/main" val="687991049"/>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F48E5D6-DD2A-4C67-A9DC-4A7D8596E567}" type="slidenum">
              <a:rPr lang="en-US" smtClean="0"/>
              <a:pPr/>
              <a:t>92</a:t>
            </a:fld>
            <a:endParaRPr lang="en-US"/>
          </a:p>
        </p:txBody>
      </p:sp>
      <p:sp>
        <p:nvSpPr>
          <p:cNvPr id="5" name="Header Placeholder 4"/>
          <p:cNvSpPr>
            <a:spLocks noGrp="1"/>
          </p:cNvSpPr>
          <p:nvPr>
            <p:ph type="hdr" sz="quarter" idx="11"/>
          </p:nvPr>
        </p:nvSpPr>
        <p:spPr/>
        <p:txBody>
          <a:bodyPr/>
          <a:lstStyle/>
          <a:p>
            <a:r>
              <a:rPr lang="en-US" smtClean="0"/>
              <a:t>The NLM Indexing Initiative: Current Status and Role in Improving Access to Biomedical Information</a:t>
            </a:r>
            <a:endParaRPr lang="en-US"/>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F48E5D6-DD2A-4C67-A9DC-4A7D8596E567}" type="slidenum">
              <a:rPr lang="en-US" smtClean="0"/>
              <a:pPr/>
              <a:t>94</a:t>
            </a:fld>
            <a:endParaRPr lang="en-US"/>
          </a:p>
        </p:txBody>
      </p:sp>
      <p:sp>
        <p:nvSpPr>
          <p:cNvPr id="5" name="Header Placeholder 4"/>
          <p:cNvSpPr>
            <a:spLocks noGrp="1"/>
          </p:cNvSpPr>
          <p:nvPr>
            <p:ph type="hdr" sz="quarter" idx="11"/>
          </p:nvPr>
        </p:nvSpPr>
        <p:spPr/>
        <p:txBody>
          <a:bodyPr/>
          <a:lstStyle/>
          <a:p>
            <a:r>
              <a:rPr lang="en-US" smtClean="0"/>
              <a:t>The NLM Indexing Initiative: Current Status and Role in Improving Access to Biomedical Information</a:t>
            </a:r>
            <a:endParaRPr lang="en-US"/>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MSH WSD corpus contains ambiguity cases obtained by the overlapping of</a:t>
            </a:r>
            <a:r>
              <a:rPr lang="en-US" baseline="0" dirty="0" smtClean="0"/>
              <a:t> the UMLS and MEDLINE based on </a:t>
            </a:r>
            <a:r>
              <a:rPr lang="en-US" baseline="0" dirty="0" err="1" smtClean="0"/>
              <a:t>MeSH</a:t>
            </a:r>
            <a:r>
              <a:rPr lang="en-US" baseline="0" dirty="0" smtClean="0"/>
              <a:t> indexing. We consider the </a:t>
            </a:r>
            <a:r>
              <a:rPr lang="en-US" baseline="0" dirty="0" err="1" smtClean="0"/>
              <a:t>MeSH</a:t>
            </a:r>
            <a:r>
              <a:rPr lang="en-US" baseline="0" dirty="0" smtClean="0"/>
              <a:t> indexing as the reference for the correct sense of the ambiguous word.</a:t>
            </a:r>
            <a:endParaRPr lang="en-US" dirty="0"/>
          </a:p>
        </p:txBody>
      </p:sp>
      <p:sp>
        <p:nvSpPr>
          <p:cNvPr id="4" name="Slide Number Placeholder 3"/>
          <p:cNvSpPr>
            <a:spLocks noGrp="1"/>
          </p:cNvSpPr>
          <p:nvPr>
            <p:ph type="sldNum" sz="quarter" idx="10"/>
          </p:nvPr>
        </p:nvSpPr>
        <p:spPr/>
        <p:txBody>
          <a:bodyPr/>
          <a:lstStyle/>
          <a:p>
            <a:pPr>
              <a:defRPr/>
            </a:pPr>
            <a:fld id="{EFD6CDFF-D671-4327-8FEF-A7A94BED7432}" type="slidenum">
              <a:rPr lang="en-US" smtClean="0"/>
              <a:pPr>
                <a:defRPr/>
              </a:pPr>
              <a:t>97</a:t>
            </a:fld>
            <a:endParaRPr lang="en-US"/>
          </a:p>
        </p:txBody>
      </p:sp>
      <p:sp>
        <p:nvSpPr>
          <p:cNvPr id="5" name="Header Placeholder 4"/>
          <p:cNvSpPr>
            <a:spLocks noGrp="1"/>
          </p:cNvSpPr>
          <p:nvPr>
            <p:ph type="hdr" sz="quarter" idx="11"/>
          </p:nvPr>
        </p:nvSpPr>
        <p:spPr/>
        <p:txBody>
          <a:bodyPr/>
          <a:lstStyle/>
          <a:p>
            <a:r>
              <a:rPr lang="en-US" smtClean="0"/>
              <a:t>The NLM Indexing Initiative: Current Status and Role in Improving Access to Biomedical Information</a:t>
            </a:r>
            <a:endParaRPr lang="en-US"/>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following image shows the projection</a:t>
            </a:r>
            <a:r>
              <a:rPr lang="en-US" baseline="0" dirty="0" smtClean="0"/>
              <a:t> of the citations in a two dimensional space. The plus signs indicates that the citation has to be indexed with the </a:t>
            </a:r>
            <a:r>
              <a:rPr lang="en-US" baseline="0" dirty="0" err="1" smtClean="0"/>
              <a:t>MeSH</a:t>
            </a:r>
            <a:r>
              <a:rPr lang="en-US" baseline="0" dirty="0" smtClean="0"/>
              <a:t> heading while the minus sign indicates that the citation is not indexed with the </a:t>
            </a:r>
            <a:r>
              <a:rPr lang="en-US" baseline="0" dirty="0" err="1" smtClean="0"/>
              <a:t>MeSH</a:t>
            </a:r>
            <a:r>
              <a:rPr lang="en-US" baseline="0" dirty="0" smtClean="0"/>
              <a:t> heading.</a:t>
            </a:r>
            <a:endParaRPr lang="en-US" dirty="0" smtClean="0"/>
          </a:p>
          <a:p>
            <a:endParaRPr lang="en-US" dirty="0" smtClean="0"/>
          </a:p>
          <a:p>
            <a:r>
              <a:rPr lang="en-US" dirty="0" smtClean="0"/>
              <a:t>Each</a:t>
            </a:r>
            <a:r>
              <a:rPr lang="en-US" baseline="0" dirty="0" smtClean="0"/>
              <a:t> image represents two different </a:t>
            </a:r>
            <a:r>
              <a:rPr lang="en-US" baseline="0" dirty="0" err="1" smtClean="0"/>
              <a:t>MeSH</a:t>
            </a:r>
            <a:r>
              <a:rPr lang="en-US" baseline="0" dirty="0" smtClean="0"/>
              <a:t> headings. We find that on the left side, the examples can be linearly separable, so we could use an SVM with a linear kernel. On the right side, the citations cannot be linearly separable and we would rely on other algorithms like k-NN.</a:t>
            </a:r>
            <a:endParaRPr lang="en-US" dirty="0" smtClean="0"/>
          </a:p>
        </p:txBody>
      </p:sp>
      <p:sp>
        <p:nvSpPr>
          <p:cNvPr id="4" name="Slide Number Placeholder 3"/>
          <p:cNvSpPr>
            <a:spLocks noGrp="1"/>
          </p:cNvSpPr>
          <p:nvPr>
            <p:ph type="sldNum" sz="quarter" idx="10"/>
          </p:nvPr>
        </p:nvSpPr>
        <p:spPr/>
        <p:txBody>
          <a:bodyPr/>
          <a:lstStyle/>
          <a:p>
            <a:pPr>
              <a:defRPr/>
            </a:pPr>
            <a:fld id="{EFD6CDFF-D671-4327-8FEF-A7A94BED7432}" type="slidenum">
              <a:rPr lang="en-US" smtClean="0"/>
              <a:pPr>
                <a:defRPr/>
              </a:pPr>
              <a:t>98</a:t>
            </a:fld>
            <a:endParaRPr lang="en-US"/>
          </a:p>
        </p:txBody>
      </p:sp>
      <p:sp>
        <p:nvSpPr>
          <p:cNvPr id="5" name="Header Placeholder 4"/>
          <p:cNvSpPr>
            <a:spLocks noGrp="1"/>
          </p:cNvSpPr>
          <p:nvPr>
            <p:ph type="hdr" sz="quarter" idx="11"/>
          </p:nvPr>
        </p:nvSpPr>
        <p:spPr/>
        <p:txBody>
          <a:bodyPr/>
          <a:lstStyle/>
          <a:p>
            <a:r>
              <a:rPr lang="en-US" smtClean="0"/>
              <a:t>The NLM Indexing Initiative: Current Status and Role in Improving Access to Biomedical Information</a:t>
            </a:r>
            <a:endParaRPr lang="en-US"/>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following table shows the result obtained by applying different methods to index the </a:t>
            </a:r>
            <a:r>
              <a:rPr lang="en-US" baseline="0" dirty="0" err="1" smtClean="0"/>
              <a:t>MeSH</a:t>
            </a:r>
            <a:r>
              <a:rPr lang="en-US" baseline="0" dirty="0" smtClean="0"/>
              <a:t> heading humans.</a:t>
            </a:r>
          </a:p>
          <a:p>
            <a:r>
              <a:rPr lang="en-US" baseline="0" dirty="0" smtClean="0"/>
              <a:t>We find that AdaBoostM1 has the highest F-measure in the different validation sets.</a:t>
            </a:r>
          </a:p>
          <a:p>
            <a:endParaRPr lang="en-US" baseline="0" dirty="0" smtClean="0"/>
          </a:p>
          <a:p>
            <a:r>
              <a:rPr lang="en-US" baseline="0" dirty="0" smtClean="0"/>
              <a:t>This table could show a different behavior for other </a:t>
            </a:r>
            <a:r>
              <a:rPr lang="en-US" baseline="0" dirty="0" err="1" smtClean="0"/>
              <a:t>MeSH</a:t>
            </a:r>
            <a:r>
              <a:rPr lang="en-US" baseline="0" dirty="0" smtClean="0"/>
              <a:t> headings, in which MTI could be the method with the highest F-measure.</a:t>
            </a:r>
            <a:endParaRPr lang="en-US" dirty="0"/>
          </a:p>
        </p:txBody>
      </p:sp>
      <p:sp>
        <p:nvSpPr>
          <p:cNvPr id="4" name="Slide Number Placeholder 3"/>
          <p:cNvSpPr>
            <a:spLocks noGrp="1"/>
          </p:cNvSpPr>
          <p:nvPr>
            <p:ph type="sldNum" sz="quarter" idx="10"/>
          </p:nvPr>
        </p:nvSpPr>
        <p:spPr/>
        <p:txBody>
          <a:bodyPr/>
          <a:lstStyle/>
          <a:p>
            <a:pPr>
              <a:defRPr/>
            </a:pPr>
            <a:fld id="{EFD6CDFF-D671-4327-8FEF-A7A94BED7432}" type="slidenum">
              <a:rPr lang="en-US" smtClean="0"/>
              <a:pPr>
                <a:defRPr/>
              </a:pPr>
              <a:t>99</a:t>
            </a:fld>
            <a:endParaRPr lang="en-US"/>
          </a:p>
        </p:txBody>
      </p:sp>
      <p:sp>
        <p:nvSpPr>
          <p:cNvPr id="5" name="Header Placeholder 4"/>
          <p:cNvSpPr>
            <a:spLocks noGrp="1"/>
          </p:cNvSpPr>
          <p:nvPr>
            <p:ph type="hdr" sz="quarter" idx="11"/>
          </p:nvPr>
        </p:nvSpPr>
        <p:spPr/>
        <p:txBody>
          <a:bodyPr/>
          <a:lstStyle/>
          <a:p>
            <a:r>
              <a:rPr lang="en-US" smtClean="0"/>
              <a:t>The NLM Indexing Initiative: Current Status and Role in Improving Access to Biomedical Information</a:t>
            </a:r>
            <a:endParaRPr lang="en-US"/>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FD6CDFF-D671-4327-8FEF-A7A94BED7432}" type="slidenum">
              <a:rPr lang="en-US" smtClean="0"/>
              <a:pPr>
                <a:defRPr/>
              </a:pPr>
              <a:t>100</a:t>
            </a:fld>
            <a:endParaRPr lang="en-US"/>
          </a:p>
        </p:txBody>
      </p:sp>
      <p:sp>
        <p:nvSpPr>
          <p:cNvPr id="5" name="Header Placeholder 4"/>
          <p:cNvSpPr>
            <a:spLocks noGrp="1"/>
          </p:cNvSpPr>
          <p:nvPr>
            <p:ph type="hdr" sz="quarter" idx="11"/>
          </p:nvPr>
        </p:nvSpPr>
        <p:spPr/>
        <p:txBody>
          <a:bodyPr/>
          <a:lstStyle/>
          <a:p>
            <a:r>
              <a:rPr lang="en-US" smtClean="0"/>
              <a:t>The NLM Indexing Initiative: Current Status and Role in Improving Access to Biomedical Information</a:t>
            </a:r>
            <a:endParaRPr lang="en-US"/>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Original indexing experiments and precursor to MTI</a:t>
            </a:r>
          </a:p>
        </p:txBody>
      </p:sp>
      <p:sp>
        <p:nvSpPr>
          <p:cNvPr id="4" name="Slide Number Placeholder 3"/>
          <p:cNvSpPr>
            <a:spLocks noGrp="1"/>
          </p:cNvSpPr>
          <p:nvPr>
            <p:ph type="sldNum" sz="quarter" idx="10"/>
          </p:nvPr>
        </p:nvSpPr>
        <p:spPr/>
        <p:txBody>
          <a:bodyPr/>
          <a:lstStyle/>
          <a:p>
            <a:fld id="{1F48E5D6-DD2A-4C67-A9DC-4A7D8596E567}" type="slidenum">
              <a:rPr lang="en-US" smtClean="0"/>
              <a:pPr/>
              <a:t>102</a:t>
            </a:fld>
            <a:endParaRPr lang="en-US"/>
          </a:p>
        </p:txBody>
      </p:sp>
      <p:sp>
        <p:nvSpPr>
          <p:cNvPr id="5" name="Header Placeholder 4"/>
          <p:cNvSpPr>
            <a:spLocks noGrp="1"/>
          </p:cNvSpPr>
          <p:nvPr>
            <p:ph type="hdr" sz="quarter" idx="11"/>
          </p:nvPr>
        </p:nvSpPr>
        <p:spPr/>
        <p:txBody>
          <a:bodyPr/>
          <a:lstStyle/>
          <a:p>
            <a:r>
              <a:rPr lang="en-US" smtClean="0"/>
              <a:t>The NLM Indexing Initiative: Current Status and Role in Improving Access to Biomedical Information</a:t>
            </a:r>
            <a:endParaRPr lang="en-US"/>
          </a:p>
        </p:txBody>
      </p:sp>
    </p:spTree>
    <p:extLst>
      <p:ext uri="{BB962C8B-B14F-4D97-AF65-F5344CB8AC3E}">
        <p14:creationId xmlns:p14="http://schemas.microsoft.com/office/powerpoint/2010/main" val="41021547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97026" name="Rectangle 2"/>
          <p:cNvSpPr>
            <a:spLocks noGrp="1" noChangeArrowheads="1"/>
          </p:cNvSpPr>
          <p:nvPr>
            <p:ph type="ctrTitle"/>
          </p:nvPr>
        </p:nvSpPr>
        <p:spPr>
          <a:xfrm>
            <a:off x="685800" y="2286000"/>
            <a:ext cx="7772400" cy="1143000"/>
          </a:xfrm>
        </p:spPr>
        <p:txBody>
          <a:bodyPr/>
          <a:lstStyle>
            <a:lvl1pPr>
              <a:defRPr/>
            </a:lvl1pPr>
          </a:lstStyle>
          <a:p>
            <a:pPr lvl="0"/>
            <a:r>
              <a:rPr lang="en-US" noProof="0" smtClean="0"/>
              <a:t>Click to edit Master title style</a:t>
            </a:r>
          </a:p>
        </p:txBody>
      </p:sp>
      <p:sp>
        <p:nvSpPr>
          <p:cNvPr id="897027"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pPr lvl="0"/>
            <a:r>
              <a:rPr lang="en-US" noProof="0" smtClean="0"/>
              <a:t>Click to edit Master subtitle style</a:t>
            </a:r>
          </a:p>
        </p:txBody>
      </p:sp>
    </p:spTree>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55270933-937B-4861-B762-3D72B830198C}" type="slidenum">
              <a:rPr lang="en-US" smtClean="0"/>
              <a:pPr/>
              <a:t>‹#›</a:t>
            </a:fld>
            <a:endParaRPr lang="en-US" dirty="0"/>
          </a:p>
        </p:txBody>
      </p:sp>
    </p:spTree>
    <p:extLst>
      <p:ext uri="{BB962C8B-B14F-4D97-AF65-F5344CB8AC3E}">
        <p14:creationId xmlns:p14="http://schemas.microsoft.com/office/powerpoint/2010/main" val="649129565"/>
      </p:ext>
    </p:extLst>
  </p:cSld>
  <p:clrMapOvr>
    <a:masterClrMapping/>
  </p:clrMapOv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457200"/>
            <a:ext cx="1943100" cy="5638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457200"/>
            <a:ext cx="56769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0F8622CB-D5E3-45DE-8CA4-7FA9862014DB}" type="slidenum">
              <a:rPr lang="en-US" smtClean="0"/>
              <a:pPr/>
              <a:t>‹#›</a:t>
            </a:fld>
            <a:endParaRPr lang="en-US" dirty="0"/>
          </a:p>
        </p:txBody>
      </p:sp>
    </p:spTree>
    <p:extLst>
      <p:ext uri="{BB962C8B-B14F-4D97-AF65-F5344CB8AC3E}">
        <p14:creationId xmlns:p14="http://schemas.microsoft.com/office/powerpoint/2010/main" val="1978023820"/>
      </p:ext>
    </p:extLst>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sz="2400"/>
            </a:lvl1pPr>
            <a:lvl2pPr>
              <a:defRPr sz="2000"/>
            </a:lvl2pPr>
            <a:lvl3pPr>
              <a:defRPr sz="18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p:cNvSpPr>
          <p:nvPr>
            <p:ph type="sldNum" sz="quarter" idx="10"/>
          </p:nvPr>
        </p:nvSpPr>
        <p:spPr>
          <a:xfrm>
            <a:off x="7010400" y="6113981"/>
            <a:ext cx="2133600" cy="476250"/>
          </a:xfrm>
        </p:spPr>
        <p:txBody>
          <a:bodyPr/>
          <a:lstStyle>
            <a:lvl1pPr>
              <a:defRPr/>
            </a:lvl1pPr>
          </a:lstStyle>
          <a:p>
            <a:fld id="{7DE3DC8A-4A07-44D3-A469-6DD60BBA3A61}" type="slidenum">
              <a:rPr lang="en-US" smtClean="0"/>
              <a:pPr/>
              <a:t>‹#›</a:t>
            </a:fld>
            <a:endParaRPr lang="en-US" dirty="0"/>
          </a:p>
        </p:txBody>
      </p:sp>
    </p:spTree>
    <p:extLst>
      <p:ext uri="{BB962C8B-B14F-4D97-AF65-F5344CB8AC3E}">
        <p14:creationId xmlns:p14="http://schemas.microsoft.com/office/powerpoint/2010/main" val="2904293277"/>
      </p:ext>
    </p:extLst>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CE05BB70-773B-45EC-BEB7-63B69CBD89EA}" type="slidenum">
              <a:rPr lang="en-US" smtClean="0"/>
              <a:pPr/>
              <a:t>‹#›</a:t>
            </a:fld>
            <a:endParaRPr lang="en-US" dirty="0"/>
          </a:p>
        </p:txBody>
      </p:sp>
    </p:spTree>
    <p:extLst>
      <p:ext uri="{BB962C8B-B14F-4D97-AF65-F5344CB8AC3E}">
        <p14:creationId xmlns:p14="http://schemas.microsoft.com/office/powerpoint/2010/main" val="2329609459"/>
      </p:ext>
    </p:extLst>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524000"/>
            <a:ext cx="38100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524000"/>
            <a:ext cx="38100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2F032190-5C32-4076-B09F-C1EE84CB743A}" type="slidenum">
              <a:rPr lang="en-US" smtClean="0"/>
              <a:pPr/>
              <a:t>‹#›</a:t>
            </a:fld>
            <a:endParaRPr lang="en-US" dirty="0"/>
          </a:p>
        </p:txBody>
      </p:sp>
    </p:spTree>
    <p:extLst>
      <p:ext uri="{BB962C8B-B14F-4D97-AF65-F5344CB8AC3E}">
        <p14:creationId xmlns:p14="http://schemas.microsoft.com/office/powerpoint/2010/main" val="1451914261"/>
      </p:ext>
    </p:extLst>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69DD8807-88D5-43D0-9C70-A06C644FA200}" type="slidenum">
              <a:rPr lang="en-US" smtClean="0"/>
              <a:pPr/>
              <a:t>‹#›</a:t>
            </a:fld>
            <a:endParaRPr lang="en-US" dirty="0"/>
          </a:p>
        </p:txBody>
      </p:sp>
    </p:spTree>
    <p:extLst>
      <p:ext uri="{BB962C8B-B14F-4D97-AF65-F5344CB8AC3E}">
        <p14:creationId xmlns:p14="http://schemas.microsoft.com/office/powerpoint/2010/main" val="1125173317"/>
      </p:ext>
    </p:extLst>
  </p:cSld>
  <p:clrMapOvr>
    <a:masterClrMapping/>
  </p:clrMapOv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AD9B9663-0F99-4359-B3DF-0440120E1C8E}" type="slidenum">
              <a:rPr lang="en-US" smtClean="0"/>
              <a:pPr/>
              <a:t>‹#›</a:t>
            </a:fld>
            <a:endParaRPr lang="en-US" dirty="0"/>
          </a:p>
        </p:txBody>
      </p:sp>
    </p:spTree>
    <p:extLst>
      <p:ext uri="{BB962C8B-B14F-4D97-AF65-F5344CB8AC3E}">
        <p14:creationId xmlns:p14="http://schemas.microsoft.com/office/powerpoint/2010/main" val="2977179658"/>
      </p:ext>
    </p:extLst>
  </p:cSld>
  <p:clrMapOvr>
    <a:masterClrMapping/>
  </p:clrMapOv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88555425-9437-4F45-8D57-F2FC215A2FEB}" type="slidenum">
              <a:rPr lang="en-US" smtClean="0"/>
              <a:pPr/>
              <a:t>‹#›</a:t>
            </a:fld>
            <a:endParaRPr lang="en-US" dirty="0"/>
          </a:p>
        </p:txBody>
      </p:sp>
    </p:spTree>
    <p:extLst>
      <p:ext uri="{BB962C8B-B14F-4D97-AF65-F5344CB8AC3E}">
        <p14:creationId xmlns:p14="http://schemas.microsoft.com/office/powerpoint/2010/main" val="480211750"/>
      </p:ext>
    </p:extLst>
  </p:cSld>
  <p:clrMapOvr>
    <a:masterClrMapping/>
  </p:clrMapOv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113B20A7-4823-4B5D-ACBF-3207E074FFBE}" type="slidenum">
              <a:rPr lang="en-US" smtClean="0"/>
              <a:pPr/>
              <a:t>‹#›</a:t>
            </a:fld>
            <a:endParaRPr lang="en-US" dirty="0"/>
          </a:p>
        </p:txBody>
      </p:sp>
    </p:spTree>
    <p:extLst>
      <p:ext uri="{BB962C8B-B14F-4D97-AF65-F5344CB8AC3E}">
        <p14:creationId xmlns:p14="http://schemas.microsoft.com/office/powerpoint/2010/main" val="2808999214"/>
      </p:ext>
    </p:extLst>
  </p:cSld>
  <p:clrMapOvr>
    <a:masterClrMapping/>
  </p:clrMapOv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8D1AFAA9-14F9-4D55-8F9A-B4E977635649}" type="slidenum">
              <a:rPr lang="en-US" smtClean="0"/>
              <a:pPr/>
              <a:t>‹#›</a:t>
            </a:fld>
            <a:endParaRPr lang="en-US" dirty="0"/>
          </a:p>
        </p:txBody>
      </p:sp>
    </p:spTree>
    <p:extLst>
      <p:ext uri="{BB962C8B-B14F-4D97-AF65-F5344CB8AC3E}">
        <p14:creationId xmlns:p14="http://schemas.microsoft.com/office/powerpoint/2010/main" val="2544104460"/>
      </p:ext>
    </p:extLst>
  </p:cSld>
  <p:clrMapOvr>
    <a:masterClrMapping/>
  </p:clrMapOv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D14"/>
            </a:gs>
            <a:gs pos="100000">
              <a:srgbClr val="0A0086"/>
            </a:gs>
          </a:gsLst>
          <a:lin ang="5400000" scaled="1"/>
        </a:gradFill>
        <a:effectLst/>
      </p:bgPr>
    </p:bg>
    <p:spTree>
      <p:nvGrpSpPr>
        <p:cNvPr id="1" name=""/>
        <p:cNvGrpSpPr/>
        <p:nvPr/>
      </p:nvGrpSpPr>
      <p:grpSpPr>
        <a:xfrm>
          <a:off x="0" y="0"/>
          <a:ext cx="0" cy="0"/>
          <a:chOff x="0" y="0"/>
          <a:chExt cx="0" cy="0"/>
        </a:xfrm>
      </p:grpSpPr>
      <p:sp>
        <p:nvSpPr>
          <p:cNvPr id="896003" name="Rectangle 3"/>
          <p:cNvSpPr>
            <a:spLocks noGrp="1" noChangeArrowheads="1"/>
          </p:cNvSpPr>
          <p:nvPr>
            <p:ph type="title"/>
          </p:nvPr>
        </p:nvSpPr>
        <p:spPr bwMode="auto">
          <a:xfrm>
            <a:off x="685800" y="457200"/>
            <a:ext cx="7772400"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896004" name="Rectangle 4"/>
          <p:cNvSpPr>
            <a:spLocks noGrp="1" noChangeArrowheads="1"/>
          </p:cNvSpPr>
          <p:nvPr>
            <p:ph type="body" idx="1"/>
          </p:nvPr>
        </p:nvSpPr>
        <p:spPr bwMode="auto">
          <a:xfrm>
            <a:off x="685800" y="1524000"/>
            <a:ext cx="7772400"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96026" name="Rectangle 26"/>
          <p:cNvSpPr>
            <a:spLocks noGrp="1" noChangeArrowheads="1"/>
          </p:cNvSpPr>
          <p:nvPr>
            <p:ph type="sldNum" sz="quarter" idx="4"/>
          </p:nvPr>
        </p:nvSpPr>
        <p:spPr bwMode="auto">
          <a:xfrm>
            <a:off x="7082319" y="611398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2000">
                <a:solidFill>
                  <a:srgbClr val="00B0F0"/>
                </a:solidFill>
              </a:defRPr>
            </a:lvl1pPr>
          </a:lstStyle>
          <a:p>
            <a:fld id="{BFDDBD7C-6A79-442A-BDD3-AFFE1481B5B9}" type="slidenum">
              <a:rPr lang="en-US" smtClean="0"/>
              <a:pPr/>
              <a:t>‹#›</a:t>
            </a:fld>
            <a:endParaRPr lang="en-US" dirty="0"/>
          </a:p>
        </p:txBody>
      </p:sp>
      <p:sp>
        <p:nvSpPr>
          <p:cNvPr id="10" name="Line 8"/>
          <p:cNvSpPr>
            <a:spLocks noChangeShapeType="1"/>
          </p:cNvSpPr>
          <p:nvPr userDrawn="1"/>
        </p:nvSpPr>
        <p:spPr bwMode="auto">
          <a:xfrm>
            <a:off x="-9525" y="6172200"/>
            <a:ext cx="9144000" cy="0"/>
          </a:xfrm>
          <a:prstGeom prst="line">
            <a:avLst/>
          </a:prstGeom>
          <a:noFill/>
          <a:ln w="19050">
            <a:solidFill>
              <a:srgbClr val="FF9900"/>
            </a:solidFill>
            <a:round/>
            <a:headEnd/>
            <a:tailEnd/>
          </a:ln>
          <a:effectLst/>
        </p:spPr>
        <p:txBody>
          <a:bodyPr wrap="none">
            <a:spAutoFit/>
          </a:bodyPr>
          <a:lstStyle/>
          <a:p>
            <a:pPr>
              <a:defRPr/>
            </a:pPr>
            <a:endParaRPr lang="en-US"/>
          </a:p>
        </p:txBody>
      </p:sp>
      <p:pic>
        <p:nvPicPr>
          <p:cNvPr id="11" name="Picture 9" descr="nlm1photo"/>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228600" y="5930900"/>
            <a:ext cx="1809750"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10"/>
          <p:cNvSpPr txBox="1">
            <a:spLocks noChangeArrowheads="1"/>
          </p:cNvSpPr>
          <p:nvPr userDrawn="1"/>
        </p:nvSpPr>
        <p:spPr bwMode="auto">
          <a:xfrm>
            <a:off x="2120900" y="6327775"/>
            <a:ext cx="5737225" cy="430213"/>
          </a:xfrm>
          <a:prstGeom prst="rect">
            <a:avLst/>
          </a:prstGeom>
          <a:noFill/>
          <a:ln w="25400">
            <a:noFill/>
            <a:miter lim="800000"/>
            <a:headEnd/>
            <a:tailEnd/>
          </a:ln>
          <a:effectLst/>
        </p:spPr>
        <p:txBody>
          <a:bodyPr>
            <a:spAutoFit/>
          </a:bodyPr>
          <a:lstStyle/>
          <a:p>
            <a:pPr algn="ctr">
              <a:spcBef>
                <a:spcPct val="50000"/>
              </a:spcBef>
              <a:defRPr/>
            </a:pPr>
            <a:r>
              <a:rPr lang="en-US" sz="2200" dirty="0">
                <a:solidFill>
                  <a:schemeClr val="bg1"/>
                </a:solidFill>
                <a:latin typeface="Felix Titling" pitchFamily="82" charset="0"/>
              </a:rPr>
              <a:t>U. S. </a:t>
            </a:r>
            <a:r>
              <a:rPr lang="en-US" sz="2200">
                <a:solidFill>
                  <a:schemeClr val="bg1"/>
                </a:solidFill>
                <a:latin typeface="Felix Titling" pitchFamily="82" charset="0"/>
              </a:rPr>
              <a:t>National Library of Medicine</a:t>
            </a:r>
          </a:p>
        </p:txBody>
      </p:sp>
      <p:pic>
        <p:nvPicPr>
          <p:cNvPr id="13" name="Picture 11" descr="T_hhs_logo_2-inv"/>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7775575" y="6243638"/>
            <a:ext cx="457200" cy="54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2" descr="T_nih_logo_2"/>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8353425" y="6275388"/>
            <a:ext cx="649288"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dk2" tx1="lt1" bg2="dk1" tx2="lt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kumimoji="1" sz="3600">
          <a:solidFill>
            <a:schemeClr val="accent2"/>
          </a:solidFill>
          <a:latin typeface="+mj-lt"/>
          <a:ea typeface="+mj-ea"/>
          <a:cs typeface="+mj-cs"/>
        </a:defRPr>
      </a:lvl1pPr>
      <a:lvl2pPr algn="l" rtl="0" eaLnBrk="0" fontAlgn="base" hangingPunct="0">
        <a:spcBef>
          <a:spcPct val="0"/>
        </a:spcBef>
        <a:spcAft>
          <a:spcPct val="0"/>
        </a:spcAft>
        <a:defRPr kumimoji="1" sz="3600">
          <a:solidFill>
            <a:schemeClr val="accent2"/>
          </a:solidFill>
          <a:latin typeface="Times New Roman" pitchFamily="18" charset="0"/>
        </a:defRPr>
      </a:lvl2pPr>
      <a:lvl3pPr algn="l" rtl="0" eaLnBrk="0" fontAlgn="base" hangingPunct="0">
        <a:spcBef>
          <a:spcPct val="0"/>
        </a:spcBef>
        <a:spcAft>
          <a:spcPct val="0"/>
        </a:spcAft>
        <a:defRPr kumimoji="1" sz="3600">
          <a:solidFill>
            <a:schemeClr val="accent2"/>
          </a:solidFill>
          <a:latin typeface="Times New Roman" pitchFamily="18" charset="0"/>
        </a:defRPr>
      </a:lvl3pPr>
      <a:lvl4pPr algn="l" rtl="0" eaLnBrk="0" fontAlgn="base" hangingPunct="0">
        <a:spcBef>
          <a:spcPct val="0"/>
        </a:spcBef>
        <a:spcAft>
          <a:spcPct val="0"/>
        </a:spcAft>
        <a:defRPr kumimoji="1" sz="3600">
          <a:solidFill>
            <a:schemeClr val="accent2"/>
          </a:solidFill>
          <a:latin typeface="Times New Roman" pitchFamily="18" charset="0"/>
        </a:defRPr>
      </a:lvl4pPr>
      <a:lvl5pPr algn="l" rtl="0" eaLnBrk="0" fontAlgn="base" hangingPunct="0">
        <a:spcBef>
          <a:spcPct val="0"/>
        </a:spcBef>
        <a:spcAft>
          <a:spcPct val="0"/>
        </a:spcAft>
        <a:defRPr kumimoji="1" sz="3600">
          <a:solidFill>
            <a:schemeClr val="accent2"/>
          </a:solidFill>
          <a:latin typeface="Times New Roman" pitchFamily="18" charset="0"/>
        </a:defRPr>
      </a:lvl5pPr>
      <a:lvl6pPr marL="457200" algn="l" rtl="0" eaLnBrk="0" fontAlgn="base" hangingPunct="0">
        <a:spcBef>
          <a:spcPct val="0"/>
        </a:spcBef>
        <a:spcAft>
          <a:spcPct val="0"/>
        </a:spcAft>
        <a:defRPr kumimoji="1" sz="3600">
          <a:solidFill>
            <a:schemeClr val="accent2"/>
          </a:solidFill>
          <a:latin typeface="Times New Roman" pitchFamily="18" charset="0"/>
        </a:defRPr>
      </a:lvl6pPr>
      <a:lvl7pPr marL="914400" algn="l" rtl="0" eaLnBrk="0" fontAlgn="base" hangingPunct="0">
        <a:spcBef>
          <a:spcPct val="0"/>
        </a:spcBef>
        <a:spcAft>
          <a:spcPct val="0"/>
        </a:spcAft>
        <a:defRPr kumimoji="1" sz="3600">
          <a:solidFill>
            <a:schemeClr val="accent2"/>
          </a:solidFill>
          <a:latin typeface="Times New Roman" pitchFamily="18" charset="0"/>
        </a:defRPr>
      </a:lvl7pPr>
      <a:lvl8pPr marL="1371600" algn="l" rtl="0" eaLnBrk="0" fontAlgn="base" hangingPunct="0">
        <a:spcBef>
          <a:spcPct val="0"/>
        </a:spcBef>
        <a:spcAft>
          <a:spcPct val="0"/>
        </a:spcAft>
        <a:defRPr kumimoji="1" sz="3600">
          <a:solidFill>
            <a:schemeClr val="accent2"/>
          </a:solidFill>
          <a:latin typeface="Times New Roman" pitchFamily="18" charset="0"/>
        </a:defRPr>
      </a:lvl8pPr>
      <a:lvl9pPr marL="1828800" algn="l" rtl="0" eaLnBrk="0" fontAlgn="base" hangingPunct="0">
        <a:spcBef>
          <a:spcPct val="0"/>
        </a:spcBef>
        <a:spcAft>
          <a:spcPct val="0"/>
        </a:spcAft>
        <a:defRPr kumimoji="1" sz="3600">
          <a:solidFill>
            <a:schemeClr val="accent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Char char="•"/>
        <a:defRPr kumimoji="1"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kumimoji="1"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kumimoji="1" sz="2000">
          <a:solidFill>
            <a:schemeClr val="tx1"/>
          </a:solidFill>
          <a:latin typeface="+mn-lt"/>
        </a:defRPr>
      </a:lvl3pPr>
      <a:lvl4pPr marL="1600200" indent="-228600" algn="l" rtl="0" eaLnBrk="0" fontAlgn="base" hangingPunct="0">
        <a:spcBef>
          <a:spcPct val="20000"/>
        </a:spcBef>
        <a:spcAft>
          <a:spcPct val="0"/>
        </a:spcAft>
        <a:buClr>
          <a:schemeClr val="tx2"/>
        </a:buClr>
        <a:buChar char="•"/>
        <a:defRPr kumimoji="1"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kumimoji="1"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kumimoji="1"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kumimoji="1"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kumimoji="1"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notesSlide" Target="../notesSlides/notesSlide95.xml"/><Relationship Id="rId7" Type="http://schemas.openxmlformats.org/officeDocument/2006/relationships/image" Target="../media/image37.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36.wmf"/><Relationship Id="rId4" Type="http://schemas.openxmlformats.org/officeDocument/2006/relationships/oleObject" Target="../embeddings/oleObject1.bin"/></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8" Type="http://schemas.openxmlformats.org/officeDocument/2006/relationships/image" Target="../media/image43.gif"/><Relationship Id="rId13" Type="http://schemas.openxmlformats.org/officeDocument/2006/relationships/image" Target="../media/image48.jpeg"/><Relationship Id="rId3" Type="http://schemas.openxmlformats.org/officeDocument/2006/relationships/image" Target="../media/image39.jpeg"/><Relationship Id="rId7" Type="http://schemas.openxmlformats.org/officeDocument/2006/relationships/image" Target="../media/image42.gif"/><Relationship Id="rId12" Type="http://schemas.openxmlformats.org/officeDocument/2006/relationships/image" Target="../media/image47.gif"/><Relationship Id="rId2" Type="http://schemas.openxmlformats.org/officeDocument/2006/relationships/image" Target="../media/image38.gif"/><Relationship Id="rId1" Type="http://schemas.openxmlformats.org/officeDocument/2006/relationships/slideLayout" Target="../slideLayouts/slideLayout2.xml"/><Relationship Id="rId6" Type="http://schemas.openxmlformats.org/officeDocument/2006/relationships/image" Target="../media/image41.jpeg"/><Relationship Id="rId11" Type="http://schemas.openxmlformats.org/officeDocument/2006/relationships/image" Target="../media/image46.gif"/><Relationship Id="rId5" Type="http://schemas.openxmlformats.org/officeDocument/2006/relationships/image" Target="../media/image40.gif"/><Relationship Id="rId15" Type="http://schemas.openxmlformats.org/officeDocument/2006/relationships/image" Target="../media/image50.gif"/><Relationship Id="rId10" Type="http://schemas.openxmlformats.org/officeDocument/2006/relationships/image" Target="../media/image45.gif"/><Relationship Id="rId4" Type="http://schemas.openxmlformats.org/officeDocument/2006/relationships/image" Target="../media/image16.gif"/><Relationship Id="rId9" Type="http://schemas.openxmlformats.org/officeDocument/2006/relationships/image" Target="../media/image44.gif"/><Relationship Id="rId14" Type="http://schemas.openxmlformats.org/officeDocument/2006/relationships/image" Target="../media/image49.gif"/></Relationships>
</file>

<file path=ppt/slides/_rels/slide106.xml.rels><?xml version="1.0" encoding="UTF-8" standalone="yes"?>
<Relationships xmlns="http://schemas.openxmlformats.org/package/2006/relationships"><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image" Target="../media/image51.png"/><Relationship Id="rId1" Type="http://schemas.openxmlformats.org/officeDocument/2006/relationships/slideLayout" Target="../slideLayouts/slideLayout2.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10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108.xml.rels><?xml version="1.0" encoding="UTF-8" standalone="yes"?>
<Relationships xmlns="http://schemas.openxmlformats.org/package/2006/relationships"><Relationship Id="rId2" Type="http://schemas.openxmlformats.org/officeDocument/2006/relationships/image" Target="../media/image60.emf"/><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61.w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15.jpg"/><Relationship Id="rId4" Type="http://schemas.openxmlformats.org/officeDocument/2006/relationships/image" Target="../media/image14.jpg"/></Relationships>
</file>

<file path=ppt/slides/_rels/slide37.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22.emf"/><Relationship Id="rId5" Type="http://schemas.openxmlformats.org/officeDocument/2006/relationships/image" Target="../media/image21.emf"/><Relationship Id="rId4" Type="http://schemas.openxmlformats.org/officeDocument/2006/relationships/image" Target="../media/image20.emf"/></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4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4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gif"/><Relationship Id="rId1" Type="http://schemas.microsoft.com/office/2007/relationships/media" Target="../media/media1.gif"/><Relationship Id="rId5" Type="http://schemas.openxmlformats.org/officeDocument/2006/relationships/image" Target="../media/image32.png"/><Relationship Id="rId4" Type="http://schemas.openxmlformats.org/officeDocument/2006/relationships/notesSlide" Target="../notesSlides/notesSlide87.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93.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0" y="200722"/>
            <a:ext cx="9144000" cy="1839951"/>
          </a:xfrm>
        </p:spPr>
        <p:txBody>
          <a:bodyPr/>
          <a:lstStyle/>
          <a:p>
            <a:pPr algn="ctr"/>
            <a:r>
              <a:rPr lang="en-US" dirty="0" smtClean="0"/>
              <a:t>The NLM Indexing Initiative:</a:t>
            </a:r>
            <a:br>
              <a:rPr lang="en-US" dirty="0" smtClean="0"/>
            </a:br>
            <a:r>
              <a:rPr lang="en-US" dirty="0" smtClean="0"/>
              <a:t>Current Status and Role in Improving Access</a:t>
            </a:r>
            <a:br>
              <a:rPr lang="en-US" dirty="0" smtClean="0"/>
            </a:br>
            <a:r>
              <a:rPr lang="en-US" dirty="0" smtClean="0"/>
              <a:t>to Biomedical Information</a:t>
            </a:r>
          </a:p>
        </p:txBody>
      </p:sp>
      <p:sp>
        <p:nvSpPr>
          <p:cNvPr id="8" name="Rectangle 3"/>
          <p:cNvSpPr txBox="1">
            <a:spLocks noChangeArrowheads="1"/>
          </p:cNvSpPr>
          <p:nvPr/>
        </p:nvSpPr>
        <p:spPr bwMode="auto">
          <a:xfrm>
            <a:off x="685800" y="2395960"/>
            <a:ext cx="7772400" cy="3776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Char char="•"/>
              <a:defRPr kumimoji="1"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kumimoji="1"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kumimoji="1" sz="2000">
                <a:solidFill>
                  <a:schemeClr val="tx1"/>
                </a:solidFill>
                <a:latin typeface="+mn-lt"/>
              </a:defRPr>
            </a:lvl3pPr>
            <a:lvl4pPr marL="1600200" indent="-228600" algn="l" rtl="0" eaLnBrk="0" fontAlgn="base" hangingPunct="0">
              <a:spcBef>
                <a:spcPct val="20000"/>
              </a:spcBef>
              <a:spcAft>
                <a:spcPct val="0"/>
              </a:spcAft>
              <a:buClr>
                <a:schemeClr val="tx2"/>
              </a:buClr>
              <a:buChar char="•"/>
              <a:defRPr kumimoji="1"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kumimoji="1"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kumimoji="1"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kumimoji="1"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kumimoji="1"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kumimoji="1" sz="2000">
                <a:solidFill>
                  <a:schemeClr val="tx1"/>
                </a:solidFill>
                <a:latin typeface="+mn-lt"/>
              </a:defRPr>
            </a:lvl9pPr>
          </a:lstStyle>
          <a:p>
            <a:pPr algn="ctr">
              <a:lnSpc>
                <a:spcPct val="90000"/>
              </a:lnSpc>
              <a:buFontTx/>
              <a:buNone/>
            </a:pPr>
            <a:r>
              <a:rPr lang="en-US" i="1" dirty="0" smtClean="0">
                <a:solidFill>
                  <a:schemeClr val="bg2"/>
                </a:solidFill>
              </a:rPr>
              <a:t>A Report to the Board of Scientific Counselors</a:t>
            </a:r>
          </a:p>
          <a:p>
            <a:pPr algn="ctr">
              <a:lnSpc>
                <a:spcPct val="90000"/>
              </a:lnSpc>
              <a:buFontTx/>
              <a:buNone/>
            </a:pPr>
            <a:r>
              <a:rPr lang="en-US" sz="2400" dirty="0" smtClean="0"/>
              <a:t>April 5, 2012</a:t>
            </a:r>
          </a:p>
          <a:p>
            <a:pPr algn="ctr">
              <a:lnSpc>
                <a:spcPct val="90000"/>
              </a:lnSpc>
              <a:buFontTx/>
              <a:buNone/>
            </a:pPr>
            <a:endParaRPr lang="en-US" sz="1200" dirty="0" smtClean="0"/>
          </a:p>
          <a:p>
            <a:pPr algn="ctr">
              <a:lnSpc>
                <a:spcPct val="90000"/>
              </a:lnSpc>
              <a:buFontTx/>
              <a:buNone/>
            </a:pPr>
            <a:endParaRPr lang="en-US" sz="1200" dirty="0" smtClean="0"/>
          </a:p>
          <a:p>
            <a:pPr>
              <a:lnSpc>
                <a:spcPct val="90000"/>
              </a:lnSpc>
              <a:buFontTx/>
              <a:buNone/>
            </a:pPr>
            <a:r>
              <a:rPr lang="en-US" sz="2400" dirty="0" smtClean="0"/>
              <a:t>			Alan R. Aronson </a:t>
            </a:r>
            <a:r>
              <a:rPr lang="en-US" sz="2000" dirty="0" smtClean="0"/>
              <a:t>(Principal Investigator)</a:t>
            </a:r>
          </a:p>
          <a:p>
            <a:pPr>
              <a:lnSpc>
                <a:spcPct val="90000"/>
              </a:lnSpc>
              <a:buFontTx/>
              <a:buNone/>
            </a:pPr>
            <a:r>
              <a:rPr lang="en-US" sz="2400" dirty="0" smtClean="0"/>
              <a:t>			James G. </a:t>
            </a:r>
            <a:r>
              <a:rPr lang="en-US" sz="2400" dirty="0" err="1" smtClean="0"/>
              <a:t>Mork</a:t>
            </a:r>
            <a:endParaRPr lang="en-US" sz="2400" dirty="0" smtClean="0"/>
          </a:p>
          <a:p>
            <a:pPr>
              <a:lnSpc>
                <a:spcPct val="90000"/>
              </a:lnSpc>
              <a:buNone/>
            </a:pPr>
            <a:r>
              <a:rPr lang="en-US" sz="2400" dirty="0" smtClean="0"/>
              <a:t>			Fran</a:t>
            </a:r>
            <a:r>
              <a:rPr lang="en-US" sz="2400" dirty="0" smtClean="0">
                <a:cs typeface="Times New Roman" pitchFamily="18" charset="0"/>
              </a:rPr>
              <a:t>ç</a:t>
            </a:r>
            <a:r>
              <a:rPr lang="en-US" sz="2400" dirty="0" smtClean="0"/>
              <a:t>ois-Michel Lang</a:t>
            </a:r>
          </a:p>
          <a:p>
            <a:pPr>
              <a:lnSpc>
                <a:spcPct val="90000"/>
              </a:lnSpc>
              <a:buNone/>
            </a:pPr>
            <a:r>
              <a:rPr lang="en-US" sz="2400" dirty="0" smtClean="0"/>
              <a:t>			Willie J. Rogers</a:t>
            </a:r>
          </a:p>
          <a:p>
            <a:pPr>
              <a:lnSpc>
                <a:spcPct val="90000"/>
              </a:lnSpc>
              <a:buNone/>
            </a:pPr>
            <a:r>
              <a:rPr lang="en-US" sz="2400" dirty="0" smtClean="0"/>
              <a:t>			Antonio J. </a:t>
            </a:r>
            <a:r>
              <a:rPr lang="en-US" sz="2400" dirty="0" err="1" smtClean="0"/>
              <a:t>Jimeno-Yepes</a:t>
            </a:r>
            <a:endParaRPr lang="en-US" sz="2400" dirty="0" smtClean="0"/>
          </a:p>
          <a:p>
            <a:pPr>
              <a:lnSpc>
                <a:spcPct val="90000"/>
              </a:lnSpc>
              <a:buNone/>
            </a:pPr>
            <a:r>
              <a:rPr lang="en-US" sz="2400" dirty="0" smtClean="0"/>
              <a:t>			J. Caitlin </a:t>
            </a:r>
            <a:r>
              <a:rPr lang="en-US" sz="2400" dirty="0" err="1" smtClean="0"/>
              <a:t>Sticco</a:t>
            </a:r>
            <a:endParaRPr lang="en-US" sz="2400" dirty="0" smtClean="0"/>
          </a:p>
          <a:p>
            <a:pPr algn="ctr">
              <a:lnSpc>
                <a:spcPct val="90000"/>
              </a:lnSpc>
              <a:buFontTx/>
              <a:buNone/>
            </a:pPr>
            <a:endParaRPr lang="en-US" sz="2400" dirty="0" smtClean="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MetaMap</a:t>
            </a:r>
            <a:r>
              <a:rPr lang="en-US" dirty="0"/>
              <a:t> -</a:t>
            </a:r>
            <a:r>
              <a:rPr lang="en-US" dirty="0" smtClean="0"/>
              <a:t> Overview</a:t>
            </a:r>
            <a:endParaRPr lang="en-US" dirty="0"/>
          </a:p>
        </p:txBody>
      </p:sp>
      <p:sp>
        <p:nvSpPr>
          <p:cNvPr id="3" name="Content Placeholder 2"/>
          <p:cNvSpPr>
            <a:spLocks noGrp="1"/>
          </p:cNvSpPr>
          <p:nvPr>
            <p:ph idx="1"/>
          </p:nvPr>
        </p:nvSpPr>
        <p:spPr/>
        <p:txBody>
          <a:bodyPr/>
          <a:lstStyle/>
          <a:p>
            <a:r>
              <a:rPr lang="en-US" dirty="0" smtClean="0"/>
              <a:t>Purpose</a:t>
            </a:r>
            <a:endParaRPr lang="en-US" dirty="0"/>
          </a:p>
          <a:p>
            <a:r>
              <a:rPr lang="en-US" dirty="0"/>
              <a:t>Foundations</a:t>
            </a:r>
          </a:p>
          <a:p>
            <a:r>
              <a:rPr lang="en-US" dirty="0"/>
              <a:t>Complexity</a:t>
            </a:r>
          </a:p>
          <a:p>
            <a:r>
              <a:rPr lang="en-US" dirty="0"/>
              <a:t>Processing </a:t>
            </a:r>
            <a:r>
              <a:rPr lang="en-US" dirty="0" smtClean="0"/>
              <a:t>Example</a:t>
            </a:r>
            <a:endParaRPr lang="en-US" dirty="0"/>
          </a:p>
          <a:p>
            <a:r>
              <a:rPr lang="en-US" dirty="0" smtClean="0"/>
              <a:t>Challenge of UMLS </a:t>
            </a:r>
            <a:r>
              <a:rPr lang="en-US" dirty="0" err="1"/>
              <a:t>Metathesaurus</a:t>
            </a:r>
            <a:r>
              <a:rPr lang="en-US" dirty="0"/>
              <a:t> Growth</a:t>
            </a:r>
          </a:p>
          <a:p>
            <a:r>
              <a:rPr lang="en-US" dirty="0" smtClean="0"/>
              <a:t>Significant </a:t>
            </a:r>
            <a:r>
              <a:rPr lang="en-US" dirty="0"/>
              <a:t>New Features</a:t>
            </a:r>
          </a:p>
          <a:p>
            <a:pPr>
              <a:buNone/>
            </a:pPr>
            <a:endParaRPr lang="en-US" dirty="0"/>
          </a:p>
        </p:txBody>
      </p:sp>
      <p:sp>
        <p:nvSpPr>
          <p:cNvPr id="4" name="Slide Number Placeholder 3"/>
          <p:cNvSpPr>
            <a:spLocks noGrp="1"/>
          </p:cNvSpPr>
          <p:nvPr>
            <p:ph type="sldNum" sz="quarter" idx="10"/>
          </p:nvPr>
        </p:nvSpPr>
        <p:spPr>
          <a:xfrm>
            <a:off x="7010400" y="6113981"/>
            <a:ext cx="2133600" cy="476250"/>
          </a:xfrm>
        </p:spPr>
        <p:txBody>
          <a:bodyPr/>
          <a:lstStyle/>
          <a:p>
            <a:fld id="{7DE3DC8A-4A07-44D3-A469-6DD60BBA3A61}" type="slidenum">
              <a:rPr lang="en-US" smtClean="0"/>
              <a:pPr/>
              <a:t>10</a:t>
            </a:fld>
            <a:endParaRPr lang="en-US" dirty="0"/>
          </a:p>
        </p:txBody>
      </p:sp>
    </p:spTree>
    <p:extLst>
      <p:ext uri="{BB962C8B-B14F-4D97-AF65-F5344CB8AC3E}">
        <p14:creationId xmlns:p14="http://schemas.microsoft.com/office/powerpoint/2010/main" val="588374248"/>
      </p:ext>
    </p:extLst>
  </p:cSld>
  <p:clrMapOvr>
    <a:masterClrMapping/>
  </p:clrMapOvr>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Accuracy</a:t>
            </a:r>
            <a:endParaRPr lang="en-US" dirty="0"/>
          </a:p>
        </p:txBody>
      </p:sp>
      <p:sp>
        <p:nvSpPr>
          <p:cNvPr id="3" name="Content Placeholder 2"/>
          <p:cNvSpPr>
            <a:spLocks noGrp="1"/>
          </p:cNvSpPr>
          <p:nvPr>
            <p:ph idx="1"/>
          </p:nvPr>
        </p:nvSpPr>
        <p:spPr/>
        <p:txBody>
          <a:bodyPr/>
          <a:lstStyle/>
          <a:p>
            <a:r>
              <a:rPr lang="en-US" dirty="0" smtClean="0"/>
              <a:t>Accuracy is how close a measured value is to the </a:t>
            </a:r>
            <a:r>
              <a:rPr lang="en-US" b="1" dirty="0" smtClean="0"/>
              <a:t>actual (true) value</a:t>
            </a:r>
          </a:p>
          <a:p>
            <a:endParaRPr lang="en-US" dirty="0" smtClean="0"/>
          </a:p>
          <a:p>
            <a:endParaRPr lang="en-US" dirty="0" smtClean="0"/>
          </a:p>
          <a:p>
            <a:endParaRPr lang="en-US" dirty="0" smtClean="0"/>
          </a:p>
          <a:p>
            <a:endParaRPr lang="en-US" dirty="0" smtClean="0"/>
          </a:p>
          <a:p>
            <a:r>
              <a:rPr lang="en-US" dirty="0" smtClean="0"/>
              <a:t>Precision, proportion of relevant predictions</a:t>
            </a:r>
          </a:p>
        </p:txBody>
      </p:sp>
      <p:sp>
        <p:nvSpPr>
          <p:cNvPr id="4" name="Slide Number Placeholder 3"/>
          <p:cNvSpPr>
            <a:spLocks noGrp="1"/>
          </p:cNvSpPr>
          <p:nvPr>
            <p:ph type="sldNum" sz="quarter" idx="10"/>
          </p:nvPr>
        </p:nvSpPr>
        <p:spPr/>
        <p:txBody>
          <a:bodyPr/>
          <a:lstStyle/>
          <a:p>
            <a:pPr>
              <a:defRPr/>
            </a:pPr>
            <a:fld id="{48C34E20-76F1-418A-9D1E-3FA012BCE77E}" type="slidenum">
              <a:rPr lang="en-US" smtClean="0"/>
              <a:pPr>
                <a:defRPr/>
              </a:pPr>
              <a:t>100</a:t>
            </a:fld>
            <a:endParaRPr lang="en-US" dirty="0"/>
          </a:p>
        </p:txBody>
      </p:sp>
      <p:graphicFrame>
        <p:nvGraphicFramePr>
          <p:cNvPr id="5" name="Object 4"/>
          <p:cNvGraphicFramePr>
            <a:graphicFrameLocks noChangeAspect="1"/>
          </p:cNvGraphicFramePr>
          <p:nvPr/>
        </p:nvGraphicFramePr>
        <p:xfrm>
          <a:off x="1297465" y="2541356"/>
          <a:ext cx="6374351" cy="1266698"/>
        </p:xfrm>
        <a:graphic>
          <a:graphicData uri="http://schemas.openxmlformats.org/presentationml/2006/ole">
            <mc:AlternateContent xmlns:mc="http://schemas.openxmlformats.org/markup-compatibility/2006">
              <mc:Choice xmlns:v="urn:schemas-microsoft-com:vml" Requires="v">
                <p:oleObj spid="_x0000_s1086" name="Equation" r:id="rId4" imgW="1981080" imgH="393480" progId="Equation.3">
                  <p:embed/>
                </p:oleObj>
              </mc:Choice>
              <mc:Fallback>
                <p:oleObj name="Equation" r:id="rId4" imgW="1981080" imgH="39348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7465" y="2541356"/>
                        <a:ext cx="6374351" cy="1266698"/>
                      </a:xfrm>
                      <a:prstGeom prst="rect">
                        <a:avLst/>
                      </a:prstGeom>
                      <a:solidFill>
                        <a:schemeClr val="tx2"/>
                      </a:solidFill>
                      <a:ln>
                        <a:noFill/>
                      </a:ln>
                      <a:extLs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1027" name="Object 3"/>
          <p:cNvGraphicFramePr>
            <a:graphicFrameLocks noChangeAspect="1"/>
          </p:cNvGraphicFramePr>
          <p:nvPr/>
        </p:nvGraphicFramePr>
        <p:xfrm>
          <a:off x="2386157" y="4605771"/>
          <a:ext cx="4251325" cy="1266825"/>
        </p:xfrm>
        <a:graphic>
          <a:graphicData uri="http://schemas.openxmlformats.org/presentationml/2006/ole">
            <mc:AlternateContent xmlns:mc="http://schemas.openxmlformats.org/markup-compatibility/2006">
              <mc:Choice xmlns:v="urn:schemas-microsoft-com:vml" Requires="v">
                <p:oleObj spid="_x0000_s1087" name="Equation" r:id="rId6" imgW="1320480" imgH="393480" progId="Equation.3">
                  <p:embed/>
                </p:oleObj>
              </mc:Choice>
              <mc:Fallback>
                <p:oleObj name="Equation" r:id="rId6" imgW="1320480" imgH="39348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86157" y="4605771"/>
                        <a:ext cx="4251325" cy="1266825"/>
                      </a:xfrm>
                      <a:prstGeom prst="rect">
                        <a:avLst/>
                      </a:prstGeom>
                      <a:solidFill>
                        <a:schemeClr val="tx2"/>
                      </a:solidFill>
                      <a:ln>
                        <a:noFill/>
                      </a:ln>
                      <a:extLs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8301102"/>
      </p:ext>
    </p:extLst>
  </p:cSld>
  <p:clrMapOvr>
    <a:masterClrMapping/>
  </p:clrMapOvr>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Micro/macro averaging</a:t>
            </a:r>
            <a:endParaRPr lang="en-US" dirty="0"/>
          </a:p>
        </p:txBody>
      </p:sp>
      <p:sp>
        <p:nvSpPr>
          <p:cNvPr id="3" name="Content Placeholder 2"/>
          <p:cNvSpPr>
            <a:spLocks noGrp="1"/>
          </p:cNvSpPr>
          <p:nvPr>
            <p:ph idx="1"/>
          </p:nvPr>
        </p:nvSpPr>
        <p:spPr/>
        <p:txBody>
          <a:bodyPr/>
          <a:lstStyle/>
          <a:p>
            <a:r>
              <a:rPr lang="en-US" dirty="0" smtClean="0"/>
              <a:t>Macro averaging takes into account the category (MH)</a:t>
            </a:r>
          </a:p>
          <a:p>
            <a:r>
              <a:rPr lang="en-US" dirty="0" smtClean="0"/>
              <a:t>Micro averaging does not consider MH</a:t>
            </a:r>
            <a:endParaRPr lang="en-US" dirty="0"/>
          </a:p>
        </p:txBody>
      </p:sp>
      <p:sp>
        <p:nvSpPr>
          <p:cNvPr id="4" name="Slide Number Placeholder 3"/>
          <p:cNvSpPr>
            <a:spLocks noGrp="1"/>
          </p:cNvSpPr>
          <p:nvPr>
            <p:ph type="sldNum" sz="quarter" idx="10"/>
          </p:nvPr>
        </p:nvSpPr>
        <p:spPr/>
        <p:txBody>
          <a:bodyPr/>
          <a:lstStyle/>
          <a:p>
            <a:pPr>
              <a:defRPr/>
            </a:pPr>
            <a:fld id="{48C34E20-76F1-418A-9D1E-3FA012BCE77E}" type="slidenum">
              <a:rPr lang="en-US" smtClean="0"/>
              <a:pPr>
                <a:defRPr/>
              </a:pPr>
              <a:t>101</a:t>
            </a:fld>
            <a:endParaRPr lang="en-US" dirty="0"/>
          </a:p>
        </p:txBody>
      </p:sp>
      <p:graphicFrame>
        <p:nvGraphicFramePr>
          <p:cNvPr id="6" name="Table 5"/>
          <p:cNvGraphicFramePr>
            <a:graphicFrameLocks noGrp="1"/>
          </p:cNvGraphicFramePr>
          <p:nvPr/>
        </p:nvGraphicFramePr>
        <p:xfrm>
          <a:off x="752348" y="2526030"/>
          <a:ext cx="7526020" cy="2204465"/>
        </p:xfrm>
        <a:graphic>
          <a:graphicData uri="http://schemas.openxmlformats.org/drawingml/2006/table">
            <a:tbl>
              <a:tblPr firstRow="1" lastRow="1"/>
              <a:tblGrid>
                <a:gridCol w="1030667"/>
                <a:gridCol w="1030667"/>
                <a:gridCol w="1030667"/>
                <a:gridCol w="1030667"/>
                <a:gridCol w="1143397"/>
                <a:gridCol w="1078981"/>
                <a:gridCol w="1180974"/>
              </a:tblGrid>
              <a:tr h="440893">
                <a:tc>
                  <a:txBody>
                    <a:bodyPr/>
                    <a:lstStyle/>
                    <a:p>
                      <a:pPr algn="l" fontAlgn="b"/>
                      <a:r>
                        <a:rPr lang="en-US" sz="1800" b="1" i="0" u="none" strike="noStrike" dirty="0">
                          <a:solidFill>
                            <a:schemeClr val="tx1"/>
                          </a:solidFill>
                          <a:latin typeface="Calibri"/>
                        </a:rPr>
                        <a:t>MH</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800" b="1" i="0" u="none" strike="noStrike" dirty="0" smtClean="0">
                          <a:solidFill>
                            <a:schemeClr val="tx1"/>
                          </a:solidFill>
                          <a:latin typeface="Calibri"/>
                        </a:rPr>
                        <a:t>True</a:t>
                      </a:r>
                      <a:r>
                        <a:rPr lang="en-US" sz="1800" b="1" i="0" u="none" strike="noStrike" baseline="0" dirty="0" smtClean="0">
                          <a:solidFill>
                            <a:schemeClr val="tx1"/>
                          </a:solidFill>
                          <a:latin typeface="Calibri"/>
                        </a:rPr>
                        <a:t> </a:t>
                      </a:r>
                      <a:r>
                        <a:rPr lang="en-US" sz="1800" b="1" i="0" u="none" strike="noStrike" dirty="0" smtClean="0">
                          <a:solidFill>
                            <a:schemeClr val="tx1"/>
                          </a:solidFill>
                          <a:latin typeface="Calibri"/>
                        </a:rPr>
                        <a:t>Pos</a:t>
                      </a:r>
                      <a:endParaRPr lang="en-US" sz="1800" b="1" i="0" u="none" strike="noStrike" dirty="0">
                        <a:solidFill>
                          <a:schemeClr val="tx1"/>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800" b="1" i="0" u="none" strike="noStrike" dirty="0" smtClean="0">
                          <a:solidFill>
                            <a:schemeClr val="tx1"/>
                          </a:solidFill>
                          <a:latin typeface="Calibri"/>
                        </a:rPr>
                        <a:t>False Pos</a:t>
                      </a:r>
                      <a:endParaRPr lang="en-US" sz="1800" b="1" i="0" u="none" strike="noStrike" dirty="0">
                        <a:solidFill>
                          <a:schemeClr val="tx1"/>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800" b="1" i="0" u="none" strike="noStrike" dirty="0" smtClean="0">
                          <a:solidFill>
                            <a:schemeClr val="tx1"/>
                          </a:solidFill>
                          <a:latin typeface="Calibri"/>
                        </a:rPr>
                        <a:t>Positive</a:t>
                      </a:r>
                      <a:endParaRPr lang="en-US" sz="1800" b="1" i="0" u="none" strike="noStrike" dirty="0">
                        <a:solidFill>
                          <a:schemeClr val="tx1"/>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1" i="0" u="none" strike="noStrike" dirty="0">
                          <a:solidFill>
                            <a:schemeClr val="tx1"/>
                          </a:solidFill>
                          <a:latin typeface="Calibri"/>
                        </a:rPr>
                        <a:t>Precision</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1" i="0" u="none" strike="noStrike" dirty="0">
                          <a:solidFill>
                            <a:schemeClr val="tx1"/>
                          </a:solidFill>
                          <a:latin typeface="Calibri"/>
                        </a:rPr>
                        <a:t>Recall</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1" i="0" u="none" strike="noStrike" dirty="0">
                          <a:solidFill>
                            <a:schemeClr val="tx1"/>
                          </a:solidFill>
                          <a:latin typeface="Calibri"/>
                        </a:rPr>
                        <a:t>F-measure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40893">
                <a:tc>
                  <a:txBody>
                    <a:bodyPr/>
                    <a:lstStyle/>
                    <a:p>
                      <a:pPr algn="l" fontAlgn="b"/>
                      <a:r>
                        <a:rPr lang="en-US" sz="1800" b="1" i="0" u="none" strike="noStrike" dirty="0">
                          <a:solidFill>
                            <a:schemeClr val="tx1"/>
                          </a:solidFill>
                          <a:latin typeface="Calibri"/>
                        </a:rPr>
                        <a:t>Humans</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dirty="0">
                          <a:solidFill>
                            <a:schemeClr val="tx1"/>
                          </a:solidFill>
                          <a:latin typeface="Calibri"/>
                        </a:rPr>
                        <a:t>66,429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dirty="0">
                          <a:solidFill>
                            <a:schemeClr val="tx1"/>
                          </a:solidFill>
                          <a:latin typeface="Calibri"/>
                        </a:rPr>
                        <a:t>5,985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71,484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dirty="0">
                          <a:solidFill>
                            <a:schemeClr val="tx1"/>
                          </a:solidFill>
                          <a:latin typeface="Calibri"/>
                        </a:rPr>
                        <a:t>0.9174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0.9293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0.9233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40893">
                <a:tc>
                  <a:txBody>
                    <a:bodyPr/>
                    <a:lstStyle/>
                    <a:p>
                      <a:pPr algn="l" fontAlgn="b"/>
                      <a:r>
                        <a:rPr lang="en-US" sz="1800" b="1" i="0" u="none" strike="noStrike" dirty="0">
                          <a:solidFill>
                            <a:schemeClr val="tx1"/>
                          </a:solidFill>
                          <a:latin typeface="Calibri"/>
                        </a:rPr>
                        <a:t>Male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24,664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7,107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dirty="0">
                          <a:solidFill>
                            <a:schemeClr val="tx1"/>
                          </a:solidFill>
                          <a:latin typeface="Calibri"/>
                        </a:rPr>
                        <a:t>34,463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dirty="0">
                          <a:solidFill>
                            <a:schemeClr val="tx1"/>
                          </a:solidFill>
                          <a:latin typeface="Calibri"/>
                        </a:rPr>
                        <a:t>0.7763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0.7157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0.7448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40893">
                <a:tc>
                  <a:txBody>
                    <a:bodyPr/>
                    <a:lstStyle/>
                    <a:p>
                      <a:pPr algn="l" fontAlgn="b"/>
                      <a:r>
                        <a:rPr lang="en-US" sz="1800" b="1" i="0" u="none" strike="noStrike" dirty="0">
                          <a:solidFill>
                            <a:schemeClr val="tx1"/>
                          </a:solidFill>
                          <a:latin typeface="Calibri"/>
                        </a:rPr>
                        <a:t>Female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25,824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6,718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a:solidFill>
                            <a:schemeClr val="tx1"/>
                          </a:solidFill>
                          <a:latin typeface="Calibri"/>
                        </a:rPr>
                        <a:t>35,501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dirty="0">
                          <a:solidFill>
                            <a:schemeClr val="tx1"/>
                          </a:solidFill>
                          <a:latin typeface="Calibri"/>
                        </a:rPr>
                        <a:t>0.7936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dirty="0">
                          <a:solidFill>
                            <a:schemeClr val="tx1"/>
                          </a:solidFill>
                          <a:latin typeface="Calibri"/>
                        </a:rPr>
                        <a:t>0.7274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dirty="0">
                          <a:solidFill>
                            <a:schemeClr val="tx1"/>
                          </a:solidFill>
                          <a:latin typeface="Calibri"/>
                        </a:rPr>
                        <a:t>0.7590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40893">
                <a:tc>
                  <a:txBody>
                    <a:bodyPr/>
                    <a:lstStyle/>
                    <a:p>
                      <a:pPr algn="l" fontAlgn="b"/>
                      <a:r>
                        <a:rPr lang="en-US" sz="1800" b="1" i="0" u="none" strike="noStrike" dirty="0">
                          <a:solidFill>
                            <a:schemeClr val="tx1"/>
                          </a:solidFill>
                          <a:latin typeface="Calibri"/>
                        </a:rPr>
                        <a:t>Macro</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1800" b="0" i="0" u="none" strike="noStrike" dirty="0">
                        <a:solidFill>
                          <a:schemeClr val="tx1"/>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1800" b="0" i="0" u="none" strike="noStrike" dirty="0">
                        <a:solidFill>
                          <a:schemeClr val="tx1"/>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1800" b="0" i="0" u="none" strike="noStrike" dirty="0">
                        <a:solidFill>
                          <a:schemeClr val="tx1"/>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dirty="0">
                          <a:solidFill>
                            <a:schemeClr val="tx1"/>
                          </a:solidFill>
                          <a:latin typeface="Calibri"/>
                        </a:rPr>
                        <a:t>0.8291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dirty="0">
                          <a:solidFill>
                            <a:schemeClr val="tx1"/>
                          </a:solidFill>
                          <a:latin typeface="Calibri"/>
                        </a:rPr>
                        <a:t>0.7908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dirty="0">
                          <a:solidFill>
                            <a:schemeClr val="tx1"/>
                          </a:solidFill>
                          <a:latin typeface="Calibri"/>
                        </a:rPr>
                        <a:t>0.8090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7" name="Table 6"/>
          <p:cNvGraphicFramePr>
            <a:graphicFrameLocks noGrp="1"/>
          </p:cNvGraphicFramePr>
          <p:nvPr/>
        </p:nvGraphicFramePr>
        <p:xfrm>
          <a:off x="737937" y="4962144"/>
          <a:ext cx="7540429" cy="463296"/>
        </p:xfrm>
        <a:graphic>
          <a:graphicData uri="http://schemas.openxmlformats.org/drawingml/2006/table">
            <a:tbl>
              <a:tblPr/>
              <a:tblGrid>
                <a:gridCol w="1042737"/>
                <a:gridCol w="1040323"/>
                <a:gridCol w="1014862"/>
                <a:gridCol w="1032639"/>
                <a:gridCol w="1145586"/>
                <a:gridCol w="1081047"/>
                <a:gridCol w="1183235"/>
              </a:tblGrid>
              <a:tr h="463296">
                <a:tc>
                  <a:txBody>
                    <a:bodyPr/>
                    <a:lstStyle/>
                    <a:p>
                      <a:pPr algn="l" fontAlgn="b"/>
                      <a:r>
                        <a:rPr lang="en-US" sz="1800" b="1" i="0" u="none" strike="noStrike" dirty="0">
                          <a:solidFill>
                            <a:schemeClr val="tx1"/>
                          </a:solidFill>
                          <a:latin typeface="Calibri"/>
                        </a:rPr>
                        <a:t>Micro</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dirty="0">
                          <a:solidFill>
                            <a:schemeClr val="tx1"/>
                          </a:solidFill>
                          <a:latin typeface="Calibri"/>
                        </a:rPr>
                        <a:t>116,917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dirty="0">
                          <a:solidFill>
                            <a:schemeClr val="tx1"/>
                          </a:solidFill>
                          <a:latin typeface="Calibri"/>
                        </a:rPr>
                        <a:t>19,810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dirty="0">
                          <a:solidFill>
                            <a:schemeClr val="tx1"/>
                          </a:solidFill>
                          <a:latin typeface="Calibri"/>
                        </a:rPr>
                        <a:t>141,448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dirty="0">
                          <a:solidFill>
                            <a:schemeClr val="tx1"/>
                          </a:solidFill>
                          <a:latin typeface="Calibri"/>
                        </a:rPr>
                        <a:t>0.8551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dirty="0">
                          <a:solidFill>
                            <a:schemeClr val="tx1"/>
                          </a:solidFill>
                          <a:latin typeface="Calibri"/>
                        </a:rPr>
                        <a:t>0.8266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b="0" i="0" u="none" strike="noStrike" dirty="0">
                          <a:solidFill>
                            <a:schemeClr val="tx1"/>
                          </a:solidFill>
                          <a:latin typeface="Calibri"/>
                        </a:rPr>
                        <a:t>0.8406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687071896"/>
      </p:ext>
    </p:extLst>
  </p:cSld>
  <p:clrMapOvr>
    <a:masterClrMapping/>
  </p:clrMapOvr>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MetaMap</a:t>
            </a:r>
            <a:r>
              <a:rPr lang="en-US" dirty="0" smtClean="0"/>
              <a:t> Indexing (MMI)</a:t>
            </a:r>
            <a:endParaRPr lang="en-US" dirty="0"/>
          </a:p>
        </p:txBody>
      </p:sp>
      <p:sp>
        <p:nvSpPr>
          <p:cNvPr id="3" name="Content Placeholder 2"/>
          <p:cNvSpPr>
            <a:spLocks noGrp="1"/>
          </p:cNvSpPr>
          <p:nvPr>
            <p:ph idx="1"/>
          </p:nvPr>
        </p:nvSpPr>
        <p:spPr/>
        <p:txBody>
          <a:bodyPr/>
          <a:lstStyle/>
          <a:p>
            <a:r>
              <a:rPr lang="en-US" dirty="0" smtClean="0"/>
              <a:t>Summarizes and scores what is found within a citation</a:t>
            </a:r>
            <a:endParaRPr lang="en-US" sz="600" dirty="0" smtClean="0"/>
          </a:p>
          <a:p>
            <a:pPr>
              <a:spcBef>
                <a:spcPts val="1200"/>
              </a:spcBef>
            </a:pPr>
            <a:r>
              <a:rPr lang="en-US" dirty="0" smtClean="0"/>
              <a:t>Location - Title given more emphasis</a:t>
            </a:r>
            <a:endParaRPr lang="en-US" sz="600" dirty="0" smtClean="0"/>
          </a:p>
          <a:p>
            <a:pPr>
              <a:spcBef>
                <a:spcPts val="1200"/>
              </a:spcBef>
            </a:pPr>
            <a:r>
              <a:rPr lang="en-US" dirty="0" smtClean="0"/>
              <a:t>Frequency of occurrence</a:t>
            </a:r>
            <a:endParaRPr lang="en-US" sz="800" dirty="0" smtClean="0"/>
          </a:p>
          <a:p>
            <a:pPr>
              <a:spcBef>
                <a:spcPts val="1200"/>
              </a:spcBef>
            </a:pPr>
            <a:r>
              <a:rPr lang="en-US" dirty="0" smtClean="0"/>
              <a:t>Relevancy:</a:t>
            </a:r>
          </a:p>
          <a:p>
            <a:pPr lvl="1">
              <a:spcBef>
                <a:spcPts val="600"/>
              </a:spcBef>
            </a:pPr>
            <a:r>
              <a:rPr lang="en-US" dirty="0" err="1" smtClean="0"/>
              <a:t>MeSH</a:t>
            </a:r>
            <a:r>
              <a:rPr lang="en-US" dirty="0" smtClean="0"/>
              <a:t> Tree Depth</a:t>
            </a:r>
          </a:p>
          <a:p>
            <a:pPr lvl="1">
              <a:spcBef>
                <a:spcPts val="600"/>
              </a:spcBef>
            </a:pPr>
            <a:r>
              <a:rPr lang="en-US" dirty="0" err="1" smtClean="0"/>
              <a:t>MetaMap</a:t>
            </a:r>
            <a:r>
              <a:rPr lang="en-US" dirty="0" smtClean="0"/>
              <a:t> score</a:t>
            </a:r>
            <a:endParaRPr lang="en-US" sz="800" dirty="0" smtClean="0"/>
          </a:p>
          <a:p>
            <a:pPr>
              <a:spcBef>
                <a:spcPts val="1200"/>
              </a:spcBef>
            </a:pPr>
            <a:r>
              <a:rPr lang="en-US" dirty="0" smtClean="0"/>
              <a:t>Provides a scored and ordered list of UMLS concepts describing the citation</a:t>
            </a:r>
            <a:endParaRPr lang="en-US" sz="800" dirty="0" smtClean="0"/>
          </a:p>
          <a:p>
            <a:pPr>
              <a:spcBef>
                <a:spcPts val="1200"/>
              </a:spcBef>
            </a:pPr>
            <a:r>
              <a:rPr lang="en-US" dirty="0" smtClean="0"/>
              <a:t>Provides our best indicator of </a:t>
            </a:r>
            <a:r>
              <a:rPr lang="en-US" dirty="0" err="1" smtClean="0"/>
              <a:t>MeSH</a:t>
            </a:r>
            <a:r>
              <a:rPr lang="en-US" dirty="0" smtClean="0"/>
              <a:t> Headings</a:t>
            </a:r>
          </a:p>
          <a:p>
            <a:endParaRPr lang="en-US" dirty="0"/>
          </a:p>
        </p:txBody>
      </p:sp>
      <p:sp>
        <p:nvSpPr>
          <p:cNvPr id="4" name="Slide Number Placeholder 3"/>
          <p:cNvSpPr>
            <a:spLocks noGrp="1"/>
          </p:cNvSpPr>
          <p:nvPr>
            <p:ph type="sldNum" sz="quarter" idx="10"/>
          </p:nvPr>
        </p:nvSpPr>
        <p:spPr/>
        <p:txBody>
          <a:bodyPr/>
          <a:lstStyle/>
          <a:p>
            <a:fld id="{7DE3DC8A-4A07-44D3-A469-6DD60BBA3A61}" type="slidenum">
              <a:rPr lang="en-US" smtClean="0"/>
              <a:pPr/>
              <a:t>102</a:t>
            </a:fld>
            <a:endParaRPr lang="en-US" dirty="0"/>
          </a:p>
        </p:txBody>
      </p:sp>
    </p:spTree>
    <p:extLst>
      <p:ext uri="{BB962C8B-B14F-4D97-AF65-F5344CB8AC3E}">
        <p14:creationId xmlns:p14="http://schemas.microsoft.com/office/powerpoint/2010/main" val="2164604282"/>
      </p:ext>
    </p:extLst>
  </p:cSld>
  <p:clrMapOvr>
    <a:masterClrMapping/>
  </p:clrMapOvr>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Restrict to </a:t>
            </a:r>
            <a:r>
              <a:rPr lang="en-US" dirty="0" err="1" smtClean="0"/>
              <a:t>MeSH</a:t>
            </a:r>
            <a:endParaRPr lang="en-US" dirty="0"/>
          </a:p>
        </p:txBody>
      </p:sp>
      <p:sp>
        <p:nvSpPr>
          <p:cNvPr id="4" name="Slide Number Placeholder 3"/>
          <p:cNvSpPr>
            <a:spLocks noGrp="1"/>
          </p:cNvSpPr>
          <p:nvPr>
            <p:ph type="sldNum" sz="quarter" idx="10"/>
          </p:nvPr>
        </p:nvSpPr>
        <p:spPr/>
        <p:txBody>
          <a:bodyPr/>
          <a:lstStyle/>
          <a:p>
            <a:fld id="{7DE3DC8A-4A07-44D3-A469-6DD60BBA3A61}" type="slidenum">
              <a:rPr lang="en-US" smtClean="0"/>
              <a:pPr/>
              <a:t>103</a:t>
            </a:fld>
            <a:endParaRPr lang="en-US" dirty="0"/>
          </a:p>
        </p:txBody>
      </p:sp>
      <p:sp>
        <p:nvSpPr>
          <p:cNvPr id="5" name="Content Placeholder 2"/>
          <p:cNvSpPr>
            <a:spLocks noGrp="1"/>
          </p:cNvSpPr>
          <p:nvPr>
            <p:ph idx="1"/>
          </p:nvPr>
        </p:nvSpPr>
        <p:spPr>
          <a:xfrm>
            <a:off x="685800" y="1527048"/>
            <a:ext cx="4177748" cy="4604657"/>
          </a:xfrm>
        </p:spPr>
        <p:txBody>
          <a:bodyPr/>
          <a:lstStyle/>
          <a:p>
            <a:r>
              <a:rPr lang="en-US" sz="2400" dirty="0" smtClean="0"/>
              <a:t>Allows us to map UMLS concepts to </a:t>
            </a:r>
            <a:r>
              <a:rPr lang="en-US" sz="2400" dirty="0" err="1" smtClean="0"/>
              <a:t>MeSH</a:t>
            </a:r>
            <a:r>
              <a:rPr lang="en-US" sz="2400" dirty="0" smtClean="0"/>
              <a:t> Headings</a:t>
            </a:r>
          </a:p>
          <a:p>
            <a:endParaRPr lang="en-US" sz="800" dirty="0" smtClean="0"/>
          </a:p>
          <a:p>
            <a:r>
              <a:rPr lang="en-US" sz="2400" dirty="0" smtClean="0"/>
              <a:t>Maps nomenclature to </a:t>
            </a:r>
            <a:r>
              <a:rPr lang="en-US" sz="2400" dirty="0" err="1" smtClean="0"/>
              <a:t>MeSH</a:t>
            </a:r>
            <a:endParaRPr lang="en-US" sz="2400" dirty="0" smtClean="0"/>
          </a:p>
        </p:txBody>
      </p:sp>
      <p:sp>
        <p:nvSpPr>
          <p:cNvPr id="6" name="TextBox 5"/>
          <p:cNvSpPr txBox="1"/>
          <p:nvPr/>
        </p:nvSpPr>
        <p:spPr>
          <a:xfrm>
            <a:off x="4919249" y="1412047"/>
            <a:ext cx="4102100" cy="4462463"/>
          </a:xfrm>
          <a:prstGeom prst="rect">
            <a:avLst/>
          </a:prstGeom>
          <a:solidFill>
            <a:schemeClr val="accent2"/>
          </a:solidFill>
          <a:ln>
            <a:solidFill>
              <a:schemeClr val="accent1">
                <a:lumMod val="50000"/>
              </a:schemeClr>
            </a:solidFill>
          </a:ln>
        </p:spPr>
        <p:txBody>
          <a:bodyPr>
            <a:spAutoFit/>
          </a:bodyPr>
          <a:lstStyle/>
          <a:p>
            <a:pPr>
              <a:defRPr/>
            </a:pPr>
            <a:r>
              <a:rPr lang="en-US" b="1" u="sng" dirty="0">
                <a:solidFill>
                  <a:srgbClr val="0070C0"/>
                </a:solidFill>
              </a:rPr>
              <a:t>Encephalitis Virus, California</a:t>
            </a:r>
          </a:p>
          <a:p>
            <a:pPr>
              <a:defRPr/>
            </a:pPr>
            <a:r>
              <a:rPr lang="en-US" sz="2000" b="1" dirty="0">
                <a:solidFill>
                  <a:srgbClr val="0070C0"/>
                </a:solidFill>
              </a:rPr>
              <a:t>ET: Jamestown Canyon virus</a:t>
            </a:r>
          </a:p>
          <a:p>
            <a:pPr>
              <a:defRPr/>
            </a:pPr>
            <a:r>
              <a:rPr lang="en-US" sz="2000" b="1" dirty="0">
                <a:solidFill>
                  <a:srgbClr val="0070C0"/>
                </a:solidFill>
              </a:rPr>
              <a:t>ET: </a:t>
            </a:r>
            <a:r>
              <a:rPr lang="en-US" sz="2000" b="1" dirty="0" err="1">
                <a:solidFill>
                  <a:srgbClr val="0070C0"/>
                </a:solidFill>
              </a:rPr>
              <a:t>Tahyna</a:t>
            </a:r>
            <a:r>
              <a:rPr lang="en-US" sz="2000" b="1" dirty="0">
                <a:solidFill>
                  <a:srgbClr val="0070C0"/>
                </a:solidFill>
              </a:rPr>
              <a:t> virus</a:t>
            </a:r>
          </a:p>
          <a:p>
            <a:pPr>
              <a:defRPr/>
            </a:pPr>
            <a:r>
              <a:rPr lang="en-US" sz="2000" dirty="0" err="1">
                <a:solidFill>
                  <a:schemeClr val="bg1">
                    <a:lumMod val="10000"/>
                  </a:schemeClr>
                </a:solidFill>
              </a:rPr>
              <a:t>Inkoo</a:t>
            </a:r>
            <a:r>
              <a:rPr lang="en-US" sz="2000" dirty="0">
                <a:solidFill>
                  <a:schemeClr val="bg1">
                    <a:lumMod val="10000"/>
                  </a:schemeClr>
                </a:solidFill>
              </a:rPr>
              <a:t> virus</a:t>
            </a:r>
          </a:p>
          <a:p>
            <a:pPr>
              <a:defRPr/>
            </a:pPr>
            <a:r>
              <a:rPr lang="en-US" sz="2000" dirty="0">
                <a:solidFill>
                  <a:schemeClr val="bg1">
                    <a:lumMod val="10000"/>
                  </a:schemeClr>
                </a:solidFill>
              </a:rPr>
              <a:t>Jerry Slough virus</a:t>
            </a:r>
          </a:p>
          <a:p>
            <a:pPr>
              <a:defRPr/>
            </a:pPr>
            <a:r>
              <a:rPr lang="en-US" sz="2000" dirty="0">
                <a:solidFill>
                  <a:schemeClr val="bg1">
                    <a:lumMod val="10000"/>
                  </a:schemeClr>
                </a:solidFill>
              </a:rPr>
              <a:t>Keystone virus</a:t>
            </a:r>
          </a:p>
          <a:p>
            <a:pPr>
              <a:defRPr/>
            </a:pPr>
            <a:r>
              <a:rPr lang="en-US" sz="2000" dirty="0" err="1">
                <a:solidFill>
                  <a:schemeClr val="bg1">
                    <a:lumMod val="10000"/>
                  </a:schemeClr>
                </a:solidFill>
              </a:rPr>
              <a:t>Melao</a:t>
            </a:r>
            <a:r>
              <a:rPr lang="en-US" sz="2000" dirty="0">
                <a:solidFill>
                  <a:schemeClr val="bg1">
                    <a:lumMod val="10000"/>
                  </a:schemeClr>
                </a:solidFill>
              </a:rPr>
              <a:t> virus</a:t>
            </a:r>
          </a:p>
          <a:p>
            <a:pPr>
              <a:defRPr/>
            </a:pPr>
            <a:r>
              <a:rPr lang="en-US" sz="2000" dirty="0">
                <a:solidFill>
                  <a:schemeClr val="bg1">
                    <a:lumMod val="10000"/>
                  </a:schemeClr>
                </a:solidFill>
              </a:rPr>
              <a:t>San Angelo virus</a:t>
            </a:r>
          </a:p>
          <a:p>
            <a:pPr>
              <a:defRPr/>
            </a:pPr>
            <a:r>
              <a:rPr lang="en-US" sz="2000" dirty="0">
                <a:solidFill>
                  <a:schemeClr val="bg1">
                    <a:lumMod val="10000"/>
                  </a:schemeClr>
                </a:solidFill>
              </a:rPr>
              <a:t>Serra do </a:t>
            </a:r>
            <a:r>
              <a:rPr lang="en-US" sz="2000" dirty="0" err="1">
                <a:solidFill>
                  <a:schemeClr val="bg1">
                    <a:lumMod val="10000"/>
                  </a:schemeClr>
                </a:solidFill>
              </a:rPr>
              <a:t>Navio</a:t>
            </a:r>
            <a:r>
              <a:rPr lang="en-US" sz="2000" dirty="0">
                <a:solidFill>
                  <a:schemeClr val="bg1">
                    <a:lumMod val="10000"/>
                  </a:schemeClr>
                </a:solidFill>
              </a:rPr>
              <a:t> virus</a:t>
            </a:r>
          </a:p>
          <a:p>
            <a:pPr>
              <a:defRPr/>
            </a:pPr>
            <a:r>
              <a:rPr lang="en-US" sz="2000" dirty="0">
                <a:solidFill>
                  <a:schemeClr val="bg1">
                    <a:lumMod val="10000"/>
                  </a:schemeClr>
                </a:solidFill>
              </a:rPr>
              <a:t>Snowshoe hare virus</a:t>
            </a:r>
          </a:p>
          <a:p>
            <a:pPr>
              <a:defRPr/>
            </a:pPr>
            <a:r>
              <a:rPr lang="en-US" sz="2000" dirty="0" err="1">
                <a:solidFill>
                  <a:schemeClr val="bg1">
                    <a:lumMod val="10000"/>
                  </a:schemeClr>
                </a:solidFill>
              </a:rPr>
              <a:t>Trivittatus</a:t>
            </a:r>
            <a:r>
              <a:rPr lang="en-US" sz="2000" dirty="0">
                <a:solidFill>
                  <a:schemeClr val="bg1">
                    <a:lumMod val="10000"/>
                  </a:schemeClr>
                </a:solidFill>
              </a:rPr>
              <a:t> virus</a:t>
            </a:r>
          </a:p>
          <a:p>
            <a:pPr>
              <a:defRPr/>
            </a:pPr>
            <a:r>
              <a:rPr lang="en-US" sz="2000" dirty="0" err="1">
                <a:solidFill>
                  <a:schemeClr val="bg1">
                    <a:lumMod val="10000"/>
                  </a:schemeClr>
                </a:solidFill>
              </a:rPr>
              <a:t>Lumbo</a:t>
            </a:r>
            <a:r>
              <a:rPr lang="en-US" sz="2000" dirty="0">
                <a:solidFill>
                  <a:schemeClr val="bg1">
                    <a:lumMod val="10000"/>
                  </a:schemeClr>
                </a:solidFill>
              </a:rPr>
              <a:t> virus</a:t>
            </a:r>
          </a:p>
          <a:p>
            <a:pPr>
              <a:defRPr/>
            </a:pPr>
            <a:r>
              <a:rPr lang="en-US" sz="2000" dirty="0">
                <a:solidFill>
                  <a:schemeClr val="bg1">
                    <a:lumMod val="10000"/>
                  </a:schemeClr>
                </a:solidFill>
              </a:rPr>
              <a:t>South River virus</a:t>
            </a:r>
          </a:p>
          <a:p>
            <a:pPr>
              <a:defRPr/>
            </a:pPr>
            <a:r>
              <a:rPr lang="en-US" sz="2000" dirty="0">
                <a:solidFill>
                  <a:schemeClr val="bg1">
                    <a:lumMod val="10000"/>
                  </a:schemeClr>
                </a:solidFill>
              </a:rPr>
              <a:t>California Group Viruses</a:t>
            </a:r>
          </a:p>
        </p:txBody>
      </p:sp>
    </p:spTree>
    <p:extLst>
      <p:ext uri="{BB962C8B-B14F-4D97-AF65-F5344CB8AC3E}">
        <p14:creationId xmlns:p14="http://schemas.microsoft.com/office/powerpoint/2010/main" val="1475936915"/>
      </p:ext>
    </p:extLst>
  </p:cSld>
  <p:clrMapOvr>
    <a:masterClrMapping/>
  </p:clrMapOvr>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PubMed Related Citations (PRC)</a:t>
            </a:r>
            <a:endParaRPr lang="en-US" dirty="0"/>
          </a:p>
        </p:txBody>
      </p:sp>
      <p:sp>
        <p:nvSpPr>
          <p:cNvPr id="4" name="Slide Number Placeholder 3"/>
          <p:cNvSpPr>
            <a:spLocks noGrp="1"/>
          </p:cNvSpPr>
          <p:nvPr>
            <p:ph type="sldNum" sz="quarter" idx="10"/>
          </p:nvPr>
        </p:nvSpPr>
        <p:spPr/>
        <p:txBody>
          <a:bodyPr/>
          <a:lstStyle/>
          <a:p>
            <a:fld id="{7DE3DC8A-4A07-44D3-A469-6DD60BBA3A61}" type="slidenum">
              <a:rPr lang="en-US" smtClean="0"/>
              <a:pPr/>
              <a:t>104</a:t>
            </a:fld>
            <a:endParaRPr lang="en-US" dirty="0"/>
          </a:p>
        </p:txBody>
      </p:sp>
      <p:sp>
        <p:nvSpPr>
          <p:cNvPr id="5" name="Content Placeholder 2"/>
          <p:cNvSpPr>
            <a:spLocks noGrp="1"/>
          </p:cNvSpPr>
          <p:nvPr>
            <p:ph idx="1"/>
          </p:nvPr>
        </p:nvSpPr>
        <p:spPr>
          <a:xfrm>
            <a:off x="685800" y="1527048"/>
            <a:ext cx="7772400" cy="4582885"/>
          </a:xfrm>
        </p:spPr>
        <p:txBody>
          <a:bodyPr/>
          <a:lstStyle/>
          <a:p>
            <a:r>
              <a:rPr lang="en-US" sz="2400" dirty="0" smtClean="0"/>
              <a:t>Uses PubMed pre-calculated related articles, same as DCMS Related Articles tab</a:t>
            </a:r>
          </a:p>
          <a:p>
            <a:endParaRPr lang="en-US" sz="800" dirty="0" smtClean="0"/>
          </a:p>
          <a:p>
            <a:r>
              <a:rPr lang="en-US" sz="2400" dirty="0" smtClean="0"/>
              <a:t>Provides terms not available in title/abstract</a:t>
            </a:r>
          </a:p>
          <a:p>
            <a:endParaRPr lang="en-US" sz="800" dirty="0" smtClean="0"/>
          </a:p>
          <a:p>
            <a:r>
              <a:rPr lang="en-US" sz="2400" dirty="0" smtClean="0"/>
              <a:t>Used to filter and support </a:t>
            </a:r>
            <a:r>
              <a:rPr lang="en-US" sz="2400" dirty="0" err="1" smtClean="0"/>
              <a:t>MeSH</a:t>
            </a:r>
            <a:r>
              <a:rPr lang="en-US" sz="2400" dirty="0" smtClean="0"/>
              <a:t> Headings identified by </a:t>
            </a:r>
            <a:r>
              <a:rPr lang="en-US" sz="2400" dirty="0" err="1" smtClean="0"/>
              <a:t>MetaMap</a:t>
            </a:r>
            <a:r>
              <a:rPr lang="en-US" sz="2400" dirty="0" smtClean="0"/>
              <a:t> Indexing</a:t>
            </a:r>
          </a:p>
          <a:p>
            <a:endParaRPr lang="en-US" sz="800" dirty="0" smtClean="0"/>
          </a:p>
          <a:p>
            <a:r>
              <a:rPr lang="en-US" sz="2400" dirty="0" smtClean="0"/>
              <a:t>Only use </a:t>
            </a:r>
            <a:r>
              <a:rPr lang="en-US" sz="2400" dirty="0" err="1" smtClean="0"/>
              <a:t>MeSH</a:t>
            </a:r>
            <a:r>
              <a:rPr lang="en-US" sz="2400" dirty="0" smtClean="0"/>
              <a:t> Headings, no </a:t>
            </a:r>
            <a:r>
              <a:rPr lang="en-US" sz="2400" dirty="0" err="1" smtClean="0"/>
              <a:t>CheckTags</a:t>
            </a:r>
            <a:r>
              <a:rPr lang="en-US" sz="2400" dirty="0" smtClean="0"/>
              <a:t>, no Subheadings, no Supplemental Concepts</a:t>
            </a:r>
          </a:p>
          <a:p>
            <a:endParaRPr lang="en-US" sz="800" dirty="0" smtClean="0">
              <a:solidFill>
                <a:srgbClr val="FF9933"/>
              </a:solidFill>
            </a:endParaRPr>
          </a:p>
          <a:p>
            <a:r>
              <a:rPr lang="en-US" sz="2400" dirty="0" smtClean="0">
                <a:solidFill>
                  <a:srgbClr val="FF9933"/>
                </a:solidFill>
              </a:rPr>
              <a:t>Can provide non-related terms, so heavily filtered</a:t>
            </a:r>
          </a:p>
        </p:txBody>
      </p:sp>
    </p:spTree>
    <p:extLst>
      <p:ext uri="{BB962C8B-B14F-4D97-AF65-F5344CB8AC3E}">
        <p14:creationId xmlns:p14="http://schemas.microsoft.com/office/powerpoint/2010/main" val="2216034900"/>
      </p:ext>
    </p:extLst>
  </p:cSld>
  <p:clrMapOvr>
    <a:masterClrMapping/>
  </p:clrMapOvr>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MTI – Initial MTIFL Journals </a:t>
            </a:r>
            <a:r>
              <a:rPr lang="en-US" sz="2400" dirty="0" smtClean="0"/>
              <a:t>(Feb 18, 2011)</a:t>
            </a:r>
            <a:endParaRPr lang="en-US" sz="2400" dirty="0"/>
          </a:p>
        </p:txBody>
      </p:sp>
      <p:pic>
        <p:nvPicPr>
          <p:cNvPr id="4" name="Picture 3" descr="cover.gif"/>
          <p:cNvPicPr>
            <a:picLocks noChangeAspect="1"/>
          </p:cNvPicPr>
          <p:nvPr/>
        </p:nvPicPr>
        <p:blipFill>
          <a:blip r:embed="rId2" cstate="print"/>
          <a:stretch>
            <a:fillRect/>
          </a:stretch>
        </p:blipFill>
        <p:spPr>
          <a:xfrm>
            <a:off x="6858000" y="2133600"/>
            <a:ext cx="962025" cy="1247775"/>
          </a:xfrm>
          <a:prstGeom prst="rect">
            <a:avLst/>
          </a:prstGeom>
        </p:spPr>
      </p:pic>
      <p:pic>
        <p:nvPicPr>
          <p:cNvPr id="5" name="Picture 4" descr="ArchMicrobiolcover-medium.jpg"/>
          <p:cNvPicPr>
            <a:picLocks noChangeAspect="1"/>
          </p:cNvPicPr>
          <p:nvPr/>
        </p:nvPicPr>
        <p:blipFill>
          <a:blip r:embed="rId3" cstate="print"/>
          <a:stretch>
            <a:fillRect/>
          </a:stretch>
        </p:blipFill>
        <p:spPr>
          <a:xfrm>
            <a:off x="4419600" y="2667000"/>
            <a:ext cx="904875" cy="1219200"/>
          </a:xfrm>
          <a:prstGeom prst="rect">
            <a:avLst/>
          </a:prstGeom>
        </p:spPr>
      </p:pic>
      <p:pic>
        <p:nvPicPr>
          <p:cNvPr id="6" name="Picture 5" descr="Bioinformatics3_cover.gif"/>
          <p:cNvPicPr>
            <a:picLocks noChangeAspect="1"/>
          </p:cNvPicPr>
          <p:nvPr/>
        </p:nvPicPr>
        <p:blipFill>
          <a:blip r:embed="rId4" cstate="print"/>
          <a:stretch>
            <a:fillRect/>
          </a:stretch>
        </p:blipFill>
        <p:spPr>
          <a:xfrm>
            <a:off x="1524000" y="3505200"/>
            <a:ext cx="1276350" cy="1666875"/>
          </a:xfrm>
          <a:prstGeom prst="rect">
            <a:avLst/>
          </a:prstGeom>
        </p:spPr>
      </p:pic>
      <p:pic>
        <p:nvPicPr>
          <p:cNvPr id="7" name="Picture 6" descr="BMCBioinformaticslogo.gif"/>
          <p:cNvPicPr>
            <a:picLocks noChangeAspect="1"/>
          </p:cNvPicPr>
          <p:nvPr/>
        </p:nvPicPr>
        <p:blipFill>
          <a:blip r:embed="rId5" cstate="print"/>
          <a:stretch>
            <a:fillRect/>
          </a:stretch>
        </p:blipFill>
        <p:spPr>
          <a:xfrm>
            <a:off x="228600" y="1447800"/>
            <a:ext cx="1238250" cy="571500"/>
          </a:xfrm>
          <a:prstGeom prst="rect">
            <a:avLst/>
          </a:prstGeom>
        </p:spPr>
      </p:pic>
      <p:pic>
        <p:nvPicPr>
          <p:cNvPr id="8" name="Picture 7" descr="CanJMicrobiolcjm_e.jpg"/>
          <p:cNvPicPr>
            <a:picLocks noChangeAspect="1"/>
          </p:cNvPicPr>
          <p:nvPr/>
        </p:nvPicPr>
        <p:blipFill>
          <a:blip r:embed="rId6" cstate="print"/>
          <a:stretch>
            <a:fillRect/>
          </a:stretch>
        </p:blipFill>
        <p:spPr>
          <a:xfrm>
            <a:off x="7315200" y="3810000"/>
            <a:ext cx="1619250" cy="2095500"/>
          </a:xfrm>
          <a:prstGeom prst="rect">
            <a:avLst/>
          </a:prstGeom>
        </p:spPr>
      </p:pic>
      <p:pic>
        <p:nvPicPr>
          <p:cNvPr id="9" name="Picture 8" descr="EnvironMicrocover.gif"/>
          <p:cNvPicPr>
            <a:picLocks noChangeAspect="1"/>
          </p:cNvPicPr>
          <p:nvPr/>
        </p:nvPicPr>
        <p:blipFill>
          <a:blip r:embed="rId7" cstate="print"/>
          <a:stretch>
            <a:fillRect/>
          </a:stretch>
        </p:blipFill>
        <p:spPr>
          <a:xfrm>
            <a:off x="5638800" y="1752600"/>
            <a:ext cx="962025" cy="1247775"/>
          </a:xfrm>
          <a:prstGeom prst="rect">
            <a:avLst/>
          </a:prstGeom>
        </p:spPr>
      </p:pic>
      <p:pic>
        <p:nvPicPr>
          <p:cNvPr id="10" name="Picture 9" descr="FEMSMicrocover.gif"/>
          <p:cNvPicPr>
            <a:picLocks noChangeAspect="1"/>
          </p:cNvPicPr>
          <p:nvPr/>
        </p:nvPicPr>
        <p:blipFill>
          <a:blip r:embed="rId8" cstate="print"/>
          <a:stretch>
            <a:fillRect/>
          </a:stretch>
        </p:blipFill>
        <p:spPr>
          <a:xfrm>
            <a:off x="228600" y="4114800"/>
            <a:ext cx="962025" cy="1266825"/>
          </a:xfrm>
          <a:prstGeom prst="rect">
            <a:avLst/>
          </a:prstGeom>
        </p:spPr>
      </p:pic>
      <p:pic>
        <p:nvPicPr>
          <p:cNvPr id="11" name="Picture 10" descr="GPB16720229_00080003_cov150h.gif"/>
          <p:cNvPicPr>
            <a:picLocks noChangeAspect="1"/>
          </p:cNvPicPr>
          <p:nvPr/>
        </p:nvPicPr>
        <p:blipFill>
          <a:blip r:embed="rId9" cstate="print"/>
          <a:stretch>
            <a:fillRect/>
          </a:stretch>
        </p:blipFill>
        <p:spPr>
          <a:xfrm>
            <a:off x="3048000" y="1981200"/>
            <a:ext cx="1057275" cy="1428750"/>
          </a:xfrm>
          <a:prstGeom prst="rect">
            <a:avLst/>
          </a:prstGeom>
        </p:spPr>
      </p:pic>
      <p:pic>
        <p:nvPicPr>
          <p:cNvPr id="12" name="Picture 11" descr="IntlJFoodMicrobiol01681605_01440003_cov150h.gif"/>
          <p:cNvPicPr>
            <a:picLocks noChangeAspect="1"/>
          </p:cNvPicPr>
          <p:nvPr/>
        </p:nvPicPr>
        <p:blipFill>
          <a:blip r:embed="rId10" cstate="print"/>
          <a:stretch>
            <a:fillRect/>
          </a:stretch>
        </p:blipFill>
        <p:spPr>
          <a:xfrm>
            <a:off x="3048000" y="4191000"/>
            <a:ext cx="1076325" cy="1428750"/>
          </a:xfrm>
          <a:prstGeom prst="rect">
            <a:avLst/>
          </a:prstGeom>
        </p:spPr>
      </p:pic>
      <p:pic>
        <p:nvPicPr>
          <p:cNvPr id="13" name="Picture 12" descr="ISMEismej_cimage.gif"/>
          <p:cNvPicPr>
            <a:picLocks noChangeAspect="1"/>
          </p:cNvPicPr>
          <p:nvPr/>
        </p:nvPicPr>
        <p:blipFill>
          <a:blip r:embed="rId11" cstate="print"/>
          <a:stretch>
            <a:fillRect/>
          </a:stretch>
        </p:blipFill>
        <p:spPr>
          <a:xfrm>
            <a:off x="5638800" y="3581400"/>
            <a:ext cx="1428750" cy="1895475"/>
          </a:xfrm>
          <a:prstGeom prst="rect">
            <a:avLst/>
          </a:prstGeom>
        </p:spPr>
      </p:pic>
      <p:pic>
        <p:nvPicPr>
          <p:cNvPr id="14" name="Picture 13" descr="JAppliedMicrobiolcover.gif"/>
          <p:cNvPicPr>
            <a:picLocks noChangeAspect="1"/>
          </p:cNvPicPr>
          <p:nvPr/>
        </p:nvPicPr>
        <p:blipFill>
          <a:blip r:embed="rId12" cstate="print"/>
          <a:stretch>
            <a:fillRect/>
          </a:stretch>
        </p:blipFill>
        <p:spPr>
          <a:xfrm>
            <a:off x="8001000" y="1752600"/>
            <a:ext cx="962025" cy="1247775"/>
          </a:xfrm>
          <a:prstGeom prst="rect">
            <a:avLst/>
          </a:prstGeom>
        </p:spPr>
      </p:pic>
      <p:pic>
        <p:nvPicPr>
          <p:cNvPr id="15" name="Picture 14" descr="JIndustMicrobiolBiotechcover-medium.jpg"/>
          <p:cNvPicPr>
            <a:picLocks noChangeAspect="1"/>
          </p:cNvPicPr>
          <p:nvPr/>
        </p:nvPicPr>
        <p:blipFill>
          <a:blip r:embed="rId13" cstate="print"/>
          <a:stretch>
            <a:fillRect/>
          </a:stretch>
        </p:blipFill>
        <p:spPr>
          <a:xfrm>
            <a:off x="381000" y="2362200"/>
            <a:ext cx="904875" cy="1238250"/>
          </a:xfrm>
          <a:prstGeom prst="rect">
            <a:avLst/>
          </a:prstGeom>
        </p:spPr>
      </p:pic>
      <p:pic>
        <p:nvPicPr>
          <p:cNvPr id="16" name="Picture 15" descr="LettersAppliedMicrobiolcover.gif"/>
          <p:cNvPicPr>
            <a:picLocks noChangeAspect="1"/>
          </p:cNvPicPr>
          <p:nvPr/>
        </p:nvPicPr>
        <p:blipFill>
          <a:blip r:embed="rId14" cstate="print"/>
          <a:stretch>
            <a:fillRect/>
          </a:stretch>
        </p:blipFill>
        <p:spPr>
          <a:xfrm>
            <a:off x="1676400" y="1752600"/>
            <a:ext cx="962025" cy="1247775"/>
          </a:xfrm>
          <a:prstGeom prst="rect">
            <a:avLst/>
          </a:prstGeom>
        </p:spPr>
      </p:pic>
      <p:pic>
        <p:nvPicPr>
          <p:cNvPr id="17" name="Picture 16" descr="VetMicrobiol03781135_01470003_cov150h.gif"/>
          <p:cNvPicPr>
            <a:picLocks noChangeAspect="1"/>
          </p:cNvPicPr>
          <p:nvPr/>
        </p:nvPicPr>
        <p:blipFill>
          <a:blip r:embed="rId15" cstate="print"/>
          <a:stretch>
            <a:fillRect/>
          </a:stretch>
        </p:blipFill>
        <p:spPr>
          <a:xfrm>
            <a:off x="4343400" y="4495800"/>
            <a:ext cx="1047750" cy="1428750"/>
          </a:xfrm>
          <a:prstGeom prst="rect">
            <a:avLst/>
          </a:prstGeom>
        </p:spPr>
      </p:pic>
    </p:spTree>
    <p:extLst>
      <p:ext uri="{BB962C8B-B14F-4D97-AF65-F5344CB8AC3E}">
        <p14:creationId xmlns:p14="http://schemas.microsoft.com/office/powerpoint/2010/main" val="2831694001"/>
      </p:ext>
    </p:extLst>
  </p:cSld>
  <p:clrMapOvr>
    <a:masterClrMapping/>
  </p:clrMapOvr>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MTI – Added MTIFL Journals</a:t>
            </a:r>
            <a:endParaRPr lang="en-US" dirty="0"/>
          </a:p>
        </p:txBody>
      </p:sp>
      <p:pic>
        <p:nvPicPr>
          <p:cNvPr id="18" name="Content Placeholder 3"/>
          <p:cNvPicPr>
            <a:picLocks noGrp="1" noChangeAspect="1" noChangeArrowheads="1"/>
          </p:cNvPicPr>
          <p:nvPr>
            <p:ph sz="half" idx="1"/>
          </p:nvPr>
        </p:nvPicPr>
        <p:blipFill>
          <a:blip r:embed="rId2" cstate="print"/>
          <a:stretch>
            <a:fillRect/>
          </a:stretch>
        </p:blipFill>
        <p:spPr bwMode="auto">
          <a:xfrm>
            <a:off x="1295400" y="3429000"/>
            <a:ext cx="1076325" cy="1428750"/>
          </a:xfrm>
          <a:prstGeom prst="rect">
            <a:avLst/>
          </a:prstGeom>
          <a:noFill/>
          <a:ln w="9525">
            <a:noFill/>
            <a:miter lim="800000"/>
            <a:headEnd/>
            <a:tailEnd/>
          </a:ln>
        </p:spPr>
      </p:pic>
      <p:pic>
        <p:nvPicPr>
          <p:cNvPr id="19" name="Picture 4"/>
          <p:cNvPicPr>
            <a:picLocks noChangeAspect="1" noChangeArrowheads="1"/>
          </p:cNvPicPr>
          <p:nvPr/>
        </p:nvPicPr>
        <p:blipFill>
          <a:blip r:embed="rId3" cstate="print"/>
          <a:stretch>
            <a:fillRect/>
          </a:stretch>
        </p:blipFill>
        <p:spPr bwMode="auto">
          <a:xfrm>
            <a:off x="2590800" y="3429000"/>
            <a:ext cx="1076325" cy="1428750"/>
          </a:xfrm>
          <a:prstGeom prst="rect">
            <a:avLst/>
          </a:prstGeom>
          <a:noFill/>
          <a:ln w="9525">
            <a:noFill/>
            <a:miter lim="800000"/>
            <a:headEnd/>
            <a:tailEnd/>
          </a:ln>
        </p:spPr>
      </p:pic>
      <p:pic>
        <p:nvPicPr>
          <p:cNvPr id="20" name="Picture 2"/>
          <p:cNvPicPr>
            <a:picLocks noChangeAspect="1" noChangeArrowheads="1"/>
          </p:cNvPicPr>
          <p:nvPr/>
        </p:nvPicPr>
        <p:blipFill>
          <a:blip r:embed="rId4" cstate="print"/>
          <a:srcRect/>
          <a:stretch>
            <a:fillRect/>
          </a:stretch>
        </p:blipFill>
        <p:spPr bwMode="auto">
          <a:xfrm>
            <a:off x="1295400" y="1905000"/>
            <a:ext cx="1058228" cy="1372553"/>
          </a:xfrm>
          <a:prstGeom prst="rect">
            <a:avLst/>
          </a:prstGeom>
          <a:noFill/>
          <a:ln w="9525">
            <a:noFill/>
            <a:miter lim="800000"/>
            <a:headEnd/>
            <a:tailEnd/>
          </a:ln>
        </p:spPr>
      </p:pic>
      <p:pic>
        <p:nvPicPr>
          <p:cNvPr id="21" name="Picture 5"/>
          <p:cNvPicPr>
            <a:picLocks noChangeAspect="1" noChangeArrowheads="1"/>
          </p:cNvPicPr>
          <p:nvPr/>
        </p:nvPicPr>
        <p:blipFill>
          <a:blip r:embed="rId5" cstate="print"/>
          <a:srcRect/>
          <a:stretch>
            <a:fillRect/>
          </a:stretch>
        </p:blipFill>
        <p:spPr bwMode="auto">
          <a:xfrm>
            <a:off x="2590800" y="1905000"/>
            <a:ext cx="1058228" cy="1372553"/>
          </a:xfrm>
          <a:prstGeom prst="rect">
            <a:avLst/>
          </a:prstGeom>
          <a:noFill/>
          <a:ln w="9525">
            <a:noFill/>
            <a:miter lim="800000"/>
            <a:headEnd/>
            <a:tailEnd/>
          </a:ln>
        </p:spPr>
      </p:pic>
      <p:grpSp>
        <p:nvGrpSpPr>
          <p:cNvPr id="22" name="Group 21"/>
          <p:cNvGrpSpPr/>
          <p:nvPr/>
        </p:nvGrpSpPr>
        <p:grpSpPr>
          <a:xfrm>
            <a:off x="4343400" y="1447800"/>
            <a:ext cx="4267200" cy="3886200"/>
            <a:chOff x="4876800" y="1524000"/>
            <a:chExt cx="3962400" cy="3886200"/>
          </a:xfrm>
        </p:grpSpPr>
        <p:grpSp>
          <p:nvGrpSpPr>
            <p:cNvPr id="23" name="Group 16"/>
            <p:cNvGrpSpPr/>
            <p:nvPr/>
          </p:nvGrpSpPr>
          <p:grpSpPr>
            <a:xfrm>
              <a:off x="4876800" y="1524000"/>
              <a:ext cx="3886201" cy="3886200"/>
              <a:chOff x="-157040" y="136521"/>
              <a:chExt cx="2680246" cy="4206881"/>
            </a:xfrm>
          </p:grpSpPr>
          <p:sp>
            <p:nvSpPr>
              <p:cNvPr id="25" name="Rounded Rectangle 24"/>
              <p:cNvSpPr/>
              <p:nvPr/>
            </p:nvSpPr>
            <p:spPr>
              <a:xfrm>
                <a:off x="-157039" y="136521"/>
                <a:ext cx="2680245" cy="4206881"/>
              </a:xfrm>
              <a:prstGeom prst="roundRect">
                <a:avLst>
                  <a:gd name="adj" fmla="val 5000"/>
                </a:avLst>
              </a:prstGeom>
              <a:no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6" name="Rounded Rectangle 4"/>
              <p:cNvSpPr/>
              <p:nvPr/>
            </p:nvSpPr>
            <p:spPr>
              <a:xfrm rot="16200000">
                <a:off x="-1870322" y="1849803"/>
                <a:ext cx="3794442" cy="36787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82296" rIns="106680" bIns="0" numCol="1" spcCol="1270" anchor="t" anchorCtr="0">
                <a:noAutofit/>
              </a:bodyPr>
              <a:lstStyle/>
              <a:p>
                <a:pPr algn="r" defTabSz="1066800">
                  <a:lnSpc>
                    <a:spcPct val="90000"/>
                  </a:lnSpc>
                  <a:spcAft>
                    <a:spcPct val="35000"/>
                  </a:spcAft>
                </a:pPr>
                <a:r>
                  <a:rPr lang="en-US" sz="2400" kern="1200" dirty="0" smtClean="0">
                    <a:solidFill>
                      <a:srgbClr val="619428"/>
                    </a:solidFill>
                    <a:latin typeface="Calibri" pitchFamily="34" charset="0"/>
                    <a:cs typeface="Calibri" pitchFamily="34" charset="0"/>
                  </a:rPr>
                  <a:t>Added August 18, 2011</a:t>
                </a:r>
                <a:endParaRPr lang="en-US" sz="2400" kern="1200" dirty="0">
                  <a:solidFill>
                    <a:srgbClr val="619428"/>
                  </a:solidFill>
                  <a:latin typeface="Calibri" pitchFamily="34" charset="0"/>
                  <a:cs typeface="Calibri" pitchFamily="34" charset="0"/>
                </a:endParaRPr>
              </a:p>
            </p:txBody>
          </p:sp>
        </p:grpSp>
        <p:sp>
          <p:nvSpPr>
            <p:cNvPr id="24" name="Rectangle 23"/>
            <p:cNvSpPr/>
            <p:nvPr/>
          </p:nvSpPr>
          <p:spPr>
            <a:xfrm>
              <a:off x="5715000" y="1600200"/>
              <a:ext cx="3124200" cy="3703641"/>
            </a:xfrm>
            <a:prstGeom prst="rect">
              <a:avLst/>
            </a:prstGeom>
            <a:noFill/>
            <a:ln>
              <a:noFill/>
            </a:ln>
            <a:sp3d/>
          </p:spPr>
          <p:style>
            <a:lnRef idx="2">
              <a:scrgbClr r="0" g="0" b="0"/>
            </a:lnRef>
            <a:fillRef idx="1">
              <a:scrgbClr r="0" g="0" b="0"/>
            </a:fillRef>
            <a:effectRef idx="0">
              <a:schemeClr val="accent1">
                <a:hueOff val="0"/>
                <a:satOff val="0"/>
                <a:lumOff val="0"/>
                <a:alphaOff val="0"/>
              </a:schemeClr>
            </a:effectRef>
            <a:fontRef idx="minor">
              <a:schemeClr val="lt1"/>
            </a:fontRef>
          </p:style>
        </p:sp>
      </p:grpSp>
      <p:grpSp>
        <p:nvGrpSpPr>
          <p:cNvPr id="27" name="Group 26"/>
          <p:cNvGrpSpPr/>
          <p:nvPr/>
        </p:nvGrpSpPr>
        <p:grpSpPr>
          <a:xfrm>
            <a:off x="609600" y="1447800"/>
            <a:ext cx="3352800" cy="3886200"/>
            <a:chOff x="4724400" y="1447800"/>
            <a:chExt cx="3886200" cy="3886200"/>
          </a:xfrm>
        </p:grpSpPr>
        <p:grpSp>
          <p:nvGrpSpPr>
            <p:cNvPr id="28" name="Group 16"/>
            <p:cNvGrpSpPr/>
            <p:nvPr/>
          </p:nvGrpSpPr>
          <p:grpSpPr>
            <a:xfrm>
              <a:off x="4724400" y="1447800"/>
              <a:ext cx="3886200" cy="3886200"/>
              <a:chOff x="-51932" y="136521"/>
              <a:chExt cx="2680245" cy="4206881"/>
            </a:xfrm>
          </p:grpSpPr>
          <p:sp>
            <p:nvSpPr>
              <p:cNvPr id="32" name="Rounded Rectangle 31"/>
              <p:cNvSpPr/>
              <p:nvPr/>
            </p:nvSpPr>
            <p:spPr>
              <a:xfrm>
                <a:off x="-51932" y="136521"/>
                <a:ext cx="2680245" cy="4206881"/>
              </a:xfrm>
              <a:prstGeom prst="roundRect">
                <a:avLst>
                  <a:gd name="adj" fmla="val 5000"/>
                </a:avLst>
              </a:prstGeom>
              <a:no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3" name="Rounded Rectangle 4"/>
              <p:cNvSpPr/>
              <p:nvPr/>
            </p:nvSpPr>
            <p:spPr>
              <a:xfrm rot="16200000">
                <a:off x="-1791492" y="1876081"/>
                <a:ext cx="3794442" cy="31532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82296" rIns="106680" bIns="0" numCol="1" spcCol="1270" anchor="t" anchorCtr="0">
                <a:noAutofit/>
              </a:bodyPr>
              <a:lstStyle/>
              <a:p>
                <a:pPr algn="r" defTabSz="1066800">
                  <a:lnSpc>
                    <a:spcPct val="90000"/>
                  </a:lnSpc>
                  <a:spcAft>
                    <a:spcPct val="35000"/>
                  </a:spcAft>
                </a:pPr>
                <a:r>
                  <a:rPr lang="en-US" sz="2400" dirty="0" smtClean="0">
                    <a:solidFill>
                      <a:srgbClr val="92D050"/>
                    </a:solidFill>
                    <a:latin typeface="Calibri" pitchFamily="34" charset="0"/>
                    <a:cs typeface="Calibri" pitchFamily="34" charset="0"/>
                  </a:rPr>
                  <a:t>Added June 1, 2011</a:t>
                </a:r>
                <a:endParaRPr lang="en-US" sz="2400" kern="1200" dirty="0">
                  <a:solidFill>
                    <a:srgbClr val="619428"/>
                  </a:solidFill>
                  <a:latin typeface="Calibri" pitchFamily="34" charset="0"/>
                  <a:cs typeface="Calibri" pitchFamily="34" charset="0"/>
                </a:endParaRPr>
              </a:p>
            </p:txBody>
          </p:sp>
        </p:grpSp>
        <p:grpSp>
          <p:nvGrpSpPr>
            <p:cNvPr id="29" name="Group 25"/>
            <p:cNvGrpSpPr/>
            <p:nvPr/>
          </p:nvGrpSpPr>
          <p:grpSpPr>
            <a:xfrm>
              <a:off x="5410200" y="1524000"/>
              <a:ext cx="3124200" cy="3703641"/>
              <a:chOff x="536671" y="136521"/>
              <a:chExt cx="1996783" cy="4206881"/>
            </a:xfrm>
          </p:grpSpPr>
          <p:sp>
            <p:nvSpPr>
              <p:cNvPr id="30" name="Rectangle 29"/>
              <p:cNvSpPr/>
              <p:nvPr/>
            </p:nvSpPr>
            <p:spPr>
              <a:xfrm>
                <a:off x="536671" y="136521"/>
                <a:ext cx="1996783" cy="4206881"/>
              </a:xfrm>
              <a:prstGeom prst="rect">
                <a:avLst/>
              </a:prstGeom>
              <a:noFill/>
              <a:ln>
                <a:noFill/>
              </a:ln>
              <a:sp3d/>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31" name="Rectangle 30"/>
              <p:cNvSpPr/>
              <p:nvPr/>
            </p:nvSpPr>
            <p:spPr>
              <a:xfrm>
                <a:off x="536671" y="136521"/>
                <a:ext cx="1996783" cy="4206881"/>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0" tIns="82296" rIns="0" bIns="0" numCol="1" spcCol="1270" anchor="t" anchorCtr="0">
                <a:noAutofit/>
              </a:bodyPr>
              <a:lstStyle/>
              <a:p>
                <a:pPr lvl="0" algn="l" defTabSz="1066800">
                  <a:lnSpc>
                    <a:spcPct val="90000"/>
                  </a:lnSpc>
                  <a:spcBef>
                    <a:spcPct val="0"/>
                  </a:spcBef>
                  <a:spcAft>
                    <a:spcPts val="1800"/>
                  </a:spcAft>
                </a:pPr>
                <a:endParaRPr lang="en-US" sz="2400" dirty="0" smtClean="0"/>
              </a:p>
            </p:txBody>
          </p:sp>
        </p:grpSp>
      </p:grpSp>
      <p:pic>
        <p:nvPicPr>
          <p:cNvPr id="34" name="Picture 2"/>
          <p:cNvPicPr>
            <a:picLocks noChangeAspect="1" noChangeArrowheads="1"/>
          </p:cNvPicPr>
          <p:nvPr/>
        </p:nvPicPr>
        <p:blipFill>
          <a:blip r:embed="rId6" cstate="print"/>
          <a:srcRect/>
          <a:stretch>
            <a:fillRect/>
          </a:stretch>
        </p:blipFill>
        <p:spPr bwMode="auto">
          <a:xfrm>
            <a:off x="4953000" y="1676400"/>
            <a:ext cx="1095375" cy="1428750"/>
          </a:xfrm>
          <a:prstGeom prst="rect">
            <a:avLst/>
          </a:prstGeom>
          <a:noFill/>
          <a:ln w="9525">
            <a:noFill/>
            <a:miter lim="800000"/>
            <a:headEnd/>
            <a:tailEnd/>
          </a:ln>
        </p:spPr>
      </p:pic>
      <p:sp>
        <p:nvSpPr>
          <p:cNvPr id="35" name="Rounded Rectangle 4"/>
          <p:cNvSpPr/>
          <p:nvPr/>
        </p:nvSpPr>
        <p:spPr>
          <a:xfrm rot="16200000">
            <a:off x="4783017" y="2836984"/>
            <a:ext cx="3505200" cy="57443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82296" rIns="106680" bIns="0" numCol="1" spcCol="1270" anchor="t" anchorCtr="0">
            <a:noAutofit/>
          </a:bodyPr>
          <a:lstStyle/>
          <a:p>
            <a:pPr algn="r" defTabSz="1066800">
              <a:lnSpc>
                <a:spcPct val="90000"/>
              </a:lnSpc>
              <a:spcAft>
                <a:spcPct val="35000"/>
              </a:spcAft>
            </a:pPr>
            <a:r>
              <a:rPr lang="en-US" sz="2400" kern="1200" dirty="0" smtClean="0">
                <a:solidFill>
                  <a:srgbClr val="619428"/>
                </a:solidFill>
                <a:latin typeface="Calibri" pitchFamily="34" charset="0"/>
                <a:cs typeface="Calibri" pitchFamily="34" charset="0"/>
              </a:rPr>
              <a:t>Added September 5, 2011</a:t>
            </a:r>
            <a:endParaRPr lang="en-US" sz="2400" kern="1200" dirty="0">
              <a:solidFill>
                <a:srgbClr val="619428"/>
              </a:solidFill>
              <a:latin typeface="Calibri" pitchFamily="34" charset="0"/>
              <a:cs typeface="Calibri" pitchFamily="34" charset="0"/>
            </a:endParaRPr>
          </a:p>
        </p:txBody>
      </p:sp>
      <p:pic>
        <p:nvPicPr>
          <p:cNvPr id="36" name="Picture 3"/>
          <p:cNvPicPr>
            <a:picLocks noChangeAspect="1" noChangeArrowheads="1"/>
          </p:cNvPicPr>
          <p:nvPr/>
        </p:nvPicPr>
        <p:blipFill>
          <a:blip r:embed="rId7" cstate="print"/>
          <a:srcRect/>
          <a:stretch>
            <a:fillRect/>
          </a:stretch>
        </p:blipFill>
        <p:spPr bwMode="auto">
          <a:xfrm>
            <a:off x="6934200" y="1676400"/>
            <a:ext cx="1095375" cy="1428750"/>
          </a:xfrm>
          <a:prstGeom prst="rect">
            <a:avLst/>
          </a:prstGeom>
          <a:noFill/>
          <a:ln w="9525">
            <a:noFill/>
            <a:miter lim="800000"/>
            <a:headEnd/>
            <a:tailEnd/>
          </a:ln>
        </p:spPr>
      </p:pic>
      <p:sp>
        <p:nvSpPr>
          <p:cNvPr id="37" name="TextBox 36"/>
          <p:cNvSpPr txBox="1"/>
          <p:nvPr/>
        </p:nvSpPr>
        <p:spPr>
          <a:xfrm>
            <a:off x="3505200" y="5029200"/>
            <a:ext cx="377026" cy="230832"/>
          </a:xfrm>
          <a:prstGeom prst="rect">
            <a:avLst/>
          </a:prstGeom>
          <a:noFill/>
        </p:spPr>
        <p:txBody>
          <a:bodyPr wrap="none" rtlCol="0">
            <a:spAutoFit/>
          </a:bodyPr>
          <a:lstStyle/>
          <a:p>
            <a:r>
              <a:rPr lang="en-US" sz="900" dirty="0" smtClean="0">
                <a:latin typeface="Times New Roman" pitchFamily="18" charset="0"/>
                <a:cs typeface="Times New Roman" pitchFamily="18" charset="0"/>
              </a:rPr>
              <a:t>(17)</a:t>
            </a:r>
            <a:endParaRPr lang="en-US" sz="900" dirty="0">
              <a:latin typeface="Times New Roman" pitchFamily="18" charset="0"/>
              <a:cs typeface="Times New Roman" pitchFamily="18" charset="0"/>
            </a:endParaRPr>
          </a:p>
        </p:txBody>
      </p:sp>
      <p:sp>
        <p:nvSpPr>
          <p:cNvPr id="38" name="TextBox 37"/>
          <p:cNvSpPr txBox="1"/>
          <p:nvPr/>
        </p:nvSpPr>
        <p:spPr>
          <a:xfrm>
            <a:off x="8001000" y="5029200"/>
            <a:ext cx="377026" cy="230832"/>
          </a:xfrm>
          <a:prstGeom prst="rect">
            <a:avLst/>
          </a:prstGeom>
          <a:noFill/>
        </p:spPr>
        <p:txBody>
          <a:bodyPr wrap="none" rtlCol="0">
            <a:spAutoFit/>
          </a:bodyPr>
          <a:lstStyle/>
          <a:p>
            <a:r>
              <a:rPr lang="en-US" sz="900" dirty="0" smtClean="0">
                <a:latin typeface="Times New Roman" pitchFamily="18" charset="0"/>
                <a:cs typeface="Times New Roman" pitchFamily="18" charset="0"/>
              </a:rPr>
              <a:t>(19)</a:t>
            </a:r>
            <a:endParaRPr lang="en-US" sz="900" dirty="0">
              <a:latin typeface="Times New Roman" pitchFamily="18" charset="0"/>
              <a:cs typeface="Times New Roman" pitchFamily="18" charset="0"/>
            </a:endParaRPr>
          </a:p>
        </p:txBody>
      </p:sp>
    </p:spTree>
    <p:extLst>
      <p:ext uri="{BB962C8B-B14F-4D97-AF65-F5344CB8AC3E}">
        <p14:creationId xmlns:p14="http://schemas.microsoft.com/office/powerpoint/2010/main" val="2453985628"/>
      </p:ext>
    </p:extLst>
  </p:cSld>
  <p:clrMapOvr>
    <a:masterClrMapping/>
  </p:clrMapOvr>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MTI – Added MTIFL Journals</a:t>
            </a:r>
          </a:p>
        </p:txBody>
      </p:sp>
      <p:grpSp>
        <p:nvGrpSpPr>
          <p:cNvPr id="4" name="Group 21"/>
          <p:cNvGrpSpPr/>
          <p:nvPr/>
        </p:nvGrpSpPr>
        <p:grpSpPr>
          <a:xfrm>
            <a:off x="609600" y="1447800"/>
            <a:ext cx="3352800" cy="3886200"/>
            <a:chOff x="4724400" y="1447800"/>
            <a:chExt cx="3886200" cy="3886200"/>
          </a:xfrm>
        </p:grpSpPr>
        <p:grpSp>
          <p:nvGrpSpPr>
            <p:cNvPr id="5" name="Group 16"/>
            <p:cNvGrpSpPr/>
            <p:nvPr/>
          </p:nvGrpSpPr>
          <p:grpSpPr>
            <a:xfrm>
              <a:off x="4724400" y="1447800"/>
              <a:ext cx="3886200" cy="3886200"/>
              <a:chOff x="-51932" y="136521"/>
              <a:chExt cx="2680245" cy="4206881"/>
            </a:xfrm>
          </p:grpSpPr>
          <p:sp>
            <p:nvSpPr>
              <p:cNvPr id="9" name="Rounded Rectangle 8"/>
              <p:cNvSpPr/>
              <p:nvPr/>
            </p:nvSpPr>
            <p:spPr>
              <a:xfrm>
                <a:off x="-51932" y="136521"/>
                <a:ext cx="2680245" cy="4206881"/>
              </a:xfrm>
              <a:prstGeom prst="roundRect">
                <a:avLst>
                  <a:gd name="adj" fmla="val 5000"/>
                </a:avLst>
              </a:prstGeom>
              <a:no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0" name="Rounded Rectangle 4"/>
              <p:cNvSpPr/>
              <p:nvPr/>
            </p:nvSpPr>
            <p:spPr>
              <a:xfrm rot="16200000">
                <a:off x="-1791492" y="1876081"/>
                <a:ext cx="3794442" cy="31532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82296" rIns="106680" bIns="0" numCol="1" spcCol="1270" anchor="t" anchorCtr="0">
                <a:noAutofit/>
              </a:bodyPr>
              <a:lstStyle/>
              <a:p>
                <a:pPr algn="r" defTabSz="1066800">
                  <a:lnSpc>
                    <a:spcPct val="90000"/>
                  </a:lnSpc>
                  <a:spcAft>
                    <a:spcPct val="35000"/>
                  </a:spcAft>
                </a:pPr>
                <a:r>
                  <a:rPr lang="en-US" sz="2400" dirty="0" smtClean="0">
                    <a:solidFill>
                      <a:srgbClr val="92D050"/>
                    </a:solidFill>
                    <a:latin typeface="Calibri" pitchFamily="34" charset="0"/>
                    <a:cs typeface="Calibri" pitchFamily="34" charset="0"/>
                  </a:rPr>
                  <a:t>Added October 5, 2011</a:t>
                </a:r>
                <a:endParaRPr lang="en-US" sz="2400" kern="1200" dirty="0">
                  <a:solidFill>
                    <a:srgbClr val="619428"/>
                  </a:solidFill>
                  <a:latin typeface="Calibri" pitchFamily="34" charset="0"/>
                  <a:cs typeface="Calibri" pitchFamily="34" charset="0"/>
                </a:endParaRPr>
              </a:p>
            </p:txBody>
          </p:sp>
        </p:grpSp>
        <p:grpSp>
          <p:nvGrpSpPr>
            <p:cNvPr id="6" name="Group 25"/>
            <p:cNvGrpSpPr/>
            <p:nvPr/>
          </p:nvGrpSpPr>
          <p:grpSpPr>
            <a:xfrm>
              <a:off x="5410200" y="1524000"/>
              <a:ext cx="3124200" cy="3703641"/>
              <a:chOff x="536671" y="136521"/>
              <a:chExt cx="1996783" cy="4206881"/>
            </a:xfrm>
          </p:grpSpPr>
          <p:sp>
            <p:nvSpPr>
              <p:cNvPr id="7" name="Rectangle 6"/>
              <p:cNvSpPr/>
              <p:nvPr/>
            </p:nvSpPr>
            <p:spPr>
              <a:xfrm>
                <a:off x="536671" y="136521"/>
                <a:ext cx="1996783" cy="4206881"/>
              </a:xfrm>
              <a:prstGeom prst="rect">
                <a:avLst/>
              </a:prstGeom>
              <a:noFill/>
              <a:ln>
                <a:noFill/>
              </a:ln>
              <a:sp3d/>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8" name="Rectangle 7"/>
              <p:cNvSpPr/>
              <p:nvPr/>
            </p:nvSpPr>
            <p:spPr>
              <a:xfrm>
                <a:off x="536671" y="136521"/>
                <a:ext cx="1996783" cy="4206881"/>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0" tIns="82296" rIns="0" bIns="0" numCol="1" spcCol="1270" anchor="t" anchorCtr="0">
                <a:noAutofit/>
              </a:bodyPr>
              <a:lstStyle/>
              <a:p>
                <a:pPr lvl="0" algn="l" defTabSz="1066800">
                  <a:lnSpc>
                    <a:spcPct val="90000"/>
                  </a:lnSpc>
                  <a:spcBef>
                    <a:spcPct val="0"/>
                  </a:spcBef>
                  <a:spcAft>
                    <a:spcPts val="1800"/>
                  </a:spcAft>
                </a:pPr>
                <a:endParaRPr lang="en-US" sz="2400" dirty="0" smtClean="0"/>
              </a:p>
            </p:txBody>
          </p:sp>
        </p:grpSp>
      </p:grpSp>
      <p:pic>
        <p:nvPicPr>
          <p:cNvPr id="11" name="Picture 2"/>
          <p:cNvPicPr>
            <a:picLocks noChangeAspect="1" noChangeArrowheads="1"/>
          </p:cNvPicPr>
          <p:nvPr/>
        </p:nvPicPr>
        <p:blipFill>
          <a:blip r:embed="rId2" cstate="print"/>
          <a:srcRect/>
          <a:stretch>
            <a:fillRect/>
          </a:stretch>
        </p:blipFill>
        <p:spPr bwMode="auto">
          <a:xfrm>
            <a:off x="1219200" y="1752600"/>
            <a:ext cx="1143000" cy="1478280"/>
          </a:xfrm>
          <a:prstGeom prst="rect">
            <a:avLst/>
          </a:prstGeom>
          <a:noFill/>
          <a:ln w="9525">
            <a:noFill/>
            <a:miter lim="800000"/>
            <a:headEnd/>
            <a:tailEnd/>
          </a:ln>
        </p:spPr>
      </p:pic>
      <p:pic>
        <p:nvPicPr>
          <p:cNvPr id="12" name="Picture 3"/>
          <p:cNvPicPr>
            <a:picLocks noChangeAspect="1" noChangeArrowheads="1"/>
          </p:cNvPicPr>
          <p:nvPr/>
        </p:nvPicPr>
        <p:blipFill>
          <a:blip r:embed="rId3" cstate="print"/>
          <a:srcRect/>
          <a:stretch>
            <a:fillRect/>
          </a:stretch>
        </p:blipFill>
        <p:spPr bwMode="auto">
          <a:xfrm>
            <a:off x="2590801" y="1752602"/>
            <a:ext cx="1103948" cy="1502093"/>
          </a:xfrm>
          <a:prstGeom prst="rect">
            <a:avLst/>
          </a:prstGeom>
          <a:noFill/>
          <a:ln w="9525">
            <a:noFill/>
            <a:miter lim="800000"/>
            <a:headEnd/>
            <a:tailEnd/>
          </a:ln>
        </p:spPr>
      </p:pic>
      <p:pic>
        <p:nvPicPr>
          <p:cNvPr id="13" name="Picture 4"/>
          <p:cNvPicPr>
            <a:picLocks noChangeAspect="1" noChangeArrowheads="1"/>
          </p:cNvPicPr>
          <p:nvPr/>
        </p:nvPicPr>
        <p:blipFill>
          <a:blip r:embed="rId4" cstate="print"/>
          <a:srcRect/>
          <a:stretch>
            <a:fillRect/>
          </a:stretch>
        </p:blipFill>
        <p:spPr bwMode="auto">
          <a:xfrm>
            <a:off x="1219200" y="3352800"/>
            <a:ext cx="1143000" cy="1493520"/>
          </a:xfrm>
          <a:prstGeom prst="rect">
            <a:avLst/>
          </a:prstGeom>
          <a:noFill/>
          <a:ln w="9525">
            <a:noFill/>
            <a:miter lim="800000"/>
            <a:headEnd/>
            <a:tailEnd/>
          </a:ln>
        </p:spPr>
      </p:pic>
      <p:sp>
        <p:nvSpPr>
          <p:cNvPr id="14" name="TextBox 13"/>
          <p:cNvSpPr txBox="1"/>
          <p:nvPr/>
        </p:nvSpPr>
        <p:spPr>
          <a:xfrm>
            <a:off x="3505200" y="5029200"/>
            <a:ext cx="377026" cy="230832"/>
          </a:xfrm>
          <a:prstGeom prst="rect">
            <a:avLst/>
          </a:prstGeom>
          <a:noFill/>
        </p:spPr>
        <p:txBody>
          <a:bodyPr wrap="none" rtlCol="0">
            <a:spAutoFit/>
          </a:bodyPr>
          <a:lstStyle/>
          <a:p>
            <a:r>
              <a:rPr lang="en-US" sz="900" dirty="0" smtClean="0">
                <a:latin typeface="Times New Roman" pitchFamily="18" charset="0"/>
                <a:cs typeface="Times New Roman" pitchFamily="18" charset="0"/>
              </a:rPr>
              <a:t>(23)</a:t>
            </a:r>
            <a:endParaRPr lang="en-US" sz="900" dirty="0">
              <a:latin typeface="Times New Roman" pitchFamily="18" charset="0"/>
              <a:cs typeface="Times New Roman" pitchFamily="18" charset="0"/>
            </a:endParaRPr>
          </a:p>
        </p:txBody>
      </p:sp>
    </p:spTree>
    <p:extLst>
      <p:ext uri="{BB962C8B-B14F-4D97-AF65-F5344CB8AC3E}">
        <p14:creationId xmlns:p14="http://schemas.microsoft.com/office/powerpoint/2010/main" val="1322131646"/>
      </p:ext>
    </p:extLst>
  </p:cSld>
  <p:clrMapOvr>
    <a:masterClrMapping/>
  </p:clrMapOvr>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MTIFL Journal Performance</a:t>
            </a:r>
            <a:endParaRPr 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547" y="1078365"/>
            <a:ext cx="8944907" cy="4823977"/>
          </a:xfrm>
          <a:prstGeom prst="rect">
            <a:avLst/>
          </a:prstGeom>
          <a:solidFill>
            <a:schemeClr val="tx1"/>
          </a:solidFill>
          <a:ln>
            <a:noFill/>
          </a:ln>
          <a:effectLst/>
        </p:spPr>
      </p:pic>
    </p:spTree>
    <p:extLst>
      <p:ext uri="{BB962C8B-B14F-4D97-AF65-F5344CB8AC3E}">
        <p14:creationId xmlns:p14="http://schemas.microsoft.com/office/powerpoint/2010/main" val="4275237074"/>
      </p:ext>
    </p:extLst>
  </p:cSld>
  <p:clrMapOvr>
    <a:masterClrMapping/>
  </p:clrMapOvr>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Precision, Recall, F-Measure</a:t>
            </a: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08450" y="1225550"/>
            <a:ext cx="4043363" cy="280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sp>
        <p:nvSpPr>
          <p:cNvPr id="5" name="TextBox 4"/>
          <p:cNvSpPr txBox="1"/>
          <p:nvPr/>
        </p:nvSpPr>
        <p:spPr>
          <a:xfrm>
            <a:off x="614363" y="2508250"/>
            <a:ext cx="1662112" cy="1200150"/>
          </a:xfrm>
          <a:prstGeom prst="rect">
            <a:avLst/>
          </a:prstGeom>
          <a:noFill/>
        </p:spPr>
        <p:txBody>
          <a:bodyPr wrap="none">
            <a:spAutoFit/>
          </a:bodyPr>
          <a:lstStyle/>
          <a:p>
            <a:pPr>
              <a:defRPr/>
            </a:pPr>
            <a:r>
              <a:rPr lang="en-US" dirty="0">
                <a:solidFill>
                  <a:srgbClr val="FF0000"/>
                </a:solidFill>
              </a:rPr>
              <a:t>10 Indexing</a:t>
            </a:r>
          </a:p>
          <a:p>
            <a:pPr>
              <a:defRPr/>
            </a:pPr>
            <a:r>
              <a:rPr lang="en-US" dirty="0">
                <a:solidFill>
                  <a:srgbClr val="00FF00"/>
                </a:solidFill>
              </a:rPr>
              <a:t>15 MTI</a:t>
            </a:r>
          </a:p>
          <a:p>
            <a:pPr>
              <a:defRPr/>
            </a:pPr>
            <a:r>
              <a:rPr lang="en-US" dirty="0">
                <a:solidFill>
                  <a:schemeClr val="bg1">
                    <a:lumMod val="50000"/>
                  </a:schemeClr>
                </a:solidFill>
              </a:rPr>
              <a:t>3 Matches</a:t>
            </a:r>
          </a:p>
        </p:txBody>
      </p:sp>
      <p:grpSp>
        <p:nvGrpSpPr>
          <p:cNvPr id="6" name="Group 51"/>
          <p:cNvGrpSpPr>
            <a:grpSpLocks/>
          </p:cNvGrpSpPr>
          <p:nvPr/>
        </p:nvGrpSpPr>
        <p:grpSpPr bwMode="auto">
          <a:xfrm>
            <a:off x="669925" y="1554163"/>
            <a:ext cx="5848350" cy="2390775"/>
            <a:chOff x="669744" y="1554480"/>
            <a:chExt cx="5848622" cy="2390503"/>
          </a:xfrm>
        </p:grpSpPr>
        <p:sp>
          <p:nvSpPr>
            <p:cNvPr id="7" name="Rectangle 36"/>
            <p:cNvSpPr>
              <a:spLocks noChangeArrowheads="1"/>
            </p:cNvSpPr>
            <p:nvPr/>
          </p:nvSpPr>
          <p:spPr bwMode="auto">
            <a:xfrm>
              <a:off x="3840480" y="1554480"/>
              <a:ext cx="2677886" cy="2390503"/>
            </a:xfrm>
            <a:prstGeom prst="rect">
              <a:avLst/>
            </a:prstGeom>
            <a:noFill/>
            <a:ln w="381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 name="TextBox 38"/>
            <p:cNvSpPr txBox="1">
              <a:spLocks noChangeArrowheads="1"/>
            </p:cNvSpPr>
            <p:nvPr/>
          </p:nvSpPr>
          <p:spPr bwMode="auto">
            <a:xfrm>
              <a:off x="669744" y="1776549"/>
              <a:ext cx="3166834" cy="461665"/>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bg2"/>
                  </a:solidFill>
                </a:rPr>
                <a:t>Recall:</a:t>
              </a:r>
              <a:r>
                <a:rPr lang="en-US"/>
                <a:t> 3/10 = 0.3</a:t>
              </a:r>
            </a:p>
          </p:txBody>
        </p:sp>
      </p:grpSp>
      <p:grpSp>
        <p:nvGrpSpPr>
          <p:cNvPr id="9" name="Group 50"/>
          <p:cNvGrpSpPr>
            <a:grpSpLocks/>
          </p:cNvGrpSpPr>
          <p:nvPr/>
        </p:nvGrpSpPr>
        <p:grpSpPr bwMode="auto">
          <a:xfrm>
            <a:off x="704850" y="1552575"/>
            <a:ext cx="7877175" cy="2954338"/>
            <a:chOff x="705394" y="1552575"/>
            <a:chExt cx="7876905" cy="2955040"/>
          </a:xfrm>
        </p:grpSpPr>
        <p:sp>
          <p:nvSpPr>
            <p:cNvPr id="10" name="Rectangle 40"/>
            <p:cNvSpPr>
              <a:spLocks noChangeArrowheads="1"/>
            </p:cNvSpPr>
            <p:nvPr/>
          </p:nvSpPr>
          <p:spPr bwMode="auto">
            <a:xfrm>
              <a:off x="5669281" y="1552575"/>
              <a:ext cx="2913018" cy="2955040"/>
            </a:xfrm>
            <a:prstGeom prst="rect">
              <a:avLst/>
            </a:prstGeom>
            <a:noFill/>
            <a:ln w="38100" algn="ctr">
              <a:solidFill>
                <a:srgbClr val="FF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 name="TextBox 41"/>
            <p:cNvSpPr txBox="1">
              <a:spLocks noChangeArrowheads="1"/>
            </p:cNvSpPr>
            <p:nvPr/>
          </p:nvSpPr>
          <p:spPr bwMode="auto">
            <a:xfrm>
              <a:off x="705394" y="4045949"/>
              <a:ext cx="4963886" cy="461665"/>
            </a:xfrm>
            <a:prstGeom prst="rect">
              <a:avLst/>
            </a:prstGeom>
            <a:noFill/>
            <a:ln w="38100">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bg2"/>
                  </a:solidFill>
                </a:rPr>
                <a:t>Precision:</a:t>
              </a:r>
              <a:r>
                <a:rPr lang="en-US"/>
                <a:t> 3/15 = </a:t>
              </a:r>
              <a:r>
                <a:rPr lang="en-US">
                  <a:solidFill>
                    <a:srgbClr val="FF00FF"/>
                  </a:solidFill>
                </a:rPr>
                <a:t>0.2</a:t>
              </a:r>
            </a:p>
          </p:txBody>
        </p:sp>
      </p:grpSp>
      <p:sp>
        <p:nvSpPr>
          <p:cNvPr id="12" name="TextBox 11"/>
          <p:cNvSpPr txBox="1">
            <a:spLocks noChangeArrowheads="1"/>
          </p:cNvSpPr>
          <p:nvPr/>
        </p:nvSpPr>
        <p:spPr bwMode="auto">
          <a:xfrm>
            <a:off x="704850" y="5054600"/>
            <a:ext cx="6061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bg2"/>
                </a:solidFill>
              </a:rPr>
              <a:t>F</a:t>
            </a:r>
            <a:r>
              <a:rPr lang="en-US" baseline="-25000">
                <a:solidFill>
                  <a:schemeClr val="bg2"/>
                </a:solidFill>
              </a:rPr>
              <a:t>1</a:t>
            </a:r>
            <a:r>
              <a:rPr lang="en-US">
                <a:solidFill>
                  <a:schemeClr val="bg2"/>
                </a:solidFill>
              </a:rPr>
              <a:t>-Measure:</a:t>
            </a:r>
            <a:r>
              <a:rPr lang="en-US"/>
              <a:t> (2 * </a:t>
            </a:r>
            <a:r>
              <a:rPr lang="en-US">
                <a:solidFill>
                  <a:srgbClr val="FF00FF"/>
                </a:solidFill>
              </a:rPr>
              <a:t>0.2</a:t>
            </a:r>
            <a:r>
              <a:rPr lang="en-US"/>
              <a:t> * 0.3) / (</a:t>
            </a:r>
            <a:r>
              <a:rPr lang="en-US">
                <a:solidFill>
                  <a:srgbClr val="FF00FF"/>
                </a:solidFill>
              </a:rPr>
              <a:t>0.2</a:t>
            </a:r>
            <a:r>
              <a:rPr lang="en-US"/>
              <a:t> + 0.3) = 0.24 </a:t>
            </a:r>
          </a:p>
        </p:txBody>
      </p:sp>
    </p:spTree>
    <p:extLst>
      <p:ext uri="{BB962C8B-B14F-4D97-AF65-F5344CB8AC3E}">
        <p14:creationId xmlns:p14="http://schemas.microsoft.com/office/powerpoint/2010/main" val="415948035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1+#ppt_w/2"/>
                                          </p:val>
                                        </p:tav>
                                        <p:tav tm="100000">
                                          <p:val>
                                            <p:strVal val="#ppt_x"/>
                                          </p:val>
                                        </p:tav>
                                      </p:tavLst>
                                    </p:anim>
                                    <p:anim calcmode="lin" valueType="num">
                                      <p:cBhvr additive="base">
                                        <p:cTn id="14"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xEl>
                                              <p:pRg st="0" end="0"/>
                                            </p:txEl>
                                          </p:spTgt>
                                        </p:tgtEl>
                                        <p:attrNameLst>
                                          <p:attrName>style.visibility</p:attrName>
                                        </p:attrNameLst>
                                      </p:cBhvr>
                                      <p:to>
                                        <p:strVal val="visible"/>
                                      </p:to>
                                    </p:set>
                                    <p:anim calcmode="lin" valueType="num">
                                      <p:cBhvr additive="base">
                                        <p:cTn id="19"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allAtOnce"/>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MetaMap</a:t>
            </a:r>
            <a:r>
              <a:rPr lang="en-US" dirty="0" smtClean="0"/>
              <a:t> - Purpose</a:t>
            </a:r>
            <a:endParaRPr lang="en-US" dirty="0"/>
          </a:p>
        </p:txBody>
      </p:sp>
      <p:sp>
        <p:nvSpPr>
          <p:cNvPr id="3" name="Content Placeholder 2"/>
          <p:cNvSpPr>
            <a:spLocks noGrp="1"/>
          </p:cNvSpPr>
          <p:nvPr>
            <p:ph idx="1"/>
          </p:nvPr>
        </p:nvSpPr>
        <p:spPr/>
        <p:txBody>
          <a:bodyPr/>
          <a:lstStyle/>
          <a:p>
            <a:r>
              <a:rPr lang="en-US" dirty="0" smtClean="0"/>
              <a:t>Named-entity recognition</a:t>
            </a:r>
          </a:p>
          <a:p>
            <a:r>
              <a:rPr lang="en-US" dirty="0" smtClean="0"/>
              <a:t>Identify UMLS </a:t>
            </a:r>
            <a:r>
              <a:rPr lang="en-US" dirty="0" err="1" smtClean="0"/>
              <a:t>Metathesaurus</a:t>
            </a:r>
            <a:r>
              <a:rPr lang="en-US" dirty="0" smtClean="0"/>
              <a:t> concepts in text</a:t>
            </a:r>
          </a:p>
          <a:p>
            <a:r>
              <a:rPr lang="en-US" dirty="0" smtClean="0"/>
              <a:t>Important and difficult problem</a:t>
            </a:r>
          </a:p>
          <a:p>
            <a:r>
              <a:rPr lang="en-US" dirty="0" err="1" smtClean="0"/>
              <a:t>MetaMap’s</a:t>
            </a:r>
            <a:r>
              <a:rPr lang="en-US" dirty="0" smtClean="0"/>
              <a:t> dual role:</a:t>
            </a:r>
          </a:p>
          <a:p>
            <a:pPr lvl="1"/>
            <a:r>
              <a:rPr lang="en-US" dirty="0" smtClean="0"/>
              <a:t>Local: Critical component of NLM’s Medical Text Indexer (MTI)</a:t>
            </a:r>
          </a:p>
          <a:p>
            <a:pPr lvl="1"/>
            <a:r>
              <a:rPr lang="en-US" dirty="0" smtClean="0"/>
              <a:t>Global: Pre-eminent biomedical concept-identification application</a:t>
            </a:r>
          </a:p>
        </p:txBody>
      </p:sp>
      <p:sp>
        <p:nvSpPr>
          <p:cNvPr id="4" name="Slide Number Placeholder 3"/>
          <p:cNvSpPr>
            <a:spLocks noGrp="1"/>
          </p:cNvSpPr>
          <p:nvPr>
            <p:ph type="sldNum" sz="quarter" idx="10"/>
          </p:nvPr>
        </p:nvSpPr>
        <p:spPr>
          <a:xfrm>
            <a:off x="7010400" y="6113981"/>
            <a:ext cx="2133600" cy="476250"/>
          </a:xfrm>
        </p:spPr>
        <p:txBody>
          <a:bodyPr/>
          <a:lstStyle/>
          <a:p>
            <a:fld id="{7DE3DC8A-4A07-44D3-A469-6DD60BBA3A61}" type="slidenum">
              <a:rPr lang="en-US" smtClean="0"/>
              <a:pPr/>
              <a:t>11</a:t>
            </a:fld>
            <a:endParaRPr lang="en-US" dirty="0"/>
          </a:p>
        </p:txBody>
      </p:sp>
    </p:spTree>
    <p:extLst>
      <p:ext uri="{BB962C8B-B14F-4D97-AF65-F5344CB8AC3E}">
        <p14:creationId xmlns:p14="http://schemas.microsoft.com/office/powerpoint/2010/main" val="3701555433"/>
      </p:ext>
    </p:extLst>
  </p:cSld>
  <p:clrMapOvr>
    <a:masterClrMapping/>
  </p:clrMapOvr>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MTIWhy</a:t>
            </a:r>
            <a:endParaRPr lang="en-US" dirty="0"/>
          </a:p>
        </p:txBody>
      </p:sp>
      <p:sp>
        <p:nvSpPr>
          <p:cNvPr id="4" name="Slide Number Placeholder 3"/>
          <p:cNvSpPr>
            <a:spLocks noGrp="1"/>
          </p:cNvSpPr>
          <p:nvPr>
            <p:ph type="sldNum" sz="quarter" idx="10"/>
          </p:nvPr>
        </p:nvSpPr>
        <p:spPr/>
        <p:txBody>
          <a:bodyPr/>
          <a:lstStyle/>
          <a:p>
            <a:fld id="{7DE3DC8A-4A07-44D3-A469-6DD60BBA3A61}" type="slidenum">
              <a:rPr lang="en-US" smtClean="0"/>
              <a:pPr/>
              <a:t>110</a:t>
            </a:fld>
            <a:endParaRPr lang="en-US" dirty="0"/>
          </a:p>
        </p:txBody>
      </p:sp>
      <p:pic>
        <p:nvPicPr>
          <p:cNvPr id="5" name="Picture 4" descr="MTI_Example1_2.jpg"/>
          <p:cNvPicPr>
            <a:picLocks noChangeAspect="1"/>
          </p:cNvPicPr>
          <p:nvPr/>
        </p:nvPicPr>
        <p:blipFill>
          <a:blip r:embed="rId2" cstate="print"/>
          <a:srcRect l="942" t="16628" r="1884" b="19954"/>
          <a:stretch>
            <a:fillRect/>
          </a:stretch>
        </p:blipFill>
        <p:spPr>
          <a:xfrm>
            <a:off x="91950" y="1121388"/>
            <a:ext cx="8960100" cy="4969573"/>
          </a:xfrm>
          <a:prstGeom prst="rect">
            <a:avLst/>
          </a:prstGeom>
        </p:spPr>
      </p:pic>
      <p:sp useBgFill="1">
        <p:nvSpPr>
          <p:cNvPr id="3" name="TextBox 2"/>
          <p:cNvSpPr txBox="1"/>
          <p:nvPr/>
        </p:nvSpPr>
        <p:spPr>
          <a:xfrm>
            <a:off x="1873955" y="2438401"/>
            <a:ext cx="5915377" cy="2646878"/>
          </a:xfrm>
          <a:prstGeom prst="rect">
            <a:avLst/>
          </a:prstGeom>
          <a:effectLst>
            <a:outerShdw blurRad="50800" dist="190500" dir="2700000" algn="tl" rotWithShape="0">
              <a:prstClr val="black">
                <a:alpha val="40000"/>
              </a:prstClr>
            </a:outerShdw>
          </a:effectLst>
        </p:spPr>
        <p:txBody>
          <a:bodyPr wrap="square" rtlCol="0">
            <a:spAutoFit/>
          </a:bodyPr>
          <a:lstStyle/>
          <a:p>
            <a:r>
              <a:rPr lang="en-US" sz="1800" dirty="0" smtClean="0"/>
              <a:t>Received </a:t>
            </a:r>
            <a:r>
              <a:rPr lang="en-US" sz="1800" b="1" dirty="0" smtClean="0">
                <a:solidFill>
                  <a:schemeClr val="accent2"/>
                </a:solidFill>
              </a:rPr>
              <a:t>2,330</a:t>
            </a:r>
            <a:r>
              <a:rPr lang="en-US" sz="1800" dirty="0" smtClean="0"/>
              <a:t> Indexer Feedbacks</a:t>
            </a:r>
          </a:p>
          <a:p>
            <a:r>
              <a:rPr lang="en-US" sz="1800" dirty="0" smtClean="0"/>
              <a:t>Incorporated </a:t>
            </a:r>
            <a:r>
              <a:rPr lang="en-US" sz="1800" b="1" dirty="0" smtClean="0">
                <a:solidFill>
                  <a:schemeClr val="accent2"/>
                </a:solidFill>
              </a:rPr>
              <a:t>40%</a:t>
            </a:r>
            <a:r>
              <a:rPr lang="en-US" sz="1800" dirty="0" smtClean="0"/>
              <a:t> into MTI</a:t>
            </a:r>
          </a:p>
          <a:p>
            <a:r>
              <a:rPr lang="en-US" sz="1200" dirty="0" smtClean="0"/>
              <a:t>March 20, 2012</a:t>
            </a:r>
          </a:p>
          <a:p>
            <a:endParaRPr lang="en-US" sz="1600" dirty="0"/>
          </a:p>
          <a:p>
            <a:r>
              <a:rPr lang="en-US" sz="1600" i="1" dirty="0" smtClean="0">
                <a:solidFill>
                  <a:schemeClr val="bg2"/>
                </a:solidFill>
              </a:rPr>
              <a:t>Why </a:t>
            </a:r>
            <a:r>
              <a:rPr lang="en-US" sz="1600" i="1" dirty="0">
                <a:solidFill>
                  <a:schemeClr val="bg2"/>
                </a:solidFill>
              </a:rPr>
              <a:t>did MTI pick up the term "Crow" in this health services article? This is definitely wrong and needs to be looked into</a:t>
            </a:r>
            <a:r>
              <a:rPr lang="en-US" sz="1600" i="1" dirty="0" smtClean="0">
                <a:solidFill>
                  <a:schemeClr val="bg2"/>
                </a:solidFill>
              </a:rPr>
              <a:t>.</a:t>
            </a:r>
          </a:p>
          <a:p>
            <a:endParaRPr lang="en-US" sz="1600" i="1" dirty="0">
              <a:solidFill>
                <a:schemeClr val="bg2"/>
              </a:solidFill>
            </a:endParaRPr>
          </a:p>
          <a:p>
            <a:r>
              <a:rPr lang="en-US" sz="1600" i="1" dirty="0">
                <a:solidFill>
                  <a:schemeClr val="bg2"/>
                </a:solidFill>
              </a:rPr>
              <a:t>Polypeptide </a:t>
            </a:r>
            <a:r>
              <a:rPr lang="en-US" sz="1600" i="1" dirty="0" err="1">
                <a:solidFill>
                  <a:schemeClr val="bg2"/>
                </a:solidFill>
              </a:rPr>
              <a:t>aptamer</a:t>
            </a:r>
            <a:r>
              <a:rPr lang="en-US" sz="1600" i="1" dirty="0">
                <a:solidFill>
                  <a:schemeClr val="bg2"/>
                </a:solidFill>
              </a:rPr>
              <a:t> should be indexed as Peptide </a:t>
            </a:r>
            <a:r>
              <a:rPr lang="en-US" sz="1600" i="1" dirty="0" err="1">
                <a:solidFill>
                  <a:schemeClr val="bg2"/>
                </a:solidFill>
              </a:rPr>
              <a:t>aptamer</a:t>
            </a:r>
            <a:r>
              <a:rPr lang="en-US" sz="1600" i="1" dirty="0">
                <a:solidFill>
                  <a:schemeClr val="bg2"/>
                </a:solidFill>
              </a:rPr>
              <a:t> (instead of Peptides and Oligonucleotides).</a:t>
            </a:r>
            <a:endParaRPr lang="en-US" sz="1600" i="1" dirty="0" smtClean="0">
              <a:solidFill>
                <a:schemeClr val="bg2"/>
              </a:solidFill>
            </a:endParaRPr>
          </a:p>
          <a:p>
            <a:endParaRPr lang="en-US" sz="1600" dirty="0">
              <a:solidFill>
                <a:schemeClr val="accent4">
                  <a:lumMod val="10000"/>
                </a:schemeClr>
              </a:solidFill>
            </a:endParaRPr>
          </a:p>
        </p:txBody>
      </p:sp>
    </p:spTree>
    <p:extLst>
      <p:ext uri="{BB962C8B-B14F-4D97-AF65-F5344CB8AC3E}">
        <p14:creationId xmlns:p14="http://schemas.microsoft.com/office/powerpoint/2010/main" val="246192373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DE3DC8A-4A07-44D3-A469-6DD60BBA3A61}" type="slidenum">
              <a:rPr lang="en-US" smtClean="0"/>
              <a:pPr/>
              <a:t>111</a:t>
            </a:fld>
            <a:endParaRPr lang="en-US" dirty="0"/>
          </a:p>
        </p:txBody>
      </p:sp>
      <p:sp>
        <p:nvSpPr>
          <p:cNvPr id="5" name="Rectangle 2"/>
          <p:cNvSpPr>
            <a:spLocks noGrp="1" noChangeArrowheads="1"/>
          </p:cNvSpPr>
          <p:nvPr>
            <p:ph type="title"/>
          </p:nvPr>
        </p:nvSpPr>
        <p:spPr>
          <a:xfrm>
            <a:off x="685800" y="1524000"/>
            <a:ext cx="7772400" cy="685800"/>
          </a:xfrm>
        </p:spPr>
        <p:txBody>
          <a:bodyPr/>
          <a:lstStyle/>
          <a:p>
            <a:pPr algn="ctr"/>
            <a:r>
              <a:rPr lang="en-US" sz="4000" dirty="0"/>
              <a:t>Questions</a:t>
            </a:r>
          </a:p>
        </p:txBody>
      </p:sp>
      <p:sp>
        <p:nvSpPr>
          <p:cNvPr id="6" name="Rectangle 3"/>
          <p:cNvSpPr txBox="1">
            <a:spLocks noChangeArrowheads="1"/>
          </p:cNvSpPr>
          <p:nvPr/>
        </p:nvSpPr>
        <p:spPr bwMode="auto">
          <a:xfrm>
            <a:off x="685800" y="2698595"/>
            <a:ext cx="7772400" cy="3289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Char char="•"/>
              <a:defRPr kumimoji="1"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kumimoji="1"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kumimoji="1" sz="2000">
                <a:solidFill>
                  <a:schemeClr val="tx1"/>
                </a:solidFill>
                <a:latin typeface="+mn-lt"/>
              </a:defRPr>
            </a:lvl3pPr>
            <a:lvl4pPr marL="1600200" indent="-228600" algn="l" rtl="0" eaLnBrk="0" fontAlgn="base" hangingPunct="0">
              <a:spcBef>
                <a:spcPct val="20000"/>
              </a:spcBef>
              <a:spcAft>
                <a:spcPct val="0"/>
              </a:spcAft>
              <a:buClr>
                <a:schemeClr val="tx2"/>
              </a:buClr>
              <a:buChar char="•"/>
              <a:defRPr kumimoji="1"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kumimoji="1"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kumimoji="1"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kumimoji="1"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kumimoji="1"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kumimoji="1" sz="2000">
                <a:solidFill>
                  <a:schemeClr val="tx1"/>
                </a:solidFill>
                <a:latin typeface="+mn-lt"/>
              </a:defRPr>
            </a:lvl9pPr>
          </a:lstStyle>
          <a:p>
            <a:pPr algn="ctr">
              <a:buFontTx/>
              <a:buNone/>
            </a:pPr>
            <a:r>
              <a:rPr lang="en-US" dirty="0" smtClean="0"/>
              <a:t>Alan (</a:t>
            </a:r>
            <a:r>
              <a:rPr lang="en-US" dirty="0" err="1" smtClean="0"/>
              <a:t>Lan</a:t>
            </a:r>
            <a:r>
              <a:rPr lang="en-US" dirty="0" smtClean="0"/>
              <a:t>) R. Aronson</a:t>
            </a:r>
          </a:p>
          <a:p>
            <a:pPr algn="ctr">
              <a:buFontTx/>
              <a:buNone/>
            </a:pPr>
            <a:r>
              <a:rPr lang="en-US" dirty="0" smtClean="0"/>
              <a:t>James G. </a:t>
            </a:r>
            <a:r>
              <a:rPr lang="en-US" dirty="0" err="1" smtClean="0"/>
              <a:t>Mork</a:t>
            </a:r>
            <a:endParaRPr lang="en-US" dirty="0" smtClean="0"/>
          </a:p>
          <a:p>
            <a:pPr algn="ctr">
              <a:buFontTx/>
              <a:buNone/>
            </a:pPr>
            <a:r>
              <a:rPr lang="en-US" dirty="0" smtClean="0"/>
              <a:t>Fran</a:t>
            </a:r>
            <a:r>
              <a:rPr lang="en-US" dirty="0" smtClean="0">
                <a:cs typeface="Times New Roman" pitchFamily="18" charset="0"/>
              </a:rPr>
              <a:t>ç</a:t>
            </a:r>
            <a:r>
              <a:rPr lang="en-US" dirty="0" smtClean="0"/>
              <a:t>ois-Michel Lang</a:t>
            </a:r>
          </a:p>
          <a:p>
            <a:pPr algn="ctr">
              <a:buFontTx/>
              <a:buNone/>
            </a:pPr>
            <a:r>
              <a:rPr lang="en-US" dirty="0" smtClean="0"/>
              <a:t>Willie J. Rogers</a:t>
            </a:r>
          </a:p>
          <a:p>
            <a:pPr algn="ctr">
              <a:buFontTx/>
              <a:buNone/>
            </a:pPr>
            <a:r>
              <a:rPr lang="en-US" dirty="0" smtClean="0"/>
              <a:t>Antonio J. </a:t>
            </a:r>
            <a:r>
              <a:rPr lang="en-US" dirty="0" err="1" smtClean="0"/>
              <a:t>Jimeno-Yepes</a:t>
            </a:r>
            <a:endParaRPr lang="en-US" dirty="0" smtClean="0"/>
          </a:p>
          <a:p>
            <a:pPr algn="ctr">
              <a:buFontTx/>
              <a:buNone/>
            </a:pPr>
            <a:r>
              <a:rPr lang="en-US" dirty="0" smtClean="0"/>
              <a:t>J. Caitlin </a:t>
            </a:r>
            <a:r>
              <a:rPr lang="en-US" dirty="0" err="1" smtClean="0"/>
              <a:t>Sticco</a:t>
            </a:r>
            <a:endParaRPr lang="en-US" dirty="0"/>
          </a:p>
        </p:txBody>
      </p:sp>
    </p:spTree>
    <p:extLst>
      <p:ext uri="{BB962C8B-B14F-4D97-AF65-F5344CB8AC3E}">
        <p14:creationId xmlns:p14="http://schemas.microsoft.com/office/powerpoint/2010/main" val="2715634482"/>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
            </a:r>
            <a:r>
              <a:rPr lang="en-US" dirty="0" err="1" smtClean="0"/>
              <a:t>MetaMap</a:t>
            </a:r>
            <a:r>
              <a:rPr lang="en-US" dirty="0" smtClean="0"/>
              <a:t>” in </a:t>
            </a:r>
            <a:r>
              <a:rPr lang="en-US" dirty="0" err="1" smtClean="0"/>
              <a:t>PubMed</a:t>
            </a:r>
            <a:r>
              <a:rPr lang="en-US" dirty="0" smtClean="0"/>
              <a:t> Central</a:t>
            </a:r>
            <a:endParaRPr lang="en-US" dirty="0"/>
          </a:p>
        </p:txBody>
      </p:sp>
      <p:graphicFrame>
        <p:nvGraphicFramePr>
          <p:cNvPr id="15" name="Content Placeholder 14"/>
          <p:cNvGraphicFramePr>
            <a:graphicFrameLocks noGrp="1"/>
          </p:cNvGraphicFramePr>
          <p:nvPr>
            <p:ph idx="1"/>
          </p:nvPr>
        </p:nvGraphicFramePr>
        <p:xfrm>
          <a:off x="685800" y="1524000"/>
          <a:ext cx="77724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0"/>
          </p:nvPr>
        </p:nvSpPr>
        <p:spPr>
          <a:xfrm>
            <a:off x="7010400" y="6113981"/>
            <a:ext cx="2133600" cy="476250"/>
          </a:xfrm>
        </p:spPr>
        <p:txBody>
          <a:bodyPr/>
          <a:lstStyle/>
          <a:p>
            <a:fld id="{7DE3DC8A-4A07-44D3-A469-6DD60BBA3A61}" type="slidenum">
              <a:rPr lang="en-US" smtClean="0"/>
              <a:pPr/>
              <a:t>12</a:t>
            </a:fld>
            <a:endParaRPr lang="en-US" dirty="0"/>
          </a:p>
        </p:txBody>
      </p:sp>
      <p:sp>
        <p:nvSpPr>
          <p:cNvPr id="6" name="Rectangle 5"/>
          <p:cNvSpPr/>
          <p:nvPr/>
        </p:nvSpPr>
        <p:spPr bwMode="auto">
          <a:xfrm>
            <a:off x="6240780" y="2411730"/>
            <a:ext cx="492443" cy="461665"/>
          </a:xfrm>
          <a:prstGeom prst="rect">
            <a:avLst/>
          </a:prstGeom>
          <a:noFill/>
          <a:ln w="25400"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bg1">
                    <a:lumMod val="10000"/>
                  </a:schemeClr>
                </a:solidFill>
                <a:effectLst/>
                <a:latin typeface="Times New Roman" pitchFamily="18" charset="0"/>
              </a:rPr>
              <a:t>40</a:t>
            </a:r>
          </a:p>
        </p:txBody>
      </p:sp>
      <p:sp>
        <p:nvSpPr>
          <p:cNvPr id="7" name="Rectangle 6"/>
          <p:cNvSpPr/>
          <p:nvPr/>
        </p:nvSpPr>
        <p:spPr bwMode="auto">
          <a:xfrm>
            <a:off x="6690360" y="1809750"/>
            <a:ext cx="492443" cy="461665"/>
          </a:xfrm>
          <a:prstGeom prst="rect">
            <a:avLst/>
          </a:prstGeom>
          <a:noFill/>
          <a:ln w="25400"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bg1">
                    <a:lumMod val="10000"/>
                  </a:schemeClr>
                </a:solidFill>
                <a:effectLst/>
                <a:latin typeface="Times New Roman" pitchFamily="18" charset="0"/>
              </a:rPr>
              <a:t>49</a:t>
            </a:r>
          </a:p>
        </p:txBody>
      </p:sp>
      <p:sp>
        <p:nvSpPr>
          <p:cNvPr id="8" name="Rectangle 7"/>
          <p:cNvSpPr/>
          <p:nvPr/>
        </p:nvSpPr>
        <p:spPr bwMode="auto">
          <a:xfrm>
            <a:off x="7086600" y="2240280"/>
            <a:ext cx="492443" cy="461665"/>
          </a:xfrm>
          <a:prstGeom prst="rect">
            <a:avLst/>
          </a:prstGeom>
          <a:noFill/>
          <a:ln w="25400"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bg1">
                    <a:lumMod val="10000"/>
                  </a:schemeClr>
                </a:solidFill>
                <a:effectLst/>
                <a:latin typeface="Times New Roman" pitchFamily="18" charset="0"/>
              </a:rPr>
              <a:t>43</a:t>
            </a:r>
          </a:p>
        </p:txBody>
      </p:sp>
      <p:sp>
        <p:nvSpPr>
          <p:cNvPr id="9" name="Rectangle 8"/>
          <p:cNvSpPr/>
          <p:nvPr/>
        </p:nvSpPr>
        <p:spPr bwMode="auto">
          <a:xfrm>
            <a:off x="7509510" y="1691640"/>
            <a:ext cx="492443" cy="461665"/>
          </a:xfrm>
          <a:prstGeom prst="rect">
            <a:avLst/>
          </a:prstGeom>
          <a:noFill/>
          <a:ln w="25400"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bg1">
                    <a:lumMod val="10000"/>
                  </a:schemeClr>
                </a:solidFill>
                <a:effectLst/>
                <a:latin typeface="Times New Roman" pitchFamily="18" charset="0"/>
              </a:rPr>
              <a:t>53</a:t>
            </a:r>
          </a:p>
        </p:txBody>
      </p:sp>
    </p:spTree>
    <p:extLst>
      <p:ext uri="{BB962C8B-B14F-4D97-AF65-F5344CB8AC3E}">
        <p14:creationId xmlns:p14="http://schemas.microsoft.com/office/powerpoint/2010/main" val="73213658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MetaMap</a:t>
            </a:r>
            <a:r>
              <a:rPr lang="en-US" dirty="0" smtClean="0"/>
              <a:t> - Foundations</a:t>
            </a:r>
            <a:endParaRPr lang="en-US" dirty="0"/>
          </a:p>
        </p:txBody>
      </p:sp>
      <p:sp>
        <p:nvSpPr>
          <p:cNvPr id="5" name="Rectangle 3"/>
          <p:cNvSpPr txBox="1">
            <a:spLocks noChangeArrowheads="1"/>
          </p:cNvSpPr>
          <p:nvPr/>
        </p:nvSpPr>
        <p:spPr bwMode="auto">
          <a:xfrm>
            <a:off x="685800" y="1524000"/>
            <a:ext cx="7772400" cy="3207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Char char="•"/>
              <a:defRPr kumimoji="1"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kumimoji="1"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kumimoji="1" sz="2000">
                <a:solidFill>
                  <a:schemeClr val="tx1"/>
                </a:solidFill>
                <a:latin typeface="+mn-lt"/>
              </a:defRPr>
            </a:lvl3pPr>
            <a:lvl4pPr marL="1600200" indent="-228600" algn="l" rtl="0" eaLnBrk="0" fontAlgn="base" hangingPunct="0">
              <a:spcBef>
                <a:spcPct val="20000"/>
              </a:spcBef>
              <a:spcAft>
                <a:spcPct val="0"/>
              </a:spcAft>
              <a:buClr>
                <a:schemeClr val="tx2"/>
              </a:buClr>
              <a:buChar char="•"/>
              <a:defRPr kumimoji="1"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kumimoji="1"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kumimoji="1"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kumimoji="1"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kumimoji="1"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kumimoji="1" sz="2000">
                <a:solidFill>
                  <a:schemeClr val="tx1"/>
                </a:solidFill>
                <a:latin typeface="+mn-lt"/>
              </a:defRPr>
            </a:lvl9pPr>
          </a:lstStyle>
          <a:p>
            <a:r>
              <a:rPr lang="en-US" sz="2400" dirty="0" smtClean="0"/>
              <a:t>Knowledge-intensive approach</a:t>
            </a:r>
          </a:p>
          <a:p>
            <a:r>
              <a:rPr lang="en-US" sz="2400" dirty="0" smtClean="0"/>
              <a:t>Natural Language Processing (NLP)</a:t>
            </a:r>
          </a:p>
          <a:p>
            <a:r>
              <a:rPr lang="en-US" sz="2400" dirty="0" smtClean="0"/>
              <a:t>Emphasize thoroughness over efficiency</a:t>
            </a:r>
          </a:p>
          <a:p>
            <a:r>
              <a:rPr lang="en-US" sz="2400" dirty="0" smtClean="0"/>
              <a:t>However…efficiency is still important!</a:t>
            </a:r>
          </a:p>
        </p:txBody>
      </p:sp>
      <p:sp>
        <p:nvSpPr>
          <p:cNvPr id="4" name="Slide Number Placeholder 3"/>
          <p:cNvSpPr>
            <a:spLocks noGrp="1"/>
          </p:cNvSpPr>
          <p:nvPr>
            <p:ph type="sldNum" sz="quarter" idx="10"/>
          </p:nvPr>
        </p:nvSpPr>
        <p:spPr>
          <a:xfrm>
            <a:off x="7010400" y="6113981"/>
            <a:ext cx="2133600" cy="476250"/>
          </a:xfrm>
        </p:spPr>
        <p:txBody>
          <a:bodyPr/>
          <a:lstStyle/>
          <a:p>
            <a:fld id="{7DE3DC8A-4A07-44D3-A469-6DD60BBA3A61}" type="slidenum">
              <a:rPr lang="en-US" smtClean="0"/>
              <a:pPr/>
              <a:t>13</a:t>
            </a:fld>
            <a:endParaRPr lang="en-US" dirty="0"/>
          </a:p>
        </p:txBody>
      </p:sp>
    </p:spTree>
    <p:extLst>
      <p:ext uri="{BB962C8B-B14F-4D97-AF65-F5344CB8AC3E}">
        <p14:creationId xmlns:p14="http://schemas.microsoft.com/office/powerpoint/2010/main" val="489877585"/>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Complexity of Language - Synonymy</a:t>
            </a:r>
            <a:endParaRPr lang="en-US" dirty="0"/>
          </a:p>
        </p:txBody>
      </p:sp>
      <p:sp>
        <p:nvSpPr>
          <p:cNvPr id="3" name="Content Placeholder 2"/>
          <p:cNvSpPr>
            <a:spLocks noGrp="1"/>
          </p:cNvSpPr>
          <p:nvPr>
            <p:ph idx="1"/>
          </p:nvPr>
        </p:nvSpPr>
        <p:spPr/>
        <p:txBody>
          <a:bodyPr/>
          <a:lstStyle/>
          <a:p>
            <a:pPr>
              <a:buNone/>
            </a:pPr>
            <a:r>
              <a:rPr lang="en-US" i="1" dirty="0" smtClean="0"/>
              <a:t>Heart  Attack</a:t>
            </a:r>
          </a:p>
          <a:p>
            <a:pPr>
              <a:buNone/>
            </a:pPr>
            <a:r>
              <a:rPr lang="en-US" i="1" dirty="0" smtClean="0"/>
              <a:t>Myocardial  infarction</a:t>
            </a:r>
          </a:p>
          <a:p>
            <a:pPr>
              <a:buNone/>
            </a:pPr>
            <a:r>
              <a:rPr lang="en-US" i="1" dirty="0" smtClean="0"/>
              <a:t>Attack  coronary</a:t>
            </a:r>
          </a:p>
          <a:p>
            <a:pPr>
              <a:buNone/>
            </a:pPr>
            <a:r>
              <a:rPr lang="en-US" i="1" dirty="0" smtClean="0"/>
              <a:t>Heart  infarction</a:t>
            </a:r>
          </a:p>
          <a:p>
            <a:pPr>
              <a:buNone/>
            </a:pPr>
            <a:r>
              <a:rPr lang="en-US" i="1" dirty="0" smtClean="0"/>
              <a:t>Myocardial  necrosis</a:t>
            </a:r>
          </a:p>
          <a:p>
            <a:pPr>
              <a:buNone/>
            </a:pPr>
            <a:r>
              <a:rPr lang="en-US" i="1" dirty="0" smtClean="0"/>
              <a:t>Infarction  of  heart</a:t>
            </a:r>
          </a:p>
          <a:p>
            <a:pPr>
              <a:buNone/>
            </a:pPr>
            <a:r>
              <a:rPr lang="en-US" i="1" dirty="0" smtClean="0"/>
              <a:t>AMI</a:t>
            </a:r>
          </a:p>
          <a:p>
            <a:pPr>
              <a:buNone/>
            </a:pPr>
            <a:r>
              <a:rPr lang="en-US" i="1" dirty="0" smtClean="0"/>
              <a:t>MI</a:t>
            </a:r>
          </a:p>
          <a:p>
            <a:pPr>
              <a:buNone/>
            </a:pPr>
            <a:endParaRPr lang="en-US" dirty="0" smtClean="0"/>
          </a:p>
        </p:txBody>
      </p:sp>
      <p:sp useBgFill="1">
        <p:nvSpPr>
          <p:cNvPr id="7" name="Right Brace 6"/>
          <p:cNvSpPr/>
          <p:nvPr/>
        </p:nvSpPr>
        <p:spPr bwMode="auto">
          <a:xfrm>
            <a:off x="3657600" y="1577014"/>
            <a:ext cx="755374" cy="3366052"/>
          </a:xfrm>
          <a:prstGeom prst="rightBrace">
            <a:avLst/>
          </a:prstGeom>
          <a:ln w="635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9" name="TextBox 8"/>
          <p:cNvSpPr txBox="1"/>
          <p:nvPr/>
        </p:nvSpPr>
        <p:spPr>
          <a:xfrm>
            <a:off x="4638261" y="3047999"/>
            <a:ext cx="4346713" cy="461665"/>
          </a:xfrm>
          <a:prstGeom prst="rect">
            <a:avLst/>
          </a:prstGeom>
          <a:noFill/>
        </p:spPr>
        <p:txBody>
          <a:bodyPr wrap="square" rtlCol="0">
            <a:spAutoFit/>
          </a:bodyPr>
          <a:lstStyle/>
          <a:p>
            <a:r>
              <a:rPr lang="en-US" dirty="0" smtClean="0"/>
              <a:t>C0027051: Myocardial Infarction</a:t>
            </a:r>
            <a:endParaRPr lang="en-US" dirty="0"/>
          </a:p>
        </p:txBody>
      </p:sp>
      <p:sp>
        <p:nvSpPr>
          <p:cNvPr id="6" name="Slide Number Placeholder 3"/>
          <p:cNvSpPr>
            <a:spLocks noGrp="1"/>
          </p:cNvSpPr>
          <p:nvPr>
            <p:ph type="sldNum" sz="quarter" idx="10"/>
          </p:nvPr>
        </p:nvSpPr>
        <p:spPr>
          <a:xfrm>
            <a:off x="7010400" y="6113981"/>
            <a:ext cx="2133600" cy="476250"/>
          </a:xfrm>
        </p:spPr>
        <p:txBody>
          <a:bodyPr/>
          <a:lstStyle/>
          <a:p>
            <a:fld id="{7DE3DC8A-4A07-44D3-A469-6DD60BBA3A61}" type="slidenum">
              <a:rPr lang="en-US" smtClean="0"/>
              <a:pPr/>
              <a:t>14</a:t>
            </a:fld>
            <a:endParaRPr lang="en-US" dirty="0"/>
          </a:p>
        </p:txBody>
      </p:sp>
    </p:spTree>
    <p:extLst>
      <p:ext uri="{BB962C8B-B14F-4D97-AF65-F5344CB8AC3E}">
        <p14:creationId xmlns:p14="http://schemas.microsoft.com/office/powerpoint/2010/main" val="3517158124"/>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Complexity of Language - Ambiguity</a:t>
            </a:r>
            <a:endParaRPr lang="en-US" dirty="0"/>
          </a:p>
        </p:txBody>
      </p:sp>
      <p:sp>
        <p:nvSpPr>
          <p:cNvPr id="3" name="Content Placeholder 2"/>
          <p:cNvSpPr>
            <a:spLocks noGrp="1"/>
          </p:cNvSpPr>
          <p:nvPr>
            <p:ph idx="1"/>
          </p:nvPr>
        </p:nvSpPr>
        <p:spPr/>
        <p:txBody>
          <a:bodyPr/>
          <a:lstStyle/>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p:txBody>
      </p:sp>
      <p:sp>
        <p:nvSpPr>
          <p:cNvPr id="8" name="Left Brace 7"/>
          <p:cNvSpPr/>
          <p:nvPr/>
        </p:nvSpPr>
        <p:spPr bwMode="auto">
          <a:xfrm rot="10800000">
            <a:off x="2472653" y="1676523"/>
            <a:ext cx="1020418" cy="1979895"/>
          </a:xfrm>
          <a:prstGeom prst="leftBrace">
            <a:avLst/>
          </a:prstGeom>
          <a:noFill/>
          <a:ln w="63500" cap="flat" cmpd="sng" algn="ctr">
            <a:solidFill>
              <a:schemeClr val="tx1"/>
            </a:solidFill>
            <a:prstDash val="solid"/>
            <a:round/>
            <a:headEnd type="none" w="med" len="med"/>
            <a:tailEnd type="none" w="med" len="med"/>
          </a:ln>
          <a:effectLst/>
          <a:scene3d>
            <a:camera prst="orthographicFront">
              <a:rot lat="0" lon="10800000" rev="0"/>
            </a:camera>
            <a:lightRig rig="threePt" dir="t"/>
          </a:scene3d>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smtClean="0"/>
          </a:p>
        </p:txBody>
      </p:sp>
      <p:sp>
        <p:nvSpPr>
          <p:cNvPr id="12" name="TextBox 11"/>
          <p:cNvSpPr txBox="1"/>
          <p:nvPr/>
        </p:nvSpPr>
        <p:spPr>
          <a:xfrm>
            <a:off x="816443" y="1900691"/>
            <a:ext cx="6646382" cy="2785378"/>
          </a:xfrm>
          <a:prstGeom prst="rect">
            <a:avLst/>
          </a:prstGeom>
          <a:noFill/>
        </p:spPr>
        <p:txBody>
          <a:bodyPr wrap="square" rtlCol="0">
            <a:spAutoFit/>
          </a:bodyPr>
          <a:lstStyle/>
          <a:p>
            <a:pPr>
              <a:lnSpc>
                <a:spcPts val="3500"/>
              </a:lnSpc>
            </a:pPr>
            <a:r>
              <a:rPr lang="en-US" dirty="0" smtClean="0"/>
              <a:t>                                     C0009264: Cold Temperature</a:t>
            </a:r>
          </a:p>
          <a:p>
            <a:pPr>
              <a:lnSpc>
                <a:spcPts val="3500"/>
              </a:lnSpc>
            </a:pPr>
            <a:r>
              <a:rPr lang="en-US" sz="2800" i="1" dirty="0" smtClean="0"/>
              <a:t>     cold</a:t>
            </a:r>
            <a:r>
              <a:rPr lang="en-US" dirty="0" smtClean="0"/>
              <a:t>                       C0234192: Cold Sensation</a:t>
            </a:r>
            <a:endParaRPr lang="en-US" sz="3200" i="1" dirty="0" smtClean="0"/>
          </a:p>
          <a:p>
            <a:pPr>
              <a:lnSpc>
                <a:spcPts val="3500"/>
              </a:lnSpc>
            </a:pPr>
            <a:r>
              <a:rPr lang="en-US" dirty="0" smtClean="0"/>
              <a:t>                                     C0009443: Common Cold</a:t>
            </a:r>
          </a:p>
          <a:p>
            <a:pPr>
              <a:lnSpc>
                <a:spcPts val="3500"/>
              </a:lnSpc>
            </a:pPr>
            <a:endParaRPr lang="en-US" dirty="0" smtClean="0"/>
          </a:p>
          <a:p>
            <a:pPr>
              <a:lnSpc>
                <a:spcPts val="3500"/>
              </a:lnSpc>
            </a:pPr>
            <a:endParaRPr lang="en-US" dirty="0" smtClean="0"/>
          </a:p>
          <a:p>
            <a:pPr>
              <a:lnSpc>
                <a:spcPts val="3500"/>
              </a:lnSpc>
            </a:pPr>
            <a:r>
              <a:rPr lang="en-US" dirty="0" smtClean="0"/>
              <a:t>Ambiguity resolved by Word Sense Disambiguation</a:t>
            </a:r>
          </a:p>
        </p:txBody>
      </p:sp>
      <p:sp>
        <p:nvSpPr>
          <p:cNvPr id="6" name="Slide Number Placeholder 3"/>
          <p:cNvSpPr>
            <a:spLocks noGrp="1"/>
          </p:cNvSpPr>
          <p:nvPr>
            <p:ph type="sldNum" sz="quarter" idx="10"/>
          </p:nvPr>
        </p:nvSpPr>
        <p:spPr>
          <a:xfrm>
            <a:off x="7010400" y="6113981"/>
            <a:ext cx="2133600" cy="476250"/>
          </a:xfrm>
        </p:spPr>
        <p:txBody>
          <a:bodyPr/>
          <a:lstStyle/>
          <a:p>
            <a:fld id="{7DE3DC8A-4A07-44D3-A469-6DD60BBA3A61}" type="slidenum">
              <a:rPr lang="en-US" smtClean="0"/>
              <a:pPr/>
              <a:t>15</a:t>
            </a:fld>
            <a:endParaRPr lang="en-US" dirty="0"/>
          </a:p>
        </p:txBody>
      </p:sp>
    </p:spTree>
    <p:extLst>
      <p:ext uri="{BB962C8B-B14F-4D97-AF65-F5344CB8AC3E}">
        <p14:creationId xmlns:p14="http://schemas.microsoft.com/office/powerpoint/2010/main" val="1903629944"/>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MetaMap</a:t>
            </a:r>
            <a:r>
              <a:rPr lang="en-US" dirty="0" smtClean="0"/>
              <a:t> - Processing Example</a:t>
            </a:r>
            <a:endParaRPr lang="en-US" dirty="0"/>
          </a:p>
        </p:txBody>
      </p:sp>
      <p:sp>
        <p:nvSpPr>
          <p:cNvPr id="6" name="Rectangle 3"/>
          <p:cNvSpPr txBox="1">
            <a:spLocks noChangeArrowheads="1"/>
          </p:cNvSpPr>
          <p:nvPr/>
        </p:nvSpPr>
        <p:spPr bwMode="auto">
          <a:xfrm>
            <a:off x="685800" y="1341520"/>
            <a:ext cx="7772400" cy="4025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Char char="•"/>
              <a:defRPr kumimoji="1"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kumimoji="1"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kumimoji="1" sz="2000">
                <a:solidFill>
                  <a:schemeClr val="tx1"/>
                </a:solidFill>
                <a:latin typeface="+mn-lt"/>
              </a:defRPr>
            </a:lvl3pPr>
            <a:lvl4pPr marL="1600200" indent="-228600" algn="l" rtl="0" eaLnBrk="0" fontAlgn="base" hangingPunct="0">
              <a:spcBef>
                <a:spcPct val="20000"/>
              </a:spcBef>
              <a:spcAft>
                <a:spcPct val="0"/>
              </a:spcAft>
              <a:buClr>
                <a:schemeClr val="tx2"/>
              </a:buClr>
              <a:buChar char="•"/>
              <a:defRPr kumimoji="1"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kumimoji="1"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kumimoji="1"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kumimoji="1"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kumimoji="1"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kumimoji="1" sz="2000">
                <a:solidFill>
                  <a:schemeClr val="tx1"/>
                </a:solidFill>
                <a:latin typeface="+mn-lt"/>
              </a:defRPr>
            </a:lvl9pPr>
          </a:lstStyle>
          <a:p>
            <a:pPr>
              <a:buNone/>
            </a:pPr>
            <a:r>
              <a:rPr lang="en-US" sz="2400" i="1" dirty="0" smtClean="0">
                <a:solidFill>
                  <a:srgbClr val="FFFF00"/>
                </a:solidFill>
                <a:cs typeface="Courier New" pitchFamily="49" charset="0"/>
              </a:rPr>
              <a:t>Inferior  vena  </a:t>
            </a:r>
            <a:r>
              <a:rPr lang="en-US" sz="2400" i="1" dirty="0" err="1" smtClean="0">
                <a:solidFill>
                  <a:srgbClr val="FFFF00"/>
                </a:solidFill>
                <a:cs typeface="Courier New" pitchFamily="49" charset="0"/>
              </a:rPr>
              <a:t>caval</a:t>
            </a:r>
            <a:r>
              <a:rPr lang="en-US" sz="2400" i="1" dirty="0" smtClean="0">
                <a:solidFill>
                  <a:srgbClr val="FFFF00"/>
                </a:solidFill>
                <a:cs typeface="Courier New" pitchFamily="49" charset="0"/>
              </a:rPr>
              <a:t>  stent  filter </a:t>
            </a:r>
            <a:r>
              <a:rPr lang="en-US" sz="2400" dirty="0" smtClean="0">
                <a:solidFill>
                  <a:srgbClr val="FFFF00"/>
                </a:solidFill>
                <a:cs typeface="Courier New" pitchFamily="49" charset="0"/>
              </a:rPr>
              <a:t>(PMID  3490760)</a:t>
            </a:r>
          </a:p>
          <a:p>
            <a:pPr>
              <a:buNone/>
            </a:pPr>
            <a:r>
              <a:rPr lang="en-US" sz="2400" dirty="0" smtClean="0">
                <a:cs typeface="Courier New" pitchFamily="49" charset="0"/>
              </a:rPr>
              <a:t>Candidate Concepts:</a:t>
            </a:r>
          </a:p>
          <a:p>
            <a:pPr>
              <a:lnSpc>
                <a:spcPts val="1700"/>
              </a:lnSpc>
              <a:spcBef>
                <a:spcPts val="1200"/>
              </a:spcBef>
              <a:buNone/>
            </a:pPr>
            <a:r>
              <a:rPr lang="en-US" sz="2000" b="1" dirty="0" smtClean="0">
                <a:latin typeface="Courier New" pitchFamily="49" charset="0"/>
                <a:cs typeface="Courier New" pitchFamily="49" charset="0"/>
              </a:rPr>
              <a:t>909  C0080306: Inferior Vena Cava Filter [</a:t>
            </a:r>
            <a:r>
              <a:rPr lang="en-US" sz="2000" b="1" dirty="0" err="1" smtClean="0">
                <a:latin typeface="Courier New" pitchFamily="49" charset="0"/>
                <a:cs typeface="Courier New" pitchFamily="49" charset="0"/>
              </a:rPr>
              <a:t>medd</a:t>
            </a:r>
            <a:r>
              <a:rPr lang="en-US" sz="2000" b="1" dirty="0" smtClean="0">
                <a:latin typeface="Courier New" pitchFamily="49" charset="0"/>
                <a:cs typeface="Courier New" pitchFamily="49" charset="0"/>
              </a:rPr>
              <a:t>]</a:t>
            </a:r>
          </a:p>
          <a:p>
            <a:pPr>
              <a:lnSpc>
                <a:spcPts val="1700"/>
              </a:lnSpc>
              <a:buNone/>
            </a:pPr>
            <a:r>
              <a:rPr lang="en-US" sz="2000" b="1" dirty="0" smtClean="0">
                <a:latin typeface="Courier New" pitchFamily="49" charset="0"/>
                <a:cs typeface="Courier New" pitchFamily="49" charset="0"/>
              </a:rPr>
              <a:t>804  C0180860: Filter                    [</a:t>
            </a:r>
            <a:r>
              <a:rPr lang="en-US" sz="2000" b="1" dirty="0" err="1" smtClean="0">
                <a:latin typeface="Courier New" pitchFamily="49" charset="0"/>
                <a:cs typeface="Courier New" pitchFamily="49" charset="0"/>
              </a:rPr>
              <a:t>mnob</a:t>
            </a:r>
            <a:r>
              <a:rPr lang="en-US" sz="2000" b="1" dirty="0" smtClean="0">
                <a:latin typeface="Courier New" pitchFamily="49" charset="0"/>
                <a:cs typeface="Courier New" pitchFamily="49" charset="0"/>
              </a:rPr>
              <a:t>]</a:t>
            </a:r>
          </a:p>
          <a:p>
            <a:pPr>
              <a:lnSpc>
                <a:spcPts val="1700"/>
              </a:lnSpc>
              <a:buNone/>
            </a:pPr>
            <a:r>
              <a:rPr lang="en-US" sz="2000" b="1" dirty="0" smtClean="0">
                <a:latin typeface="Courier New" pitchFamily="49" charset="0"/>
                <a:cs typeface="Courier New" pitchFamily="49" charset="0"/>
              </a:rPr>
              <a:t>804  C0581406: Filter                    [</a:t>
            </a:r>
            <a:r>
              <a:rPr lang="en-US" sz="2000" b="1" dirty="0" err="1" smtClean="0">
                <a:latin typeface="Courier New" pitchFamily="49" charset="0"/>
                <a:cs typeface="Courier New" pitchFamily="49" charset="0"/>
              </a:rPr>
              <a:t>medd</a:t>
            </a:r>
            <a:r>
              <a:rPr lang="en-US" sz="2000" b="1" dirty="0" smtClean="0">
                <a:latin typeface="Courier New" pitchFamily="49" charset="0"/>
                <a:cs typeface="Courier New" pitchFamily="49" charset="0"/>
              </a:rPr>
              <a:t>]</a:t>
            </a:r>
          </a:p>
          <a:p>
            <a:pPr>
              <a:lnSpc>
                <a:spcPts val="1700"/>
              </a:lnSpc>
              <a:buNone/>
            </a:pPr>
            <a:r>
              <a:rPr lang="en-US" sz="2000" b="1" dirty="0" smtClean="0">
                <a:latin typeface="Courier New" pitchFamily="49" charset="0"/>
                <a:cs typeface="Courier New" pitchFamily="49" charset="0"/>
              </a:rPr>
              <a:t>804  C1522664: Filter                    [</a:t>
            </a:r>
            <a:r>
              <a:rPr lang="en-US" sz="2000" b="1" dirty="0" err="1" smtClean="0">
                <a:latin typeface="Courier New" pitchFamily="49" charset="0"/>
                <a:cs typeface="Courier New" pitchFamily="49" charset="0"/>
              </a:rPr>
              <a:t>inpr</a:t>
            </a:r>
            <a:r>
              <a:rPr lang="en-US" sz="2000" b="1" dirty="0" smtClean="0">
                <a:latin typeface="Courier New" pitchFamily="49" charset="0"/>
                <a:cs typeface="Courier New" pitchFamily="49" charset="0"/>
              </a:rPr>
              <a:t>]</a:t>
            </a:r>
          </a:p>
          <a:p>
            <a:pPr>
              <a:lnSpc>
                <a:spcPts val="1700"/>
              </a:lnSpc>
              <a:buNone/>
            </a:pPr>
            <a:r>
              <a:rPr lang="en-US" sz="2000" b="1" dirty="0" smtClean="0">
                <a:latin typeface="Courier New" pitchFamily="49" charset="0"/>
                <a:cs typeface="Courier New" pitchFamily="49" charset="0"/>
              </a:rPr>
              <a:t>804  C1704449: Filter                    [</a:t>
            </a:r>
            <a:r>
              <a:rPr lang="en-US" sz="2000" b="1" dirty="0" err="1" smtClean="0">
                <a:latin typeface="Courier New" pitchFamily="49" charset="0"/>
                <a:cs typeface="Courier New" pitchFamily="49" charset="0"/>
              </a:rPr>
              <a:t>cnce</a:t>
            </a:r>
            <a:r>
              <a:rPr lang="en-US" sz="2000" b="1" dirty="0" smtClean="0">
                <a:latin typeface="Courier New" pitchFamily="49" charset="0"/>
                <a:cs typeface="Courier New" pitchFamily="49" charset="0"/>
              </a:rPr>
              <a:t>]</a:t>
            </a:r>
          </a:p>
          <a:p>
            <a:pPr>
              <a:lnSpc>
                <a:spcPts val="1700"/>
              </a:lnSpc>
              <a:buNone/>
            </a:pPr>
            <a:r>
              <a:rPr lang="en-US" sz="2000" b="1" dirty="0" smtClean="0">
                <a:latin typeface="Courier New" pitchFamily="49" charset="0"/>
                <a:cs typeface="Courier New" pitchFamily="49" charset="0"/>
              </a:rPr>
              <a:t>804  C1704684: Filter                    [</a:t>
            </a:r>
            <a:r>
              <a:rPr lang="en-US" sz="2000" b="1" dirty="0" err="1" smtClean="0">
                <a:latin typeface="Courier New" pitchFamily="49" charset="0"/>
                <a:cs typeface="Courier New" pitchFamily="49" charset="0"/>
              </a:rPr>
              <a:t>medd</a:t>
            </a:r>
            <a:r>
              <a:rPr lang="en-US" sz="2000" b="1" dirty="0" smtClean="0">
                <a:latin typeface="Courier New" pitchFamily="49" charset="0"/>
                <a:cs typeface="Courier New" pitchFamily="49" charset="0"/>
              </a:rPr>
              <a:t>]</a:t>
            </a:r>
          </a:p>
          <a:p>
            <a:pPr marL="457200" indent="-457200">
              <a:lnSpc>
                <a:spcPts val="1700"/>
              </a:lnSpc>
              <a:buNone/>
            </a:pPr>
            <a:r>
              <a:rPr lang="en-US" sz="2000" b="1" dirty="0" smtClean="0">
                <a:latin typeface="Courier New" pitchFamily="49" charset="0"/>
                <a:cs typeface="Courier New" pitchFamily="49" charset="0"/>
              </a:rPr>
              <a:t>804  C1875155: FILTER                    [</a:t>
            </a:r>
            <a:r>
              <a:rPr lang="en-US" sz="2000" b="1" dirty="0" err="1" smtClean="0">
                <a:latin typeface="Courier New" pitchFamily="49" charset="0"/>
                <a:cs typeface="Courier New" pitchFamily="49" charset="0"/>
              </a:rPr>
              <a:t>medd</a:t>
            </a:r>
            <a:r>
              <a:rPr lang="en-US" sz="2000" b="1" dirty="0" smtClean="0">
                <a:latin typeface="Courier New" pitchFamily="49" charset="0"/>
                <a:cs typeface="Courier New" pitchFamily="49" charset="0"/>
              </a:rPr>
              <a:t>]</a:t>
            </a:r>
          </a:p>
          <a:p>
            <a:pPr>
              <a:lnSpc>
                <a:spcPts val="1700"/>
              </a:lnSpc>
              <a:buNone/>
            </a:pPr>
            <a:r>
              <a:rPr lang="en-US" sz="2000" b="1" dirty="0" smtClean="0">
                <a:latin typeface="Courier New" pitchFamily="49" charset="0"/>
                <a:cs typeface="Courier New" pitchFamily="49" charset="0"/>
              </a:rPr>
              <a:t>717  C0521360: Inferior vena </a:t>
            </a:r>
            <a:r>
              <a:rPr lang="en-US" sz="2000" b="1" dirty="0" err="1" smtClean="0">
                <a:latin typeface="Courier New" pitchFamily="49" charset="0"/>
                <a:cs typeface="Courier New" pitchFamily="49" charset="0"/>
              </a:rPr>
              <a:t>caval</a:t>
            </a:r>
            <a:r>
              <a:rPr lang="en-US" sz="2000" b="1" dirty="0" smtClean="0">
                <a:latin typeface="Courier New" pitchFamily="49" charset="0"/>
                <a:cs typeface="Courier New" pitchFamily="49" charset="0"/>
              </a:rPr>
              <a:t>       [</a:t>
            </a:r>
            <a:r>
              <a:rPr lang="en-US" sz="2000" b="1" dirty="0" err="1" smtClean="0">
                <a:latin typeface="Courier New" pitchFamily="49" charset="0"/>
                <a:cs typeface="Courier New" pitchFamily="49" charset="0"/>
              </a:rPr>
              <a:t>blor</a:t>
            </a:r>
            <a:r>
              <a:rPr lang="en-US" sz="2000" b="1" dirty="0" smtClean="0">
                <a:latin typeface="Courier New" pitchFamily="49" charset="0"/>
                <a:cs typeface="Courier New" pitchFamily="49" charset="0"/>
              </a:rPr>
              <a:t>]</a:t>
            </a:r>
          </a:p>
          <a:p>
            <a:pPr>
              <a:lnSpc>
                <a:spcPts val="1700"/>
              </a:lnSpc>
              <a:buNone/>
            </a:pPr>
            <a:r>
              <a:rPr lang="en-US" sz="2000" b="1" dirty="0" smtClean="0">
                <a:latin typeface="Courier New" pitchFamily="49" charset="0"/>
                <a:cs typeface="Courier New" pitchFamily="49" charset="0"/>
              </a:rPr>
              <a:t>673  C0042460: Vena </a:t>
            </a:r>
            <a:r>
              <a:rPr lang="en-US" sz="2000" b="1" dirty="0" err="1" smtClean="0">
                <a:latin typeface="Courier New" pitchFamily="49" charset="0"/>
                <a:cs typeface="Courier New" pitchFamily="49" charset="0"/>
              </a:rPr>
              <a:t>caval</a:t>
            </a:r>
            <a:r>
              <a:rPr lang="en-US" sz="2000" b="1" dirty="0" smtClean="0">
                <a:latin typeface="Courier New" pitchFamily="49" charset="0"/>
                <a:cs typeface="Courier New" pitchFamily="49" charset="0"/>
              </a:rPr>
              <a:t>                [</a:t>
            </a:r>
            <a:r>
              <a:rPr lang="en-US" sz="2000" b="1" dirty="0" err="1" smtClean="0">
                <a:latin typeface="Courier New" pitchFamily="49" charset="0"/>
                <a:cs typeface="Courier New" pitchFamily="49" charset="0"/>
              </a:rPr>
              <a:t>bpoc</a:t>
            </a:r>
            <a:r>
              <a:rPr lang="en-US" sz="2000" b="1" dirty="0" smtClean="0">
                <a:latin typeface="Courier New" pitchFamily="49" charset="0"/>
                <a:cs typeface="Courier New" pitchFamily="49" charset="0"/>
              </a:rPr>
              <a:t>]</a:t>
            </a:r>
          </a:p>
          <a:p>
            <a:pPr>
              <a:lnSpc>
                <a:spcPts val="1700"/>
              </a:lnSpc>
              <a:buNone/>
            </a:pPr>
            <a:r>
              <a:rPr lang="en-US" sz="2000" b="1" dirty="0" smtClean="0">
                <a:latin typeface="Courier New" pitchFamily="49" charset="0"/>
                <a:cs typeface="Courier New" pitchFamily="49" charset="0"/>
              </a:rPr>
              <a:t>637  C0038257: Stent                     [</a:t>
            </a:r>
            <a:r>
              <a:rPr lang="en-US" sz="2000" b="1" dirty="0" err="1" smtClean="0">
                <a:latin typeface="Courier New" pitchFamily="49" charset="0"/>
                <a:cs typeface="Courier New" pitchFamily="49" charset="0"/>
              </a:rPr>
              <a:t>medd</a:t>
            </a:r>
            <a:r>
              <a:rPr lang="en-US" sz="2000" b="1" dirty="0" smtClean="0">
                <a:latin typeface="Courier New" pitchFamily="49" charset="0"/>
                <a:cs typeface="Courier New" pitchFamily="49" charset="0"/>
              </a:rPr>
              <a:t>]</a:t>
            </a:r>
          </a:p>
          <a:p>
            <a:pPr>
              <a:lnSpc>
                <a:spcPts val="1700"/>
              </a:lnSpc>
              <a:buNone/>
            </a:pPr>
            <a:r>
              <a:rPr lang="en-US" sz="2000" b="1" dirty="0" smtClean="0">
                <a:latin typeface="Courier New" pitchFamily="49" charset="0"/>
                <a:cs typeface="Courier New" pitchFamily="49" charset="0"/>
              </a:rPr>
              <a:t>637  C1705817: Stent                     [</a:t>
            </a:r>
            <a:r>
              <a:rPr lang="en-US" sz="2000" b="1" dirty="0" err="1" smtClean="0">
                <a:latin typeface="Courier New" pitchFamily="49" charset="0"/>
                <a:cs typeface="Courier New" pitchFamily="49" charset="0"/>
              </a:rPr>
              <a:t>medd</a:t>
            </a:r>
            <a:r>
              <a:rPr lang="en-US" sz="2000" b="1" dirty="0" smtClean="0">
                <a:latin typeface="Courier New" pitchFamily="49" charset="0"/>
                <a:cs typeface="Courier New" pitchFamily="49" charset="0"/>
              </a:rPr>
              <a:t>]</a:t>
            </a:r>
          </a:p>
          <a:p>
            <a:pPr>
              <a:lnSpc>
                <a:spcPts val="1700"/>
              </a:lnSpc>
              <a:buNone/>
            </a:pPr>
            <a:r>
              <a:rPr lang="en-US" sz="2000" b="1" dirty="0" smtClean="0">
                <a:latin typeface="Courier New" pitchFamily="49" charset="0"/>
                <a:cs typeface="Courier New" pitchFamily="49" charset="0"/>
              </a:rPr>
              <a:t>637  C0447122: Vena                      [</a:t>
            </a:r>
            <a:r>
              <a:rPr lang="en-US" sz="2000" b="1" dirty="0" err="1" smtClean="0">
                <a:latin typeface="Courier New" pitchFamily="49" charset="0"/>
                <a:cs typeface="Courier New" pitchFamily="49" charset="0"/>
              </a:rPr>
              <a:t>bpoc</a:t>
            </a:r>
            <a:r>
              <a:rPr lang="en-US" sz="2000" b="1" dirty="0" smtClean="0">
                <a:latin typeface="Courier New" pitchFamily="49" charset="0"/>
                <a:cs typeface="Courier New" pitchFamily="49" charset="0"/>
              </a:rPr>
              <a:t>]</a:t>
            </a:r>
          </a:p>
        </p:txBody>
      </p:sp>
      <p:sp>
        <p:nvSpPr>
          <p:cNvPr id="9" name="TextBox 8"/>
          <p:cNvSpPr txBox="1"/>
          <p:nvPr/>
        </p:nvSpPr>
        <p:spPr>
          <a:xfrm>
            <a:off x="868685" y="241753"/>
            <a:ext cx="6770513" cy="2003422"/>
          </a:xfrm>
          <a:prstGeom prst="rect">
            <a:avLst/>
          </a:prstGeom>
          <a:solidFill>
            <a:schemeClr val="tx1"/>
          </a:solidFill>
        </p:spPr>
        <p:txBody>
          <a:bodyPr wrap="square" rtlCol="0">
            <a:spAutoFit/>
          </a:bodyPr>
          <a:lstStyle/>
          <a:p>
            <a:pPr>
              <a:buNone/>
            </a:pPr>
            <a:r>
              <a:rPr lang="en-US" sz="2000" b="1" dirty="0" smtClean="0">
                <a:solidFill>
                  <a:srgbClr val="009900"/>
                </a:solidFill>
                <a:latin typeface="Courier New" pitchFamily="49" charset="0"/>
                <a:cs typeface="Courier New" pitchFamily="49" charset="0"/>
              </a:rPr>
              <a:t>C0180860: Filters                    [</a:t>
            </a:r>
            <a:r>
              <a:rPr lang="en-US" sz="2000" b="1" dirty="0" err="1" smtClean="0">
                <a:solidFill>
                  <a:srgbClr val="009900"/>
                </a:solidFill>
                <a:latin typeface="Courier New" pitchFamily="49" charset="0"/>
                <a:cs typeface="Courier New" pitchFamily="49" charset="0"/>
              </a:rPr>
              <a:t>mnob</a:t>
            </a:r>
            <a:r>
              <a:rPr lang="en-US" sz="2000" b="1" dirty="0" smtClean="0">
                <a:solidFill>
                  <a:srgbClr val="009900"/>
                </a:solidFill>
                <a:latin typeface="Courier New" pitchFamily="49" charset="0"/>
                <a:cs typeface="Courier New" pitchFamily="49" charset="0"/>
              </a:rPr>
              <a:t>]</a:t>
            </a:r>
          </a:p>
          <a:p>
            <a:pPr>
              <a:buNone/>
            </a:pPr>
            <a:r>
              <a:rPr lang="en-US" sz="2000" b="1" dirty="0" smtClean="0">
                <a:solidFill>
                  <a:srgbClr val="009900"/>
                </a:solidFill>
                <a:latin typeface="Courier New" pitchFamily="49" charset="0"/>
                <a:cs typeface="Courier New" pitchFamily="49" charset="0"/>
              </a:rPr>
              <a:t>C0581406: Optical filter             [</a:t>
            </a:r>
            <a:r>
              <a:rPr lang="en-US" sz="2000" b="1" dirty="0" err="1" smtClean="0">
                <a:solidFill>
                  <a:srgbClr val="009900"/>
                </a:solidFill>
                <a:latin typeface="Courier New" pitchFamily="49" charset="0"/>
                <a:cs typeface="Courier New" pitchFamily="49" charset="0"/>
              </a:rPr>
              <a:t>medd</a:t>
            </a:r>
            <a:r>
              <a:rPr lang="en-US" sz="2000" b="1" dirty="0" smtClean="0">
                <a:solidFill>
                  <a:srgbClr val="009900"/>
                </a:solidFill>
                <a:latin typeface="Courier New" pitchFamily="49" charset="0"/>
                <a:cs typeface="Courier New" pitchFamily="49" charset="0"/>
              </a:rPr>
              <a:t>]</a:t>
            </a:r>
          </a:p>
          <a:p>
            <a:pPr>
              <a:buNone/>
            </a:pPr>
            <a:r>
              <a:rPr lang="en-US" sz="2000" b="1" dirty="0" smtClean="0">
                <a:solidFill>
                  <a:srgbClr val="009900"/>
                </a:solidFill>
                <a:latin typeface="Courier New" pitchFamily="49" charset="0"/>
                <a:cs typeface="Courier New" pitchFamily="49" charset="0"/>
              </a:rPr>
              <a:t>C1522664: filter information process [</a:t>
            </a:r>
            <a:r>
              <a:rPr lang="en-US" sz="2000" b="1" dirty="0" err="1" smtClean="0">
                <a:solidFill>
                  <a:srgbClr val="009900"/>
                </a:solidFill>
                <a:latin typeface="Courier New" pitchFamily="49" charset="0"/>
                <a:cs typeface="Courier New" pitchFamily="49" charset="0"/>
              </a:rPr>
              <a:t>inpr</a:t>
            </a:r>
            <a:r>
              <a:rPr lang="en-US" sz="2000" b="1" dirty="0" smtClean="0">
                <a:solidFill>
                  <a:srgbClr val="009900"/>
                </a:solidFill>
                <a:latin typeface="Courier New" pitchFamily="49" charset="0"/>
                <a:cs typeface="Courier New" pitchFamily="49" charset="0"/>
              </a:rPr>
              <a:t>]</a:t>
            </a:r>
          </a:p>
          <a:p>
            <a:pPr>
              <a:buNone/>
            </a:pPr>
            <a:r>
              <a:rPr lang="en-US" sz="2000" b="1" dirty="0" smtClean="0">
                <a:solidFill>
                  <a:srgbClr val="009900"/>
                </a:solidFill>
                <a:latin typeface="Courier New" pitchFamily="49" charset="0"/>
                <a:cs typeface="Courier New" pitchFamily="49" charset="0"/>
              </a:rPr>
              <a:t>C1704449: Filter (function)          [</a:t>
            </a:r>
            <a:r>
              <a:rPr lang="en-US" sz="2000" b="1" dirty="0" err="1" smtClean="0">
                <a:solidFill>
                  <a:srgbClr val="009900"/>
                </a:solidFill>
                <a:latin typeface="Courier New" pitchFamily="49" charset="0"/>
                <a:cs typeface="Courier New" pitchFamily="49" charset="0"/>
              </a:rPr>
              <a:t>cnce</a:t>
            </a:r>
            <a:r>
              <a:rPr lang="en-US" sz="2000" b="1" dirty="0" smtClean="0">
                <a:solidFill>
                  <a:srgbClr val="009900"/>
                </a:solidFill>
                <a:latin typeface="Courier New" pitchFamily="49" charset="0"/>
                <a:cs typeface="Courier New" pitchFamily="49" charset="0"/>
              </a:rPr>
              <a:t>]</a:t>
            </a:r>
          </a:p>
          <a:p>
            <a:pPr>
              <a:buNone/>
            </a:pPr>
            <a:r>
              <a:rPr lang="en-US" sz="2000" b="1" dirty="0" smtClean="0">
                <a:solidFill>
                  <a:srgbClr val="009900"/>
                </a:solidFill>
                <a:latin typeface="Courier New" pitchFamily="49" charset="0"/>
                <a:cs typeface="Courier New" pitchFamily="49" charset="0"/>
              </a:rPr>
              <a:t>C1704684: Filter Device Component    [</a:t>
            </a:r>
            <a:r>
              <a:rPr lang="en-US" sz="2000" b="1" dirty="0" err="1" smtClean="0">
                <a:solidFill>
                  <a:srgbClr val="009900"/>
                </a:solidFill>
                <a:latin typeface="Courier New" pitchFamily="49" charset="0"/>
                <a:cs typeface="Courier New" pitchFamily="49" charset="0"/>
              </a:rPr>
              <a:t>medd</a:t>
            </a:r>
            <a:r>
              <a:rPr lang="en-US" sz="2000" b="1" dirty="0" smtClean="0">
                <a:solidFill>
                  <a:srgbClr val="009900"/>
                </a:solidFill>
                <a:latin typeface="Courier New" pitchFamily="49" charset="0"/>
                <a:cs typeface="Courier New" pitchFamily="49" charset="0"/>
              </a:rPr>
              <a:t>]</a:t>
            </a:r>
          </a:p>
          <a:p>
            <a:pPr>
              <a:buNone/>
            </a:pPr>
            <a:r>
              <a:rPr lang="en-US" sz="2000" b="1" dirty="0" smtClean="0">
                <a:solidFill>
                  <a:srgbClr val="009900"/>
                </a:solidFill>
                <a:latin typeface="Courier New" pitchFamily="49" charset="0"/>
                <a:cs typeface="Courier New" pitchFamily="49" charset="0"/>
              </a:rPr>
              <a:t>C1875155: Filter - medical device    [</a:t>
            </a:r>
            <a:r>
              <a:rPr lang="en-US" sz="2000" b="1" dirty="0" err="1" smtClean="0">
                <a:solidFill>
                  <a:srgbClr val="009900"/>
                </a:solidFill>
                <a:latin typeface="Courier New" pitchFamily="49" charset="0"/>
                <a:cs typeface="Courier New" pitchFamily="49" charset="0"/>
              </a:rPr>
              <a:t>medd</a:t>
            </a:r>
            <a:r>
              <a:rPr lang="en-US" sz="2000" b="1" dirty="0" smtClean="0">
                <a:solidFill>
                  <a:srgbClr val="009900"/>
                </a:solidFill>
                <a:latin typeface="Courier New" pitchFamily="49" charset="0"/>
                <a:cs typeface="Courier New" pitchFamily="49" charset="0"/>
              </a:rPr>
              <a:t>]</a:t>
            </a:r>
          </a:p>
          <a:p>
            <a:endParaRPr lang="en-US" sz="2000" b="1" dirty="0">
              <a:solidFill>
                <a:srgbClr val="009900"/>
              </a:solidFill>
              <a:latin typeface="Courier New" pitchFamily="49" charset="0"/>
              <a:cs typeface="Courier New" pitchFamily="49" charset="0"/>
            </a:endParaRPr>
          </a:p>
        </p:txBody>
      </p:sp>
      <p:sp>
        <p:nvSpPr>
          <p:cNvPr id="7" name="TextBox 6"/>
          <p:cNvSpPr txBox="1"/>
          <p:nvPr/>
        </p:nvSpPr>
        <p:spPr>
          <a:xfrm>
            <a:off x="798937" y="3831886"/>
            <a:ext cx="6160291" cy="707886"/>
          </a:xfrm>
          <a:prstGeom prst="rect">
            <a:avLst/>
          </a:prstGeom>
          <a:solidFill>
            <a:schemeClr val="tx1"/>
          </a:solidFill>
        </p:spPr>
        <p:txBody>
          <a:bodyPr wrap="square" rtlCol="0">
            <a:spAutoFit/>
          </a:bodyPr>
          <a:lstStyle/>
          <a:p>
            <a:pPr>
              <a:buNone/>
            </a:pPr>
            <a:r>
              <a:rPr lang="fr-FR" sz="2000" b="1" dirty="0" smtClean="0">
                <a:solidFill>
                  <a:srgbClr val="009900"/>
                </a:solidFill>
                <a:latin typeface="Courier New" pitchFamily="49" charset="0"/>
                <a:cs typeface="Courier New" pitchFamily="49" charset="0"/>
              </a:rPr>
              <a:t>C0038257: </a:t>
            </a:r>
            <a:r>
              <a:rPr lang="fr-FR" sz="2000" b="1" dirty="0" err="1" smtClean="0">
                <a:solidFill>
                  <a:srgbClr val="009900"/>
                </a:solidFill>
                <a:latin typeface="Courier New" pitchFamily="49" charset="0"/>
                <a:cs typeface="Courier New" pitchFamily="49" charset="0"/>
              </a:rPr>
              <a:t>Stent</a:t>
            </a:r>
            <a:r>
              <a:rPr lang="fr-FR" sz="2000" b="1" dirty="0" smtClean="0">
                <a:solidFill>
                  <a:srgbClr val="009900"/>
                </a:solidFill>
                <a:latin typeface="Courier New" pitchFamily="49" charset="0"/>
                <a:cs typeface="Courier New" pitchFamily="49" charset="0"/>
              </a:rPr>
              <a:t>, </a:t>
            </a:r>
            <a:r>
              <a:rPr lang="fr-FR" sz="2000" b="1" dirty="0" err="1" smtClean="0">
                <a:solidFill>
                  <a:srgbClr val="009900"/>
                </a:solidFill>
                <a:latin typeface="Courier New" pitchFamily="49" charset="0"/>
                <a:cs typeface="Courier New" pitchFamily="49" charset="0"/>
              </a:rPr>
              <a:t>device</a:t>
            </a:r>
            <a:r>
              <a:rPr lang="fr-FR" sz="2000" b="1" dirty="0" smtClean="0">
                <a:solidFill>
                  <a:srgbClr val="009900"/>
                </a:solidFill>
                <a:latin typeface="Courier New" pitchFamily="49" charset="0"/>
                <a:cs typeface="Courier New" pitchFamily="49" charset="0"/>
              </a:rPr>
              <a:t>          [</a:t>
            </a:r>
            <a:r>
              <a:rPr lang="fr-FR" sz="2000" b="1" dirty="0" err="1" smtClean="0">
                <a:solidFill>
                  <a:srgbClr val="009900"/>
                </a:solidFill>
                <a:latin typeface="Courier New" pitchFamily="49" charset="0"/>
                <a:cs typeface="Courier New" pitchFamily="49" charset="0"/>
              </a:rPr>
              <a:t>medd</a:t>
            </a:r>
            <a:r>
              <a:rPr lang="fr-FR" sz="2000" b="1" dirty="0" smtClean="0">
                <a:solidFill>
                  <a:srgbClr val="009900"/>
                </a:solidFill>
                <a:latin typeface="Courier New" pitchFamily="49" charset="0"/>
                <a:cs typeface="Courier New" pitchFamily="49" charset="0"/>
              </a:rPr>
              <a:t>]</a:t>
            </a:r>
          </a:p>
          <a:p>
            <a:pPr>
              <a:buNone/>
            </a:pPr>
            <a:r>
              <a:rPr lang="fr-FR" sz="2000" b="1" dirty="0" smtClean="0">
                <a:solidFill>
                  <a:srgbClr val="009900"/>
                </a:solidFill>
                <a:latin typeface="Courier New" pitchFamily="49" charset="0"/>
                <a:cs typeface="Courier New" pitchFamily="49" charset="0"/>
              </a:rPr>
              <a:t>C1705817: </a:t>
            </a:r>
            <a:r>
              <a:rPr lang="fr-FR" sz="2000" b="1" dirty="0" err="1" smtClean="0">
                <a:solidFill>
                  <a:srgbClr val="009900"/>
                </a:solidFill>
                <a:latin typeface="Courier New" pitchFamily="49" charset="0"/>
                <a:cs typeface="Courier New" pitchFamily="49" charset="0"/>
              </a:rPr>
              <a:t>Stent</a:t>
            </a:r>
            <a:r>
              <a:rPr lang="fr-FR" sz="2000" b="1" dirty="0" smtClean="0">
                <a:solidFill>
                  <a:srgbClr val="009900"/>
                </a:solidFill>
                <a:latin typeface="Courier New" pitchFamily="49" charset="0"/>
                <a:cs typeface="Courier New" pitchFamily="49" charset="0"/>
              </a:rPr>
              <a:t> </a:t>
            </a:r>
            <a:r>
              <a:rPr lang="fr-FR" sz="2000" b="1" dirty="0" err="1" smtClean="0">
                <a:solidFill>
                  <a:srgbClr val="009900"/>
                </a:solidFill>
                <a:latin typeface="Courier New" pitchFamily="49" charset="0"/>
                <a:cs typeface="Courier New" pitchFamily="49" charset="0"/>
              </a:rPr>
              <a:t>Device</a:t>
            </a:r>
            <a:r>
              <a:rPr lang="fr-FR" sz="2000" b="1" dirty="0" smtClean="0">
                <a:solidFill>
                  <a:srgbClr val="009900"/>
                </a:solidFill>
                <a:latin typeface="Courier New" pitchFamily="49" charset="0"/>
                <a:cs typeface="Courier New" pitchFamily="49" charset="0"/>
              </a:rPr>
              <a:t> Component [</a:t>
            </a:r>
            <a:r>
              <a:rPr lang="fr-FR" sz="2000" b="1" dirty="0" err="1" smtClean="0">
                <a:solidFill>
                  <a:srgbClr val="009900"/>
                </a:solidFill>
                <a:latin typeface="Courier New" pitchFamily="49" charset="0"/>
                <a:cs typeface="Courier New" pitchFamily="49" charset="0"/>
              </a:rPr>
              <a:t>medd</a:t>
            </a:r>
            <a:r>
              <a:rPr lang="fr-FR" sz="2000" b="1" dirty="0" smtClean="0">
                <a:solidFill>
                  <a:srgbClr val="009900"/>
                </a:solidFill>
                <a:latin typeface="Courier New" pitchFamily="49" charset="0"/>
                <a:cs typeface="Courier New" pitchFamily="49" charset="0"/>
              </a:rPr>
              <a:t>]</a:t>
            </a:r>
          </a:p>
        </p:txBody>
      </p:sp>
      <p:sp>
        <p:nvSpPr>
          <p:cNvPr id="8" name="Rectangle 7"/>
          <p:cNvSpPr/>
          <p:nvPr/>
        </p:nvSpPr>
        <p:spPr bwMode="auto">
          <a:xfrm>
            <a:off x="583094" y="2244821"/>
            <a:ext cx="814469" cy="3464597"/>
          </a:xfrm>
          <a:prstGeom prst="rect">
            <a:avLst/>
          </a:prstGeom>
          <a:no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0" name="Rectangle 9"/>
          <p:cNvSpPr/>
          <p:nvPr/>
        </p:nvSpPr>
        <p:spPr bwMode="auto">
          <a:xfrm>
            <a:off x="1404730" y="2226365"/>
            <a:ext cx="1590261" cy="3476708"/>
          </a:xfrm>
          <a:prstGeom prst="rect">
            <a:avLst/>
          </a:prstGeom>
          <a:no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1" name="Rectangle 10"/>
          <p:cNvSpPr/>
          <p:nvPr/>
        </p:nvSpPr>
        <p:spPr bwMode="auto">
          <a:xfrm>
            <a:off x="2948590" y="2226365"/>
            <a:ext cx="4055165" cy="3485322"/>
          </a:xfrm>
          <a:prstGeom prst="rect">
            <a:avLst/>
          </a:prstGeom>
          <a:no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2" name="Rectangle 11"/>
          <p:cNvSpPr/>
          <p:nvPr/>
        </p:nvSpPr>
        <p:spPr bwMode="auto">
          <a:xfrm>
            <a:off x="7035869" y="2199861"/>
            <a:ext cx="914400" cy="3520175"/>
          </a:xfrm>
          <a:prstGeom prst="rect">
            <a:avLst/>
          </a:prstGeom>
          <a:no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3" name="Rectangle 12"/>
          <p:cNvSpPr/>
          <p:nvPr/>
        </p:nvSpPr>
        <p:spPr bwMode="auto">
          <a:xfrm>
            <a:off x="583094" y="1775784"/>
            <a:ext cx="3431580" cy="461665"/>
          </a:xfrm>
          <a:prstGeom prst="rect">
            <a:avLst/>
          </a:prstGeom>
          <a:solidFill>
            <a:schemeClr val="tx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err="1" smtClean="0">
                <a:ln>
                  <a:noFill/>
                </a:ln>
                <a:solidFill>
                  <a:srgbClr val="009900"/>
                </a:solidFill>
                <a:effectLst/>
                <a:latin typeface="Times New Roman" pitchFamily="18" charset="0"/>
              </a:rPr>
              <a:t>MetaMap</a:t>
            </a:r>
            <a:r>
              <a:rPr kumimoji="0" lang="en-US" sz="2400" b="1" i="0" u="none" strike="noStrike" cap="none" normalizeH="0" baseline="0" dirty="0" smtClean="0">
                <a:ln>
                  <a:noFill/>
                </a:ln>
                <a:solidFill>
                  <a:srgbClr val="009900"/>
                </a:solidFill>
                <a:effectLst/>
                <a:latin typeface="Times New Roman" pitchFamily="18" charset="0"/>
              </a:rPr>
              <a:t> Score (≤ 1000)</a:t>
            </a:r>
          </a:p>
        </p:txBody>
      </p:sp>
      <p:sp>
        <p:nvSpPr>
          <p:cNvPr id="14" name="Rectangle 13"/>
          <p:cNvSpPr/>
          <p:nvPr/>
        </p:nvSpPr>
        <p:spPr bwMode="auto">
          <a:xfrm>
            <a:off x="1404730" y="1769160"/>
            <a:ext cx="6525376" cy="461665"/>
          </a:xfrm>
          <a:prstGeom prst="rect">
            <a:avLst/>
          </a:prstGeom>
          <a:solidFill>
            <a:schemeClr val="tx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spAutoFit/>
          </a:bodyPr>
          <a:lstStyle/>
          <a:p>
            <a:r>
              <a:rPr kumimoji="0" lang="en-US" sz="2400" b="1" i="0" u="none" strike="noStrike" cap="none" normalizeH="0" baseline="0" dirty="0" err="1" smtClean="0">
                <a:ln>
                  <a:noFill/>
                </a:ln>
                <a:solidFill>
                  <a:srgbClr val="009900"/>
                </a:solidFill>
                <a:effectLst/>
                <a:latin typeface="Times New Roman" pitchFamily="18" charset="0"/>
              </a:rPr>
              <a:t>Metathesaurus</a:t>
            </a:r>
            <a:r>
              <a:rPr kumimoji="0" lang="en-US" sz="2400" b="1" i="0" u="none" strike="noStrike" cap="none" normalizeH="0" baseline="0" dirty="0" smtClean="0">
                <a:ln>
                  <a:noFill/>
                </a:ln>
                <a:solidFill>
                  <a:srgbClr val="009900"/>
                </a:solidFill>
                <a:effectLst/>
                <a:latin typeface="Times New Roman" pitchFamily="18" charset="0"/>
              </a:rPr>
              <a:t> Concept Unique Identifier (CUI)</a:t>
            </a:r>
          </a:p>
        </p:txBody>
      </p:sp>
      <p:sp>
        <p:nvSpPr>
          <p:cNvPr id="15" name="Rectangle 14"/>
          <p:cNvSpPr/>
          <p:nvPr/>
        </p:nvSpPr>
        <p:spPr bwMode="auto">
          <a:xfrm>
            <a:off x="2948590" y="1762536"/>
            <a:ext cx="3049233" cy="461665"/>
          </a:xfrm>
          <a:prstGeom prst="rect">
            <a:avLst/>
          </a:prstGeom>
          <a:solidFill>
            <a:schemeClr val="tx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spAutoFit/>
          </a:bodyPr>
          <a:lstStyle/>
          <a:p>
            <a:r>
              <a:rPr kumimoji="0" lang="en-US" sz="2400" b="1" i="0" u="none" strike="noStrike" cap="none" normalizeH="0" baseline="0" dirty="0" err="1" smtClean="0">
                <a:ln>
                  <a:noFill/>
                </a:ln>
                <a:solidFill>
                  <a:srgbClr val="009900"/>
                </a:solidFill>
                <a:effectLst/>
                <a:latin typeface="Times New Roman" pitchFamily="18" charset="0"/>
              </a:rPr>
              <a:t>Metathesaurus</a:t>
            </a:r>
            <a:r>
              <a:rPr kumimoji="0" lang="en-US" sz="2400" b="1" i="0" u="none" strike="noStrike" cap="none" normalizeH="0" baseline="0" dirty="0" smtClean="0">
                <a:ln>
                  <a:noFill/>
                </a:ln>
                <a:solidFill>
                  <a:srgbClr val="009900"/>
                </a:solidFill>
                <a:effectLst/>
                <a:latin typeface="Times New Roman" pitchFamily="18" charset="0"/>
              </a:rPr>
              <a:t> String</a:t>
            </a:r>
          </a:p>
        </p:txBody>
      </p:sp>
      <p:sp>
        <p:nvSpPr>
          <p:cNvPr id="20" name="Rectangle 19"/>
          <p:cNvSpPr/>
          <p:nvPr/>
        </p:nvSpPr>
        <p:spPr bwMode="auto">
          <a:xfrm>
            <a:off x="4870130" y="1749284"/>
            <a:ext cx="3080139" cy="461665"/>
          </a:xfrm>
          <a:prstGeom prst="rect">
            <a:avLst/>
          </a:prstGeom>
          <a:solidFill>
            <a:schemeClr val="tx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spAutoFit/>
          </a:bodyPr>
          <a:lstStyle/>
          <a:p>
            <a:r>
              <a:rPr kumimoji="0" lang="en-US" sz="2400" b="1" i="0" u="none" strike="noStrike" cap="none" normalizeH="0" baseline="0" dirty="0" smtClean="0">
                <a:ln>
                  <a:noFill/>
                </a:ln>
                <a:solidFill>
                  <a:srgbClr val="009900"/>
                </a:solidFill>
                <a:effectLst/>
                <a:latin typeface="Times New Roman" pitchFamily="18" charset="0"/>
              </a:rPr>
              <a:t>UMLS Semantic Type</a:t>
            </a:r>
          </a:p>
        </p:txBody>
      </p:sp>
      <p:sp>
        <p:nvSpPr>
          <p:cNvPr id="16" name="Slide Number Placeholder 3"/>
          <p:cNvSpPr>
            <a:spLocks noGrp="1"/>
          </p:cNvSpPr>
          <p:nvPr>
            <p:ph type="sldNum" sz="quarter" idx="10"/>
          </p:nvPr>
        </p:nvSpPr>
        <p:spPr>
          <a:xfrm>
            <a:off x="7010400" y="6113981"/>
            <a:ext cx="2133600" cy="476250"/>
          </a:xfrm>
        </p:spPr>
        <p:txBody>
          <a:bodyPr/>
          <a:lstStyle/>
          <a:p>
            <a:fld id="{7DE3DC8A-4A07-44D3-A469-6DD60BBA3A61}" type="slidenum">
              <a:rPr lang="en-US" smtClean="0"/>
              <a:pPr/>
              <a:t>16</a:t>
            </a:fld>
            <a:endParaRPr lang="en-US" dirty="0"/>
          </a:p>
        </p:txBody>
      </p:sp>
    </p:spTree>
    <p:extLst>
      <p:ext uri="{BB962C8B-B14F-4D97-AF65-F5344CB8AC3E}">
        <p14:creationId xmlns:p14="http://schemas.microsoft.com/office/powerpoint/2010/main" val="144084487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8"/>
                                        </p:tgtEl>
                                        <p:attrNameLst>
                                          <p:attrName>style.visibility</p:attrName>
                                        </p:attrNameLst>
                                      </p:cBhvr>
                                      <p:to>
                                        <p:strVal val="hidden"/>
                                      </p:to>
                                    </p:set>
                                  </p:childTnLst>
                                </p:cTn>
                              </p:par>
                              <p:par>
                                <p:cTn id="13" presetID="1" presetClass="exit" presetSubtype="0" fill="hold" grpId="1" nodeType="withEffect">
                                  <p:stCondLst>
                                    <p:cond delay="0"/>
                                  </p:stCondLst>
                                  <p:childTnLst>
                                    <p:set>
                                      <p:cBhvr>
                                        <p:cTn id="14" dur="1" fill="hold">
                                          <p:stCondLst>
                                            <p:cond delay="0"/>
                                          </p:stCondLst>
                                        </p:cTn>
                                        <p:tgtEl>
                                          <p:spTgt spid="13"/>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10"/>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14"/>
                                        </p:tgtEl>
                                        <p:attrNameLst>
                                          <p:attrName>style.visibility</p:attrName>
                                        </p:attrNameLst>
                                      </p:cBhvr>
                                      <p:to>
                                        <p:strVal val="hidden"/>
                                      </p:to>
                                    </p:set>
                                  </p:childTnLst>
                                </p:cTn>
                              </p:par>
                              <p:par>
                                <p:cTn id="25" presetID="1"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1" nodeType="clickEffect">
                                  <p:stCondLst>
                                    <p:cond delay="0"/>
                                  </p:stCondLst>
                                  <p:childTnLst>
                                    <p:set>
                                      <p:cBhvr>
                                        <p:cTn id="32" dur="1" fill="hold">
                                          <p:stCondLst>
                                            <p:cond delay="0"/>
                                          </p:stCondLst>
                                        </p:cTn>
                                        <p:tgtEl>
                                          <p:spTgt spid="11"/>
                                        </p:tgtEl>
                                        <p:attrNameLst>
                                          <p:attrName>style.visibility</p:attrName>
                                        </p:attrNameLst>
                                      </p:cBhvr>
                                      <p:to>
                                        <p:strVal val="hidden"/>
                                      </p:to>
                                    </p:set>
                                  </p:childTnLst>
                                </p:cTn>
                              </p:par>
                              <p:par>
                                <p:cTn id="33" presetID="1" presetClass="exit" presetSubtype="0" fill="hold" grpId="1" nodeType="withEffect">
                                  <p:stCondLst>
                                    <p:cond delay="0"/>
                                  </p:stCondLst>
                                  <p:childTnLst>
                                    <p:set>
                                      <p:cBhvr>
                                        <p:cTn id="34" dur="1" fill="hold">
                                          <p:stCondLst>
                                            <p:cond delay="0"/>
                                          </p:stCondLst>
                                        </p:cTn>
                                        <p:tgtEl>
                                          <p:spTgt spid="15"/>
                                        </p:tgtEl>
                                        <p:attrNameLst>
                                          <p:attrName>style.visibility</p:attrName>
                                        </p:attrNameLst>
                                      </p:cBhvr>
                                      <p:to>
                                        <p:strVal val="hidden"/>
                                      </p:to>
                                    </p:set>
                                  </p:childTnLst>
                                </p:cTn>
                              </p:par>
                              <p:par>
                                <p:cTn id="35" presetID="1" presetClass="entr" presetSubtype="0"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1" nodeType="clickEffect">
                                  <p:stCondLst>
                                    <p:cond delay="0"/>
                                  </p:stCondLst>
                                  <p:childTnLst>
                                    <p:set>
                                      <p:cBhvr>
                                        <p:cTn id="42" dur="1" fill="hold">
                                          <p:stCondLst>
                                            <p:cond delay="0"/>
                                          </p:stCondLst>
                                        </p:cTn>
                                        <p:tgtEl>
                                          <p:spTgt spid="12"/>
                                        </p:tgtEl>
                                        <p:attrNameLst>
                                          <p:attrName>style.visibility</p:attrName>
                                        </p:attrNameLst>
                                      </p:cBhvr>
                                      <p:to>
                                        <p:strVal val="hidden"/>
                                      </p:to>
                                    </p:set>
                                  </p:childTnLst>
                                </p:cTn>
                              </p:par>
                              <p:par>
                                <p:cTn id="43" presetID="1" presetClass="exit" presetSubtype="0" fill="hold" grpId="1" nodeType="withEffect">
                                  <p:stCondLst>
                                    <p:cond delay="0"/>
                                  </p:stCondLst>
                                  <p:childTnLst>
                                    <p:set>
                                      <p:cBhvr>
                                        <p:cTn id="44" dur="1" fill="hold">
                                          <p:stCondLst>
                                            <p:cond delay="0"/>
                                          </p:stCondLst>
                                        </p:cTn>
                                        <p:tgtEl>
                                          <p:spTgt spid="20"/>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3" presetClass="emph" presetSubtype="2" fill="hold" nodeType="clickEffect">
                                  <p:stCondLst>
                                    <p:cond delay="0"/>
                                  </p:stCondLst>
                                  <p:childTnLst>
                                    <p:animClr clrSpc="rgb" dir="cw">
                                      <p:cBhvr override="childStyle">
                                        <p:cTn id="48" dur="500" fill="hold"/>
                                        <p:tgtEl>
                                          <p:spTgt spid="6">
                                            <p:txEl>
                                              <p:pRg st="3" end="3"/>
                                            </p:txEl>
                                          </p:spTgt>
                                        </p:tgtEl>
                                        <p:attrNameLst>
                                          <p:attrName>style.color</p:attrName>
                                        </p:attrNameLst>
                                      </p:cBhvr>
                                      <p:to>
                                        <a:schemeClr val="accent2"/>
                                      </p:to>
                                    </p:animClr>
                                  </p:childTnLst>
                                </p:cTn>
                              </p:par>
                              <p:par>
                                <p:cTn id="49" presetID="3" presetClass="emph" presetSubtype="2" fill="hold" nodeType="withEffect">
                                  <p:stCondLst>
                                    <p:cond delay="0"/>
                                  </p:stCondLst>
                                  <p:childTnLst>
                                    <p:animClr clrSpc="rgb" dir="cw">
                                      <p:cBhvr override="childStyle">
                                        <p:cTn id="50" dur="500" fill="hold"/>
                                        <p:tgtEl>
                                          <p:spTgt spid="6">
                                            <p:txEl>
                                              <p:pRg st="4" end="4"/>
                                            </p:txEl>
                                          </p:spTgt>
                                        </p:tgtEl>
                                        <p:attrNameLst>
                                          <p:attrName>style.color</p:attrName>
                                        </p:attrNameLst>
                                      </p:cBhvr>
                                      <p:to>
                                        <a:schemeClr val="accent2"/>
                                      </p:to>
                                    </p:animClr>
                                  </p:childTnLst>
                                </p:cTn>
                              </p:par>
                              <p:par>
                                <p:cTn id="51" presetID="3" presetClass="emph" presetSubtype="2" fill="hold" nodeType="withEffect">
                                  <p:stCondLst>
                                    <p:cond delay="0"/>
                                  </p:stCondLst>
                                  <p:childTnLst>
                                    <p:animClr clrSpc="rgb" dir="cw">
                                      <p:cBhvr override="childStyle">
                                        <p:cTn id="52" dur="500" fill="hold"/>
                                        <p:tgtEl>
                                          <p:spTgt spid="6">
                                            <p:txEl>
                                              <p:pRg st="5" end="5"/>
                                            </p:txEl>
                                          </p:spTgt>
                                        </p:tgtEl>
                                        <p:attrNameLst>
                                          <p:attrName>style.color</p:attrName>
                                        </p:attrNameLst>
                                      </p:cBhvr>
                                      <p:to>
                                        <a:schemeClr val="accent2"/>
                                      </p:to>
                                    </p:animClr>
                                  </p:childTnLst>
                                </p:cTn>
                              </p:par>
                              <p:par>
                                <p:cTn id="53" presetID="3" presetClass="emph" presetSubtype="2" fill="hold" nodeType="withEffect">
                                  <p:stCondLst>
                                    <p:cond delay="0"/>
                                  </p:stCondLst>
                                  <p:childTnLst>
                                    <p:animClr clrSpc="rgb" dir="cw">
                                      <p:cBhvr override="childStyle">
                                        <p:cTn id="54" dur="500" fill="hold"/>
                                        <p:tgtEl>
                                          <p:spTgt spid="6">
                                            <p:txEl>
                                              <p:pRg st="6" end="6"/>
                                            </p:txEl>
                                          </p:spTgt>
                                        </p:tgtEl>
                                        <p:attrNameLst>
                                          <p:attrName>style.color</p:attrName>
                                        </p:attrNameLst>
                                      </p:cBhvr>
                                      <p:to>
                                        <a:schemeClr val="accent2"/>
                                      </p:to>
                                    </p:animClr>
                                  </p:childTnLst>
                                </p:cTn>
                              </p:par>
                              <p:par>
                                <p:cTn id="55" presetID="3" presetClass="emph" presetSubtype="2" fill="hold" nodeType="withEffect">
                                  <p:stCondLst>
                                    <p:cond delay="0"/>
                                  </p:stCondLst>
                                  <p:childTnLst>
                                    <p:animClr clrSpc="rgb" dir="cw">
                                      <p:cBhvr override="childStyle">
                                        <p:cTn id="56" dur="500" fill="hold"/>
                                        <p:tgtEl>
                                          <p:spTgt spid="6">
                                            <p:txEl>
                                              <p:pRg st="7" end="7"/>
                                            </p:txEl>
                                          </p:spTgt>
                                        </p:tgtEl>
                                        <p:attrNameLst>
                                          <p:attrName>style.color</p:attrName>
                                        </p:attrNameLst>
                                      </p:cBhvr>
                                      <p:to>
                                        <a:schemeClr val="accent2"/>
                                      </p:to>
                                    </p:animClr>
                                  </p:childTnLst>
                                </p:cTn>
                              </p:par>
                              <p:par>
                                <p:cTn id="57" presetID="3" presetClass="emph" presetSubtype="2" fill="hold" nodeType="withEffect">
                                  <p:stCondLst>
                                    <p:cond delay="0"/>
                                  </p:stCondLst>
                                  <p:childTnLst>
                                    <p:animClr clrSpc="rgb" dir="cw">
                                      <p:cBhvr override="childStyle">
                                        <p:cTn id="58" dur="500" fill="hold"/>
                                        <p:tgtEl>
                                          <p:spTgt spid="6">
                                            <p:txEl>
                                              <p:pRg st="8" end="8"/>
                                            </p:txEl>
                                          </p:spTgt>
                                        </p:tgtEl>
                                        <p:attrNameLst>
                                          <p:attrName>style.color</p:attrName>
                                        </p:attrNameLst>
                                      </p:cBhvr>
                                      <p:to>
                                        <a:schemeClr val="accent2"/>
                                      </p:to>
                                    </p:animClr>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9"/>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xit" presetSubtype="0" fill="hold" grpId="1" nodeType="clickEffect">
                                  <p:stCondLst>
                                    <p:cond delay="0"/>
                                  </p:stCondLst>
                                  <p:childTnLst>
                                    <p:set>
                                      <p:cBhvr>
                                        <p:cTn id="66" dur="1" fill="hold">
                                          <p:stCondLst>
                                            <p:cond delay="0"/>
                                          </p:stCondLst>
                                        </p:cTn>
                                        <p:tgtEl>
                                          <p:spTgt spid="9"/>
                                        </p:tgtEl>
                                        <p:attrNameLst>
                                          <p:attrName>style.visibility</p:attrName>
                                        </p:attrNameLst>
                                      </p:cBhvr>
                                      <p:to>
                                        <p:strVal val="hidden"/>
                                      </p:to>
                                    </p:set>
                                  </p:childTnLst>
                                </p:cTn>
                              </p:par>
                              <p:par>
                                <p:cTn id="67" presetID="3" presetClass="emph" presetSubtype="2" fill="hold" nodeType="withEffect">
                                  <p:stCondLst>
                                    <p:cond delay="0"/>
                                  </p:stCondLst>
                                  <p:childTnLst>
                                    <p:animClr clrSpc="rgb" dir="cw">
                                      <p:cBhvr override="childStyle">
                                        <p:cTn id="68" dur="500" fill="hold"/>
                                        <p:tgtEl>
                                          <p:spTgt spid="6">
                                            <p:txEl>
                                              <p:pRg st="3" end="3"/>
                                            </p:txEl>
                                          </p:spTgt>
                                        </p:tgtEl>
                                        <p:attrNameLst>
                                          <p:attrName>style.color</p:attrName>
                                        </p:attrNameLst>
                                      </p:cBhvr>
                                      <p:to>
                                        <a:schemeClr val="tx1"/>
                                      </p:to>
                                    </p:animClr>
                                  </p:childTnLst>
                                </p:cTn>
                              </p:par>
                              <p:par>
                                <p:cTn id="69" presetID="3" presetClass="emph" presetSubtype="2" fill="hold" nodeType="withEffect">
                                  <p:stCondLst>
                                    <p:cond delay="0"/>
                                  </p:stCondLst>
                                  <p:childTnLst>
                                    <p:animClr clrSpc="rgb" dir="cw">
                                      <p:cBhvr override="childStyle">
                                        <p:cTn id="70" dur="500" fill="hold"/>
                                        <p:tgtEl>
                                          <p:spTgt spid="6">
                                            <p:txEl>
                                              <p:pRg st="4" end="4"/>
                                            </p:txEl>
                                          </p:spTgt>
                                        </p:tgtEl>
                                        <p:attrNameLst>
                                          <p:attrName>style.color</p:attrName>
                                        </p:attrNameLst>
                                      </p:cBhvr>
                                      <p:to>
                                        <a:schemeClr val="tx1"/>
                                      </p:to>
                                    </p:animClr>
                                  </p:childTnLst>
                                </p:cTn>
                              </p:par>
                              <p:par>
                                <p:cTn id="71" presetID="3" presetClass="emph" presetSubtype="2" fill="hold" nodeType="withEffect">
                                  <p:stCondLst>
                                    <p:cond delay="0"/>
                                  </p:stCondLst>
                                  <p:childTnLst>
                                    <p:animClr clrSpc="rgb" dir="cw">
                                      <p:cBhvr override="childStyle">
                                        <p:cTn id="72" dur="500" fill="hold"/>
                                        <p:tgtEl>
                                          <p:spTgt spid="6">
                                            <p:txEl>
                                              <p:pRg st="5" end="5"/>
                                            </p:txEl>
                                          </p:spTgt>
                                        </p:tgtEl>
                                        <p:attrNameLst>
                                          <p:attrName>style.color</p:attrName>
                                        </p:attrNameLst>
                                      </p:cBhvr>
                                      <p:to>
                                        <a:schemeClr val="tx1"/>
                                      </p:to>
                                    </p:animClr>
                                  </p:childTnLst>
                                </p:cTn>
                              </p:par>
                              <p:par>
                                <p:cTn id="73" presetID="3" presetClass="emph" presetSubtype="2" fill="hold" nodeType="withEffect">
                                  <p:stCondLst>
                                    <p:cond delay="0"/>
                                  </p:stCondLst>
                                  <p:childTnLst>
                                    <p:animClr clrSpc="rgb" dir="cw">
                                      <p:cBhvr override="childStyle">
                                        <p:cTn id="74" dur="500" fill="hold"/>
                                        <p:tgtEl>
                                          <p:spTgt spid="6">
                                            <p:txEl>
                                              <p:pRg st="6" end="6"/>
                                            </p:txEl>
                                          </p:spTgt>
                                        </p:tgtEl>
                                        <p:attrNameLst>
                                          <p:attrName>style.color</p:attrName>
                                        </p:attrNameLst>
                                      </p:cBhvr>
                                      <p:to>
                                        <a:schemeClr val="tx1"/>
                                      </p:to>
                                    </p:animClr>
                                  </p:childTnLst>
                                </p:cTn>
                              </p:par>
                              <p:par>
                                <p:cTn id="75" presetID="3" presetClass="emph" presetSubtype="2" fill="hold" nodeType="withEffect">
                                  <p:stCondLst>
                                    <p:cond delay="0"/>
                                  </p:stCondLst>
                                  <p:childTnLst>
                                    <p:animClr clrSpc="rgb" dir="cw">
                                      <p:cBhvr override="childStyle">
                                        <p:cTn id="76" dur="500" fill="hold"/>
                                        <p:tgtEl>
                                          <p:spTgt spid="6">
                                            <p:txEl>
                                              <p:pRg st="7" end="7"/>
                                            </p:txEl>
                                          </p:spTgt>
                                        </p:tgtEl>
                                        <p:attrNameLst>
                                          <p:attrName>style.color</p:attrName>
                                        </p:attrNameLst>
                                      </p:cBhvr>
                                      <p:to>
                                        <a:schemeClr val="tx1"/>
                                      </p:to>
                                    </p:animClr>
                                  </p:childTnLst>
                                </p:cTn>
                              </p:par>
                              <p:par>
                                <p:cTn id="77" presetID="3" presetClass="emph" presetSubtype="2" fill="hold" nodeType="withEffect">
                                  <p:stCondLst>
                                    <p:cond delay="0"/>
                                  </p:stCondLst>
                                  <p:childTnLst>
                                    <p:animClr clrSpc="rgb" dir="cw">
                                      <p:cBhvr override="childStyle">
                                        <p:cTn id="78" dur="500" fill="hold"/>
                                        <p:tgtEl>
                                          <p:spTgt spid="6">
                                            <p:txEl>
                                              <p:pRg st="8" end="8"/>
                                            </p:txEl>
                                          </p:spTgt>
                                        </p:tgtEl>
                                        <p:attrNameLst>
                                          <p:attrName>style.color</p:attrName>
                                        </p:attrNameLst>
                                      </p:cBhvr>
                                      <p:to>
                                        <a:schemeClr val="tx1"/>
                                      </p:to>
                                    </p:animClr>
                                  </p:childTnLst>
                                </p:cTn>
                              </p:par>
                              <p:par>
                                <p:cTn id="79" presetID="3" presetClass="emph" presetSubtype="2" fill="hold" nodeType="withEffect">
                                  <p:stCondLst>
                                    <p:cond delay="0"/>
                                  </p:stCondLst>
                                  <p:childTnLst>
                                    <p:animClr clrSpc="rgb" dir="cw">
                                      <p:cBhvr override="childStyle">
                                        <p:cTn id="80" dur="500" fill="hold"/>
                                        <p:tgtEl>
                                          <p:spTgt spid="6">
                                            <p:txEl>
                                              <p:pRg st="11" end="11"/>
                                            </p:txEl>
                                          </p:spTgt>
                                        </p:tgtEl>
                                        <p:attrNameLst>
                                          <p:attrName>style.color</p:attrName>
                                        </p:attrNameLst>
                                      </p:cBhvr>
                                      <p:to>
                                        <a:schemeClr val="accent2"/>
                                      </p:to>
                                    </p:animClr>
                                  </p:childTnLst>
                                </p:cTn>
                              </p:par>
                              <p:par>
                                <p:cTn id="81" presetID="3" presetClass="emph" presetSubtype="2" fill="hold" nodeType="withEffect">
                                  <p:stCondLst>
                                    <p:cond delay="0"/>
                                  </p:stCondLst>
                                  <p:childTnLst>
                                    <p:animClr clrSpc="rgb" dir="cw">
                                      <p:cBhvr override="childStyle">
                                        <p:cTn id="82" dur="500" fill="hold"/>
                                        <p:tgtEl>
                                          <p:spTgt spid="6">
                                            <p:txEl>
                                              <p:pRg st="12" end="12"/>
                                            </p:txEl>
                                          </p:spTgt>
                                        </p:tgtEl>
                                        <p:attrNameLst>
                                          <p:attrName>style.color</p:attrName>
                                        </p:attrNameLst>
                                      </p:cBhvr>
                                      <p:to>
                                        <a:schemeClr val="accent2"/>
                                      </p:to>
                                    </p:animClr>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7"/>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xit" presetSubtype="0" fill="hold" grpId="1" nodeType="clickEffect">
                                  <p:stCondLst>
                                    <p:cond delay="0"/>
                                  </p:stCondLst>
                                  <p:childTnLst>
                                    <p:set>
                                      <p:cBhvr>
                                        <p:cTn id="90" dur="1" fill="hold">
                                          <p:stCondLst>
                                            <p:cond delay="0"/>
                                          </p:stCondLst>
                                        </p:cTn>
                                        <p:tgtEl>
                                          <p:spTgt spid="7"/>
                                        </p:tgtEl>
                                        <p:attrNameLst>
                                          <p:attrName>style.visibility</p:attrName>
                                        </p:attrNameLst>
                                      </p:cBhvr>
                                      <p:to>
                                        <p:strVal val="hidden"/>
                                      </p:to>
                                    </p:set>
                                  </p:childTnLst>
                                </p:cTn>
                              </p:par>
                              <p:par>
                                <p:cTn id="91" presetID="3" presetClass="emph" presetSubtype="2" fill="hold" nodeType="withEffect">
                                  <p:stCondLst>
                                    <p:cond delay="0"/>
                                  </p:stCondLst>
                                  <p:childTnLst>
                                    <p:animClr clrSpc="rgb" dir="cw">
                                      <p:cBhvr override="childStyle">
                                        <p:cTn id="92" dur="500" fill="hold"/>
                                        <p:tgtEl>
                                          <p:spTgt spid="6">
                                            <p:txEl>
                                              <p:pRg st="11" end="11"/>
                                            </p:txEl>
                                          </p:spTgt>
                                        </p:tgtEl>
                                        <p:attrNameLst>
                                          <p:attrName>style.color</p:attrName>
                                        </p:attrNameLst>
                                      </p:cBhvr>
                                      <p:to>
                                        <a:schemeClr val="tx1"/>
                                      </p:to>
                                    </p:animClr>
                                  </p:childTnLst>
                                </p:cTn>
                              </p:par>
                              <p:par>
                                <p:cTn id="93" presetID="3" presetClass="emph" presetSubtype="2" fill="hold" nodeType="withEffect">
                                  <p:stCondLst>
                                    <p:cond delay="0"/>
                                  </p:stCondLst>
                                  <p:childTnLst>
                                    <p:animClr clrSpc="rgb" dir="cw">
                                      <p:cBhvr override="childStyle">
                                        <p:cTn id="94" dur="500" fill="hold"/>
                                        <p:tgtEl>
                                          <p:spTgt spid="6">
                                            <p:txEl>
                                              <p:pRg st="12" end="12"/>
                                            </p:txEl>
                                          </p:spTgt>
                                        </p:tgtEl>
                                        <p:attrNameLst>
                                          <p:attrName>style.color</p:attrName>
                                        </p:attrNameLst>
                                      </p:cBhvr>
                                      <p:to>
                                        <a:schemeClr val="tx1"/>
                                      </p:to>
                                    </p:animClr>
                                  </p:childTnLst>
                                </p:cTn>
                              </p:par>
                            </p:childTnLst>
                          </p:cTn>
                        </p:par>
                      </p:childTnLst>
                    </p:cTn>
                  </p:par>
                  <p:par>
                    <p:cTn id="95" fill="hold">
                      <p:stCondLst>
                        <p:cond delay="indefinite"/>
                      </p:stCondLst>
                      <p:childTnLst>
                        <p:par>
                          <p:cTn id="96" fill="hold">
                            <p:stCondLst>
                              <p:cond delay="0"/>
                            </p:stCondLst>
                            <p:childTnLst>
                              <p:par>
                                <p:cTn id="97" presetID="3" presetClass="emph" presetSubtype="2" fill="hold" nodeType="clickEffect">
                                  <p:stCondLst>
                                    <p:cond delay="0"/>
                                  </p:stCondLst>
                                  <p:childTnLst>
                                    <p:animClr clrSpc="rgb" dir="cw">
                                      <p:cBhvr override="childStyle">
                                        <p:cTn id="98" dur="500" fill="hold"/>
                                        <p:tgtEl>
                                          <p:spTgt spid="6">
                                            <p:txEl>
                                              <p:pRg st="2" end="2"/>
                                            </p:txEl>
                                          </p:spTgt>
                                        </p:tgtEl>
                                        <p:attrNameLst>
                                          <p:attrName>style.color</p:attrName>
                                        </p:attrNameLst>
                                      </p:cBhvr>
                                      <p:to>
                                        <a:srgbClr val="FFFF00"/>
                                      </p:to>
                                    </p:animClr>
                                  </p:childTnLst>
                                </p:cTn>
                              </p:par>
                              <p:par>
                                <p:cTn id="99" presetID="3" presetClass="emph" presetSubtype="2" fill="hold" nodeType="withEffect">
                                  <p:stCondLst>
                                    <p:cond delay="0"/>
                                  </p:stCondLst>
                                  <p:childTnLst>
                                    <p:animClr clrSpc="rgb" dir="cw">
                                      <p:cBhvr override="childStyle">
                                        <p:cTn id="100" dur="500" fill="hold"/>
                                        <p:tgtEl>
                                          <p:spTgt spid="6">
                                            <p:txEl>
                                              <p:pRg st="11" end="11"/>
                                            </p:txEl>
                                          </p:spTgt>
                                        </p:tgtEl>
                                        <p:attrNameLst>
                                          <p:attrName>style.color</p:attrName>
                                        </p:attrNameLst>
                                      </p:cBhvr>
                                      <p:to>
                                        <a:schemeClr val="accent2"/>
                                      </p:to>
                                    </p:animClr>
                                  </p:childTnLst>
                                </p:cTn>
                              </p:par>
                              <p:par>
                                <p:cTn id="101" presetID="3" presetClass="emph" presetSubtype="2" fill="hold" nodeType="withEffect">
                                  <p:stCondLst>
                                    <p:cond delay="0"/>
                                  </p:stCondLst>
                                  <p:childTnLst>
                                    <p:animClr clrSpc="rgb" dir="cw">
                                      <p:cBhvr override="childStyle">
                                        <p:cTn id="102" dur="500" fill="hold"/>
                                        <p:tgtEl>
                                          <p:spTgt spid="6">
                                            <p:txEl>
                                              <p:pRg st="12" end="12"/>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7" grpId="0" animBg="1"/>
      <p:bldP spid="7" grpId="1" animBg="1"/>
      <p:bldP spid="8" grpId="0" animBg="1"/>
      <p:bldP spid="8"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20" grpId="0" animBg="1"/>
      <p:bldP spid="20"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MetaMap</a:t>
            </a:r>
            <a:r>
              <a:rPr lang="en-US" dirty="0" smtClean="0"/>
              <a:t> - Processing Example</a:t>
            </a:r>
            <a:endParaRPr lang="en-US" dirty="0"/>
          </a:p>
        </p:txBody>
      </p:sp>
      <p:sp>
        <p:nvSpPr>
          <p:cNvPr id="6" name="Rectangle 3"/>
          <p:cNvSpPr txBox="1">
            <a:spLocks noChangeArrowheads="1"/>
          </p:cNvSpPr>
          <p:nvPr/>
        </p:nvSpPr>
        <p:spPr bwMode="auto">
          <a:xfrm>
            <a:off x="685800" y="1527048"/>
            <a:ext cx="7772400" cy="4025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Char char="•"/>
              <a:defRPr kumimoji="1"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kumimoji="1"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kumimoji="1" sz="2000">
                <a:solidFill>
                  <a:schemeClr val="tx1"/>
                </a:solidFill>
                <a:latin typeface="+mn-lt"/>
              </a:defRPr>
            </a:lvl3pPr>
            <a:lvl4pPr marL="1600200" indent="-228600" algn="l" rtl="0" eaLnBrk="0" fontAlgn="base" hangingPunct="0">
              <a:spcBef>
                <a:spcPct val="20000"/>
              </a:spcBef>
              <a:spcAft>
                <a:spcPct val="0"/>
              </a:spcAft>
              <a:buClr>
                <a:schemeClr val="tx2"/>
              </a:buClr>
              <a:buChar char="•"/>
              <a:defRPr kumimoji="1"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kumimoji="1"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kumimoji="1"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kumimoji="1"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kumimoji="1"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kumimoji="1" sz="2000">
                <a:solidFill>
                  <a:schemeClr val="tx1"/>
                </a:solidFill>
                <a:latin typeface="+mn-lt"/>
              </a:defRPr>
            </a:lvl9pPr>
          </a:lstStyle>
          <a:p>
            <a:pPr>
              <a:buNone/>
            </a:pPr>
            <a:r>
              <a:rPr lang="en-US" sz="2400" i="1" dirty="0" smtClean="0">
                <a:solidFill>
                  <a:srgbClr val="FFFF00"/>
                </a:solidFill>
                <a:cs typeface="Courier New" pitchFamily="49" charset="0"/>
              </a:rPr>
              <a:t>Inferior  vena  </a:t>
            </a:r>
            <a:r>
              <a:rPr lang="en-US" sz="2400" i="1" dirty="0" err="1" smtClean="0">
                <a:solidFill>
                  <a:srgbClr val="FFFF00"/>
                </a:solidFill>
                <a:cs typeface="Courier New" pitchFamily="49" charset="0"/>
              </a:rPr>
              <a:t>caval</a:t>
            </a:r>
            <a:r>
              <a:rPr lang="en-US" sz="2400" i="1" dirty="0" smtClean="0">
                <a:solidFill>
                  <a:srgbClr val="FFFF00"/>
                </a:solidFill>
                <a:cs typeface="Courier New" pitchFamily="49" charset="0"/>
              </a:rPr>
              <a:t>  stent  filter</a:t>
            </a:r>
          </a:p>
          <a:p>
            <a:pPr>
              <a:buNone/>
            </a:pPr>
            <a:r>
              <a:rPr lang="en-US" sz="2400" dirty="0" smtClean="0">
                <a:cs typeface="Courier New" pitchFamily="49" charset="0"/>
              </a:rPr>
              <a:t>Final Mappings (subsets of candidate sets):</a:t>
            </a:r>
          </a:p>
          <a:p>
            <a:pPr>
              <a:buNone/>
            </a:pPr>
            <a:endParaRPr lang="en-US" sz="1600" dirty="0" smtClean="0">
              <a:latin typeface="Courier New" pitchFamily="49" charset="0"/>
              <a:cs typeface="Courier New" pitchFamily="49" charset="0"/>
            </a:endParaRPr>
          </a:p>
          <a:p>
            <a:pPr>
              <a:buNone/>
            </a:pPr>
            <a:r>
              <a:rPr lang="en-US" sz="2000" b="1" dirty="0" smtClean="0">
                <a:latin typeface="Courier New" pitchFamily="49" charset="0"/>
                <a:cs typeface="Courier New" pitchFamily="49" charset="0"/>
              </a:rPr>
              <a:t>Meta Mapping (911)</a:t>
            </a:r>
          </a:p>
          <a:p>
            <a:pPr>
              <a:buNone/>
            </a:pPr>
            <a:r>
              <a:rPr lang="en-US" sz="2000" b="1" dirty="0" smtClean="0">
                <a:latin typeface="Courier New" pitchFamily="49" charset="0"/>
                <a:cs typeface="Courier New" pitchFamily="49" charset="0"/>
              </a:rPr>
              <a:t>909  C0080306: Inferior Vena Cava Filter [</a:t>
            </a:r>
            <a:r>
              <a:rPr lang="en-US" sz="2000" b="1" dirty="0" err="1" smtClean="0">
                <a:latin typeface="Courier New" pitchFamily="49" charset="0"/>
                <a:cs typeface="Courier New" pitchFamily="49" charset="0"/>
              </a:rPr>
              <a:t>medd</a:t>
            </a:r>
            <a:r>
              <a:rPr lang="en-US" sz="2000" b="1" dirty="0" smtClean="0">
                <a:latin typeface="Courier New" pitchFamily="49" charset="0"/>
                <a:cs typeface="Courier New" pitchFamily="49" charset="0"/>
              </a:rPr>
              <a:t>]</a:t>
            </a:r>
          </a:p>
          <a:p>
            <a:pPr>
              <a:buNone/>
            </a:pPr>
            <a:r>
              <a:rPr lang="en-US" sz="2000" b="1" dirty="0" smtClean="0">
                <a:latin typeface="Courier New" pitchFamily="49" charset="0"/>
                <a:cs typeface="Courier New" pitchFamily="49" charset="0"/>
              </a:rPr>
              <a:t>637  C1705817: Stent                     [</a:t>
            </a:r>
            <a:r>
              <a:rPr lang="en-US" sz="2000" b="1" dirty="0" err="1" smtClean="0">
                <a:latin typeface="Courier New" pitchFamily="49" charset="0"/>
                <a:cs typeface="Courier New" pitchFamily="49" charset="0"/>
              </a:rPr>
              <a:t>medd</a:t>
            </a:r>
            <a:r>
              <a:rPr lang="en-US" sz="2000" b="1" dirty="0" smtClean="0">
                <a:latin typeface="Courier New" pitchFamily="49" charset="0"/>
                <a:cs typeface="Courier New" pitchFamily="49" charset="0"/>
              </a:rPr>
              <a:t>]</a:t>
            </a:r>
          </a:p>
          <a:p>
            <a:pPr>
              <a:buNone/>
            </a:pPr>
            <a:endParaRPr lang="en-US" sz="2000" b="1" dirty="0" smtClean="0">
              <a:latin typeface="Courier New" pitchFamily="49" charset="0"/>
              <a:cs typeface="Courier New" pitchFamily="49" charset="0"/>
            </a:endParaRPr>
          </a:p>
          <a:p>
            <a:pPr>
              <a:buNone/>
            </a:pPr>
            <a:r>
              <a:rPr lang="en-US" sz="2000" b="1" dirty="0" smtClean="0">
                <a:latin typeface="Courier New" pitchFamily="49" charset="0"/>
                <a:cs typeface="Courier New" pitchFamily="49" charset="0"/>
              </a:rPr>
              <a:t>Meta Mapping (911):</a:t>
            </a:r>
          </a:p>
          <a:p>
            <a:pPr>
              <a:buNone/>
            </a:pPr>
            <a:r>
              <a:rPr lang="en-US" sz="2000" b="1" dirty="0" smtClean="0">
                <a:latin typeface="Courier New" pitchFamily="49" charset="0"/>
                <a:cs typeface="Courier New" pitchFamily="49" charset="0"/>
              </a:rPr>
              <a:t>909  C0080306: Inferior Vena Cava Filter [</a:t>
            </a:r>
            <a:r>
              <a:rPr lang="en-US" sz="2000" b="1" dirty="0" err="1" smtClean="0">
                <a:latin typeface="Courier New" pitchFamily="49" charset="0"/>
                <a:cs typeface="Courier New" pitchFamily="49" charset="0"/>
              </a:rPr>
              <a:t>medd</a:t>
            </a:r>
            <a:r>
              <a:rPr lang="en-US" sz="2000" b="1" dirty="0" smtClean="0">
                <a:latin typeface="Courier New" pitchFamily="49" charset="0"/>
                <a:cs typeface="Courier New" pitchFamily="49" charset="0"/>
              </a:rPr>
              <a:t>]</a:t>
            </a:r>
          </a:p>
          <a:p>
            <a:pPr>
              <a:buNone/>
            </a:pPr>
            <a:r>
              <a:rPr lang="en-US" sz="2000" b="1" dirty="0" smtClean="0">
                <a:latin typeface="Courier New" pitchFamily="49" charset="0"/>
                <a:cs typeface="Courier New" pitchFamily="49" charset="0"/>
              </a:rPr>
              <a:t>637  C0038257: Stent                     [</a:t>
            </a:r>
            <a:r>
              <a:rPr lang="en-US" sz="2000" b="1" dirty="0" err="1" smtClean="0">
                <a:latin typeface="Courier New" pitchFamily="49" charset="0"/>
                <a:cs typeface="Courier New" pitchFamily="49" charset="0"/>
              </a:rPr>
              <a:t>medd</a:t>
            </a:r>
            <a:r>
              <a:rPr lang="en-US" sz="2000" b="1" dirty="0" smtClean="0">
                <a:latin typeface="Courier New" pitchFamily="49" charset="0"/>
                <a:cs typeface="Courier New" pitchFamily="49" charset="0"/>
              </a:rPr>
              <a:t>]</a:t>
            </a:r>
          </a:p>
        </p:txBody>
      </p:sp>
      <p:sp>
        <p:nvSpPr>
          <p:cNvPr id="4" name="Slide Number Placeholder 3"/>
          <p:cNvSpPr>
            <a:spLocks noGrp="1"/>
          </p:cNvSpPr>
          <p:nvPr>
            <p:ph type="sldNum" sz="quarter" idx="10"/>
          </p:nvPr>
        </p:nvSpPr>
        <p:spPr>
          <a:xfrm>
            <a:off x="7010400" y="6113981"/>
            <a:ext cx="2133600" cy="476250"/>
          </a:xfrm>
        </p:spPr>
        <p:txBody>
          <a:bodyPr/>
          <a:lstStyle/>
          <a:p>
            <a:fld id="{7DE3DC8A-4A07-44D3-A469-6DD60BBA3A61}" type="slidenum">
              <a:rPr lang="en-US" smtClean="0"/>
              <a:pPr/>
              <a:t>17</a:t>
            </a:fld>
            <a:endParaRPr lang="en-US" dirty="0"/>
          </a:p>
        </p:txBody>
      </p:sp>
    </p:spTree>
    <p:extLst>
      <p:ext uri="{BB962C8B-B14F-4D97-AF65-F5344CB8AC3E}">
        <p14:creationId xmlns:p14="http://schemas.microsoft.com/office/powerpoint/2010/main" val="3237948735"/>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2950" y="156496"/>
            <a:ext cx="7772400" cy="650122"/>
          </a:xfrm>
        </p:spPr>
        <p:txBody>
          <a:bodyPr/>
          <a:lstStyle/>
          <a:p>
            <a:r>
              <a:rPr lang="en-US" dirty="0" err="1" smtClean="0"/>
              <a:t>Metathesaurus</a:t>
            </a:r>
            <a:r>
              <a:rPr lang="en-US" dirty="0" smtClean="0"/>
              <a:t> String Growth 1990-2011</a:t>
            </a:r>
            <a:endParaRPr lang="en-US" dirty="0"/>
          </a:p>
        </p:txBody>
      </p:sp>
      <p:sp>
        <p:nvSpPr>
          <p:cNvPr id="4" name="Slide Number Placeholder 3"/>
          <p:cNvSpPr>
            <a:spLocks noGrp="1"/>
          </p:cNvSpPr>
          <p:nvPr>
            <p:ph type="sldNum" sz="quarter" idx="10"/>
          </p:nvPr>
        </p:nvSpPr>
        <p:spPr>
          <a:xfrm>
            <a:off x="7010400" y="6093771"/>
            <a:ext cx="2133600" cy="451472"/>
          </a:xfrm>
        </p:spPr>
        <p:txBody>
          <a:bodyPr/>
          <a:lstStyle/>
          <a:p>
            <a:fld id="{7DE3DC8A-4A07-44D3-A469-6DD60BBA3A61}" type="slidenum">
              <a:rPr lang="en-US" smtClean="0"/>
              <a:pPr/>
              <a:t>18</a:t>
            </a:fld>
            <a:endParaRPr lang="en-US" dirty="0"/>
          </a:p>
        </p:txBody>
      </p:sp>
      <p:cxnSp>
        <p:nvCxnSpPr>
          <p:cNvPr id="15" name="Straight Arrow Connector 14"/>
          <p:cNvCxnSpPr/>
          <p:nvPr/>
        </p:nvCxnSpPr>
        <p:spPr bwMode="auto">
          <a:xfrm rot="60000" flipV="1">
            <a:off x="3988904" y="3668113"/>
            <a:ext cx="1129637" cy="15995"/>
          </a:xfrm>
          <a:prstGeom prst="straightConnector1">
            <a:avLst/>
          </a:prstGeom>
          <a:solidFill>
            <a:srgbClr val="0800B2"/>
          </a:solidFill>
          <a:ln w="50800"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TextBox 17"/>
          <p:cNvSpPr txBox="1"/>
          <p:nvPr/>
        </p:nvSpPr>
        <p:spPr>
          <a:xfrm>
            <a:off x="2130857" y="3486696"/>
            <a:ext cx="1912883" cy="461665"/>
          </a:xfrm>
          <a:prstGeom prst="rect">
            <a:avLst/>
          </a:prstGeom>
          <a:noFill/>
        </p:spPr>
        <p:txBody>
          <a:bodyPr wrap="square" rtlCol="0">
            <a:spAutoFit/>
          </a:bodyPr>
          <a:lstStyle/>
          <a:p>
            <a:r>
              <a:rPr lang="en-US" dirty="0" smtClean="0">
                <a:solidFill>
                  <a:srgbClr val="002060"/>
                </a:solidFill>
              </a:rPr>
              <a:t>SNOMEDCT</a:t>
            </a:r>
            <a:endParaRPr lang="en-US" dirty="0">
              <a:solidFill>
                <a:srgbClr val="002060"/>
              </a:solidFill>
            </a:endParaRPr>
          </a:p>
        </p:txBody>
      </p:sp>
      <p:cxnSp>
        <p:nvCxnSpPr>
          <p:cNvPr id="21" name="Straight Arrow Connector 20"/>
          <p:cNvCxnSpPr/>
          <p:nvPr/>
        </p:nvCxnSpPr>
        <p:spPr bwMode="auto">
          <a:xfrm rot="60000" flipV="1">
            <a:off x="6129104" y="2548321"/>
            <a:ext cx="1129637" cy="15995"/>
          </a:xfrm>
          <a:prstGeom prst="straightConnector1">
            <a:avLst/>
          </a:prstGeom>
          <a:solidFill>
            <a:srgbClr val="0800B2"/>
          </a:solidFill>
          <a:ln w="50800"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 name="TextBox 21"/>
          <p:cNvSpPr txBox="1"/>
          <p:nvPr/>
        </p:nvSpPr>
        <p:spPr>
          <a:xfrm>
            <a:off x="3710607" y="2380156"/>
            <a:ext cx="2557669" cy="461665"/>
          </a:xfrm>
          <a:prstGeom prst="rect">
            <a:avLst/>
          </a:prstGeom>
          <a:noFill/>
        </p:spPr>
        <p:txBody>
          <a:bodyPr wrap="square" rtlCol="0">
            <a:spAutoFit/>
          </a:bodyPr>
          <a:lstStyle/>
          <a:p>
            <a:r>
              <a:rPr lang="en-US" dirty="0" smtClean="0">
                <a:solidFill>
                  <a:srgbClr val="002060"/>
                </a:solidFill>
              </a:rPr>
              <a:t>MEDCIN &amp; FMA</a:t>
            </a:r>
            <a:endParaRPr lang="en-US" dirty="0">
              <a:solidFill>
                <a:srgbClr val="002060"/>
              </a:solidFill>
            </a:endParaRPr>
          </a:p>
        </p:txBody>
      </p:sp>
      <p:sp>
        <p:nvSpPr>
          <p:cNvPr id="29" name="TextBox 28"/>
          <p:cNvSpPr txBox="1"/>
          <p:nvPr/>
        </p:nvSpPr>
        <p:spPr>
          <a:xfrm>
            <a:off x="1603514" y="1646583"/>
            <a:ext cx="2116902" cy="523220"/>
          </a:xfrm>
          <a:prstGeom prst="rect">
            <a:avLst/>
          </a:prstGeom>
          <a:noFill/>
        </p:spPr>
        <p:txBody>
          <a:bodyPr wrap="square" rtlCol="0">
            <a:spAutoFit/>
          </a:bodyPr>
          <a:lstStyle/>
          <a:p>
            <a:r>
              <a:rPr lang="en-US" sz="2800" b="1" dirty="0" smtClean="0">
                <a:solidFill>
                  <a:srgbClr val="FF0000"/>
                </a:solidFill>
              </a:rPr>
              <a:t>80x Growth:</a:t>
            </a:r>
            <a:endParaRPr lang="en-US" sz="2800" b="1" dirty="0">
              <a:solidFill>
                <a:srgbClr val="FF0000"/>
              </a:solidFill>
            </a:endParaRPr>
          </a:p>
        </p:txBody>
      </p:sp>
      <p:sp>
        <p:nvSpPr>
          <p:cNvPr id="30" name="TextBox 29"/>
          <p:cNvSpPr txBox="1"/>
          <p:nvPr/>
        </p:nvSpPr>
        <p:spPr>
          <a:xfrm>
            <a:off x="3677481" y="1646583"/>
            <a:ext cx="1883397" cy="523220"/>
          </a:xfrm>
          <a:prstGeom prst="rect">
            <a:avLst/>
          </a:prstGeom>
          <a:noFill/>
        </p:spPr>
        <p:txBody>
          <a:bodyPr wrap="square" rtlCol="0">
            <a:spAutoFit/>
          </a:bodyPr>
          <a:lstStyle/>
          <a:p>
            <a:r>
              <a:rPr lang="en-US" sz="2800" b="1" dirty="0" smtClean="0">
                <a:solidFill>
                  <a:srgbClr val="FF0000"/>
                </a:solidFill>
              </a:rPr>
              <a:t>&gt;23%/year</a:t>
            </a:r>
            <a:endParaRPr lang="en-US" sz="2800" b="1" dirty="0">
              <a:solidFill>
                <a:srgbClr val="FF0000"/>
              </a:solidFill>
            </a:endParaRPr>
          </a:p>
        </p:txBody>
      </p:sp>
      <p:graphicFrame>
        <p:nvGraphicFramePr>
          <p:cNvPr id="33" name="Content Placeholder 32"/>
          <p:cNvGraphicFramePr>
            <a:graphicFrameLocks noGrp="1"/>
          </p:cNvGraphicFramePr>
          <p:nvPr>
            <p:ph idx="1"/>
          </p:nvPr>
        </p:nvGraphicFramePr>
        <p:xfrm>
          <a:off x="234728" y="855925"/>
          <a:ext cx="8140148" cy="5128592"/>
        </p:xfrm>
        <a:graphic>
          <a:graphicData uri="http://schemas.openxmlformats.org/drawingml/2006/chart">
            <c:chart xmlns:c="http://schemas.openxmlformats.org/drawingml/2006/chart" xmlns:r="http://schemas.openxmlformats.org/officeDocument/2006/relationships" r:id="rId3"/>
          </a:graphicData>
        </a:graphic>
      </p:graphicFrame>
      <p:sp>
        <p:nvSpPr>
          <p:cNvPr id="38" name="Rectangle 37"/>
          <p:cNvSpPr/>
          <p:nvPr/>
        </p:nvSpPr>
        <p:spPr bwMode="auto">
          <a:xfrm>
            <a:off x="3175383" y="2991360"/>
            <a:ext cx="1879041" cy="461665"/>
          </a:xfrm>
          <a:prstGeom prst="rect">
            <a:avLst/>
          </a:prstGeom>
          <a:noFill/>
          <a:ln w="25400"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smtClean="0">
                <a:solidFill>
                  <a:srgbClr val="002060"/>
                </a:solidFill>
              </a:rPr>
              <a:t>SNOMEDCT</a:t>
            </a:r>
            <a:endParaRPr kumimoji="0" lang="en-US" sz="2400" b="0" i="0" u="none" strike="noStrike" cap="none" normalizeH="0" baseline="0" dirty="0" smtClean="0">
              <a:ln>
                <a:noFill/>
              </a:ln>
              <a:solidFill>
                <a:srgbClr val="002060"/>
              </a:solidFill>
              <a:effectLst/>
              <a:latin typeface="Times New Roman" pitchFamily="18" charset="0"/>
            </a:endParaRPr>
          </a:p>
        </p:txBody>
      </p:sp>
      <p:sp>
        <p:nvSpPr>
          <p:cNvPr id="39" name="Rectangle 38"/>
          <p:cNvSpPr/>
          <p:nvPr/>
        </p:nvSpPr>
        <p:spPr bwMode="auto">
          <a:xfrm>
            <a:off x="4730175" y="1778802"/>
            <a:ext cx="2460930" cy="461665"/>
          </a:xfrm>
          <a:prstGeom prst="rect">
            <a:avLst/>
          </a:prstGeom>
          <a:noFill/>
          <a:ln w="0"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smtClean="0">
                <a:solidFill>
                  <a:srgbClr val="002060"/>
                </a:solidFill>
              </a:rPr>
              <a:t>MEDCIN &amp; FMA</a:t>
            </a:r>
            <a:endParaRPr kumimoji="0" lang="en-US" sz="2400" b="0" i="0" u="none" strike="noStrike" cap="none" normalizeH="0" baseline="0" dirty="0" smtClean="0">
              <a:ln>
                <a:noFill/>
              </a:ln>
              <a:solidFill>
                <a:srgbClr val="002060"/>
              </a:solidFill>
              <a:effectLst/>
              <a:latin typeface="Times New Roman" pitchFamily="18" charset="0"/>
            </a:endParaRPr>
          </a:p>
        </p:txBody>
      </p:sp>
      <p:sp>
        <p:nvSpPr>
          <p:cNvPr id="40" name="Rectangle 39"/>
          <p:cNvSpPr/>
          <p:nvPr/>
        </p:nvSpPr>
        <p:spPr bwMode="auto">
          <a:xfrm>
            <a:off x="4968406" y="3279207"/>
            <a:ext cx="83940" cy="1754323"/>
          </a:xfrm>
          <a:prstGeom prst="rect">
            <a:avLst/>
          </a:prstGeom>
          <a:solidFill>
            <a:srgbClr val="FF0000"/>
          </a:solidFill>
          <a:ln w="25400"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41" name="Rectangle 40"/>
          <p:cNvSpPr/>
          <p:nvPr/>
        </p:nvSpPr>
        <p:spPr bwMode="auto">
          <a:xfrm>
            <a:off x="7108606" y="1975708"/>
            <a:ext cx="83940" cy="3062775"/>
          </a:xfrm>
          <a:prstGeom prst="rect">
            <a:avLst/>
          </a:prstGeom>
          <a:solidFill>
            <a:srgbClr val="FF0000"/>
          </a:solidFill>
          <a:ln w="25400"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44" name="Rectangle 43"/>
          <p:cNvSpPr/>
          <p:nvPr/>
        </p:nvSpPr>
        <p:spPr bwMode="auto">
          <a:xfrm>
            <a:off x="1328696" y="1719137"/>
            <a:ext cx="2599366" cy="584775"/>
          </a:xfrm>
          <a:prstGeom prst="rect">
            <a:avLst/>
          </a:prstGeom>
          <a:noFill/>
          <a:ln w="25400"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r>
              <a:rPr lang="en-US" sz="3200" b="1" dirty="0" smtClean="0">
                <a:solidFill>
                  <a:srgbClr val="FF0000"/>
                </a:solidFill>
              </a:rPr>
              <a:t>&gt; 54</a:t>
            </a:r>
            <a:r>
              <a:rPr kumimoji="0" lang="en-US" sz="3200" b="1" i="0" u="none" strike="noStrike" cap="none" normalizeH="0" baseline="0" dirty="0" smtClean="0">
                <a:ln>
                  <a:noFill/>
                </a:ln>
                <a:solidFill>
                  <a:srgbClr val="FF0000"/>
                </a:solidFill>
                <a:effectLst/>
                <a:latin typeface="Times New Roman" pitchFamily="18" charset="0"/>
              </a:rPr>
              <a:t>x Growth</a:t>
            </a:r>
          </a:p>
        </p:txBody>
      </p:sp>
      <p:sp>
        <p:nvSpPr>
          <p:cNvPr id="46" name="Rectangle 45"/>
          <p:cNvSpPr/>
          <p:nvPr/>
        </p:nvSpPr>
        <p:spPr bwMode="auto">
          <a:xfrm>
            <a:off x="1040130" y="3783330"/>
            <a:ext cx="885179" cy="461665"/>
          </a:xfrm>
          <a:prstGeom prst="rect">
            <a:avLst/>
          </a:prstGeom>
          <a:noFill/>
          <a:ln w="25400"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accent4">
                    <a:lumMod val="10000"/>
                  </a:schemeClr>
                </a:solidFill>
                <a:effectLst/>
                <a:latin typeface="Times New Roman" pitchFamily="18" charset="0"/>
              </a:rPr>
              <a:t>162K</a:t>
            </a:r>
          </a:p>
        </p:txBody>
      </p:sp>
      <p:cxnSp>
        <p:nvCxnSpPr>
          <p:cNvPr id="48" name="Straight Arrow Connector 47"/>
          <p:cNvCxnSpPr/>
          <p:nvPr/>
        </p:nvCxnSpPr>
        <p:spPr bwMode="auto">
          <a:xfrm flipH="1">
            <a:off x="1051560" y="4149091"/>
            <a:ext cx="468630" cy="811987"/>
          </a:xfrm>
          <a:prstGeom prst="straightConnector1">
            <a:avLst/>
          </a:prstGeom>
          <a:solidFill>
            <a:srgbClr val="0800B2"/>
          </a:solidFill>
          <a:ln w="25400" cap="flat" cmpd="sng" algn="ctr">
            <a:solidFill>
              <a:schemeClr val="accent4">
                <a:lumMod val="10000"/>
              </a:schemeClr>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0" name="Rectangle 49"/>
          <p:cNvSpPr/>
          <p:nvPr/>
        </p:nvSpPr>
        <p:spPr bwMode="auto">
          <a:xfrm>
            <a:off x="6309360" y="994410"/>
            <a:ext cx="1013419" cy="461665"/>
          </a:xfrm>
          <a:prstGeom prst="rect">
            <a:avLst/>
          </a:prstGeom>
          <a:noFill/>
          <a:ln w="0"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bg1">
                    <a:lumMod val="10000"/>
                  </a:schemeClr>
                </a:solidFill>
                <a:effectLst/>
                <a:latin typeface="Times New Roman" pitchFamily="18" charset="0"/>
              </a:rPr>
              <a:t>8.86M</a:t>
            </a:r>
          </a:p>
        </p:txBody>
      </p:sp>
      <p:cxnSp>
        <p:nvCxnSpPr>
          <p:cNvPr id="52" name="Straight Arrow Connector 51"/>
          <p:cNvCxnSpPr/>
          <p:nvPr/>
        </p:nvCxnSpPr>
        <p:spPr bwMode="auto">
          <a:xfrm>
            <a:off x="7280910" y="1223010"/>
            <a:ext cx="674370" cy="228600"/>
          </a:xfrm>
          <a:prstGeom prst="straightConnector1">
            <a:avLst/>
          </a:prstGeom>
          <a:solidFill>
            <a:srgbClr val="0800B2"/>
          </a:solidFill>
          <a:ln w="25400" cap="flat" cmpd="sng" algn="ctr">
            <a:solidFill>
              <a:schemeClr val="bg1">
                <a:lumMod val="10000"/>
              </a:schemeClr>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1" name="TextBox 30"/>
          <p:cNvSpPr txBox="1"/>
          <p:nvPr/>
        </p:nvSpPr>
        <p:spPr>
          <a:xfrm>
            <a:off x="182880" y="1588770"/>
            <a:ext cx="297180" cy="3046988"/>
          </a:xfrm>
          <a:prstGeom prst="rect">
            <a:avLst/>
          </a:prstGeom>
          <a:noFill/>
        </p:spPr>
        <p:txBody>
          <a:bodyPr wrap="square" rtlCol="0">
            <a:spAutoFit/>
          </a:bodyPr>
          <a:lstStyle/>
          <a:p>
            <a:pPr algn="r"/>
            <a:r>
              <a:rPr lang="en-US" b="1" dirty="0" smtClean="0">
                <a:latin typeface="Courier New" pitchFamily="49" charset="0"/>
                <a:cs typeface="Courier New" pitchFamily="49" charset="0"/>
              </a:rPr>
              <a:t>M</a:t>
            </a:r>
          </a:p>
          <a:p>
            <a:pPr algn="r"/>
            <a:r>
              <a:rPr lang="en-US" b="1" dirty="0" smtClean="0">
                <a:latin typeface="Courier New" pitchFamily="49" charset="0"/>
                <a:cs typeface="Courier New" pitchFamily="49" charset="0"/>
              </a:rPr>
              <a:t>I</a:t>
            </a:r>
          </a:p>
          <a:p>
            <a:pPr algn="r"/>
            <a:r>
              <a:rPr lang="en-US" b="1" dirty="0" smtClean="0">
                <a:latin typeface="Courier New" pitchFamily="49" charset="0"/>
                <a:cs typeface="Courier New" pitchFamily="49" charset="0"/>
              </a:rPr>
              <a:t>L</a:t>
            </a:r>
          </a:p>
          <a:p>
            <a:pPr algn="r"/>
            <a:r>
              <a:rPr lang="en-US" b="1" dirty="0" smtClean="0">
                <a:latin typeface="Courier New" pitchFamily="49" charset="0"/>
                <a:cs typeface="Courier New" pitchFamily="49" charset="0"/>
              </a:rPr>
              <a:t>L</a:t>
            </a:r>
          </a:p>
          <a:p>
            <a:pPr algn="r"/>
            <a:r>
              <a:rPr lang="en-US" b="1" dirty="0" smtClean="0">
                <a:latin typeface="Courier New" pitchFamily="49" charset="0"/>
                <a:cs typeface="Courier New" pitchFamily="49" charset="0"/>
              </a:rPr>
              <a:t>I</a:t>
            </a:r>
          </a:p>
          <a:p>
            <a:pPr algn="r"/>
            <a:r>
              <a:rPr lang="en-US" b="1" dirty="0" smtClean="0">
                <a:latin typeface="Courier New" pitchFamily="49" charset="0"/>
                <a:cs typeface="Courier New" pitchFamily="49" charset="0"/>
              </a:rPr>
              <a:t>O</a:t>
            </a:r>
          </a:p>
          <a:p>
            <a:pPr algn="r"/>
            <a:r>
              <a:rPr lang="en-US" b="1" dirty="0" smtClean="0">
                <a:latin typeface="Courier New" pitchFamily="49" charset="0"/>
                <a:cs typeface="Courier New" pitchFamily="49" charset="0"/>
              </a:rPr>
              <a:t>N</a:t>
            </a:r>
          </a:p>
          <a:p>
            <a:pPr algn="r"/>
            <a:r>
              <a:rPr lang="en-US" b="1" dirty="0" smtClean="0">
                <a:latin typeface="Courier New" pitchFamily="49" charset="0"/>
                <a:cs typeface="Courier New" pitchFamily="49" charset="0"/>
              </a:rPr>
              <a:t>S</a:t>
            </a:r>
          </a:p>
        </p:txBody>
      </p:sp>
    </p:spTree>
    <p:extLst>
      <p:ext uri="{BB962C8B-B14F-4D97-AF65-F5344CB8AC3E}">
        <p14:creationId xmlns:p14="http://schemas.microsoft.com/office/powerpoint/2010/main" val="22461412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40"/>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41"/>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38"/>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39"/>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0"/>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5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8" grpId="1"/>
      <p:bldP spid="39" grpId="0"/>
      <p:bldP spid="39" grpId="1"/>
      <p:bldP spid="40" grpId="0" animBg="1"/>
      <p:bldP spid="40" grpId="1" animBg="1"/>
      <p:bldP spid="41" grpId="0" animBg="1"/>
      <p:bldP spid="41" grpId="1" animBg="1"/>
      <p:bldP spid="44" grpId="0"/>
      <p:bldP spid="5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 Especially Egregious Example</a:t>
            </a:r>
            <a:endParaRPr lang="en-US" dirty="0"/>
          </a:p>
        </p:txBody>
      </p:sp>
      <p:sp>
        <p:nvSpPr>
          <p:cNvPr id="5" name="Rectangle 3"/>
          <p:cNvSpPr txBox="1">
            <a:spLocks noChangeArrowheads="1"/>
          </p:cNvSpPr>
          <p:nvPr/>
        </p:nvSpPr>
        <p:spPr bwMode="auto">
          <a:xfrm>
            <a:off x="685800" y="1527048"/>
            <a:ext cx="7772400" cy="4399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Char char="•"/>
              <a:defRPr kumimoji="1"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kumimoji="1"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kumimoji="1" sz="2000">
                <a:solidFill>
                  <a:schemeClr val="tx1"/>
                </a:solidFill>
                <a:latin typeface="+mn-lt"/>
              </a:defRPr>
            </a:lvl3pPr>
            <a:lvl4pPr marL="1600200" indent="-228600" algn="l" rtl="0" eaLnBrk="0" fontAlgn="base" hangingPunct="0">
              <a:spcBef>
                <a:spcPct val="20000"/>
              </a:spcBef>
              <a:spcAft>
                <a:spcPct val="0"/>
              </a:spcAft>
              <a:buClr>
                <a:schemeClr val="tx2"/>
              </a:buClr>
              <a:buChar char="•"/>
              <a:defRPr kumimoji="1"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kumimoji="1"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kumimoji="1"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kumimoji="1"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kumimoji="1"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kumimoji="1" sz="2000">
                <a:solidFill>
                  <a:schemeClr val="tx1"/>
                </a:solidFill>
                <a:latin typeface="+mn-lt"/>
              </a:defRPr>
            </a:lvl9pPr>
          </a:lstStyle>
          <a:p>
            <a:r>
              <a:rPr lang="en-US" sz="2400" dirty="0" smtClean="0"/>
              <a:t>Phrase from PMID 10931555</a:t>
            </a:r>
          </a:p>
          <a:p>
            <a:pPr indent="0">
              <a:buNone/>
            </a:pPr>
            <a:r>
              <a:rPr lang="en-US" sz="2000" i="1" dirty="0" smtClean="0">
                <a:solidFill>
                  <a:schemeClr val="accent2"/>
                </a:solidFill>
                <a:cs typeface="Courier New" pitchFamily="49" charset="0"/>
              </a:rPr>
              <a:t>protein-4 FN3 fibronectin type III domain GSH glutathione GST glutathione S-transferase hIL-6 human interleukin-6 HSA human serum albumin IC(50) half-maximal inhibitory concentration Ig immunoglobulin IMAC immobilized metal affinity chromatography K(D) equilibrium constant</a:t>
            </a:r>
            <a:endParaRPr lang="en-US" sz="2000" i="1" dirty="0" smtClean="0">
              <a:solidFill>
                <a:schemeClr val="accent2"/>
              </a:solidFill>
            </a:endParaRPr>
          </a:p>
          <a:p>
            <a:pPr>
              <a:spcBef>
                <a:spcPts val="600"/>
              </a:spcBef>
            </a:pPr>
            <a:r>
              <a:rPr lang="en-US" sz="2400" dirty="0" smtClean="0">
                <a:cs typeface="Courier New" pitchFamily="49" charset="0"/>
              </a:rPr>
              <a:t>Extreme, but not atypical</a:t>
            </a:r>
          </a:p>
          <a:p>
            <a:pPr>
              <a:spcBef>
                <a:spcPts val="600"/>
              </a:spcBef>
            </a:pPr>
            <a:r>
              <a:rPr lang="en-US" sz="2400" dirty="0" err="1" smtClean="0"/>
              <a:t>MetaMap</a:t>
            </a:r>
            <a:r>
              <a:rPr lang="en-US" sz="2400" dirty="0" smtClean="0"/>
              <a:t> identifies 99 concepts</a:t>
            </a:r>
          </a:p>
          <a:p>
            <a:r>
              <a:rPr lang="en-US" sz="2400" dirty="0" smtClean="0"/>
              <a:t>Mappings are subsets of candidates: Up to 2</a:t>
            </a:r>
            <a:r>
              <a:rPr lang="en-US" sz="2400" baseline="50000" dirty="0" smtClean="0"/>
              <a:t>99</a:t>
            </a:r>
            <a:r>
              <a:rPr lang="en-US" sz="2400" dirty="0" smtClean="0"/>
              <a:t> mappings</a:t>
            </a:r>
          </a:p>
          <a:p>
            <a:r>
              <a:rPr lang="en-US" sz="2400" dirty="0" smtClean="0"/>
              <a:t>Would require 10</a:t>
            </a:r>
            <a:r>
              <a:rPr lang="en-US" sz="2400" baseline="50000" dirty="0" smtClean="0"/>
              <a:t>21</a:t>
            </a:r>
            <a:r>
              <a:rPr lang="en-US" sz="2400" dirty="0" smtClean="0"/>
              <a:t> TB of memory!</a:t>
            </a:r>
          </a:p>
          <a:p>
            <a:r>
              <a:rPr lang="en-US" sz="2400" dirty="0" smtClean="0">
                <a:solidFill>
                  <a:srgbClr val="FFFF00"/>
                </a:solidFill>
                <a:cs typeface="Courier New" pitchFamily="49" charset="0"/>
              </a:rPr>
              <a:t>Algorithmic Solutions</a:t>
            </a:r>
          </a:p>
        </p:txBody>
      </p:sp>
      <p:sp>
        <p:nvSpPr>
          <p:cNvPr id="4" name="Slide Number Placeholder 3"/>
          <p:cNvSpPr>
            <a:spLocks noGrp="1"/>
          </p:cNvSpPr>
          <p:nvPr>
            <p:ph type="sldNum" sz="quarter" idx="10"/>
          </p:nvPr>
        </p:nvSpPr>
        <p:spPr>
          <a:xfrm>
            <a:off x="7010400" y="6113981"/>
            <a:ext cx="2133600" cy="476250"/>
          </a:xfrm>
        </p:spPr>
        <p:txBody>
          <a:bodyPr/>
          <a:lstStyle/>
          <a:p>
            <a:fld id="{7DE3DC8A-4A07-44D3-A469-6DD60BBA3A61}" type="slidenum">
              <a:rPr lang="en-US" smtClean="0"/>
              <a:pPr/>
              <a:t>19</a:t>
            </a:fld>
            <a:endParaRPr lang="en-US" dirty="0"/>
          </a:p>
        </p:txBody>
      </p:sp>
    </p:spTree>
    <p:extLst>
      <p:ext uri="{BB962C8B-B14F-4D97-AF65-F5344CB8AC3E}">
        <p14:creationId xmlns:p14="http://schemas.microsoft.com/office/powerpoint/2010/main" val="3646116086"/>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solidFill>
                  <a:schemeClr val="accent2"/>
                </a:solidFill>
              </a:rPr>
              <a:t>Introduction </a:t>
            </a:r>
            <a:r>
              <a:rPr lang="en-US" sz="2400" dirty="0" smtClean="0">
                <a:solidFill>
                  <a:schemeClr val="accent2"/>
                </a:solidFill>
              </a:rPr>
              <a:t>[</a:t>
            </a:r>
            <a:r>
              <a:rPr lang="en-US" sz="2400" dirty="0" err="1" smtClean="0">
                <a:solidFill>
                  <a:schemeClr val="accent2"/>
                </a:solidFill>
              </a:rPr>
              <a:t>Lan</a:t>
            </a:r>
            <a:r>
              <a:rPr lang="en-US" sz="2400" dirty="0" smtClean="0">
                <a:solidFill>
                  <a:schemeClr val="accent2"/>
                </a:solidFill>
              </a:rPr>
              <a:t>]</a:t>
            </a:r>
          </a:p>
          <a:p>
            <a:r>
              <a:rPr lang="en-US" dirty="0" err="1" smtClean="0"/>
              <a:t>MetaMap</a:t>
            </a:r>
            <a:r>
              <a:rPr lang="en-US" dirty="0" smtClean="0"/>
              <a:t> </a:t>
            </a:r>
            <a:r>
              <a:rPr lang="en-US" sz="2400" dirty="0" smtClean="0"/>
              <a:t>[Fran</a:t>
            </a:r>
            <a:r>
              <a:rPr lang="en-US" sz="2400" dirty="0" smtClean="0">
                <a:cs typeface="Times New Roman" pitchFamily="18" charset="0"/>
              </a:rPr>
              <a:t>ç</a:t>
            </a:r>
            <a:r>
              <a:rPr lang="en-US" sz="2400" dirty="0" smtClean="0"/>
              <a:t>ois]</a:t>
            </a:r>
          </a:p>
          <a:p>
            <a:r>
              <a:rPr lang="en-US" dirty="0" smtClean="0"/>
              <a:t>The NLM Medical Text Indexer (MTI) </a:t>
            </a:r>
            <a:r>
              <a:rPr lang="en-US" sz="2400" dirty="0" smtClean="0"/>
              <a:t>[Jim]</a:t>
            </a:r>
          </a:p>
          <a:p>
            <a:r>
              <a:rPr lang="en-US" dirty="0" smtClean="0"/>
              <a:t>Availability of Indexing Initiative Tools </a:t>
            </a:r>
            <a:r>
              <a:rPr lang="en-US" sz="2400" dirty="0" smtClean="0"/>
              <a:t>[Willie]</a:t>
            </a:r>
          </a:p>
          <a:p>
            <a:r>
              <a:rPr lang="en-US" dirty="0" smtClean="0"/>
              <a:t>Research and Outreach Efforts </a:t>
            </a:r>
            <a:r>
              <a:rPr lang="en-US" sz="2400" dirty="0" smtClean="0"/>
              <a:t>[Antonio, Caitlin, </a:t>
            </a:r>
            <a:r>
              <a:rPr lang="en-US" sz="2400" dirty="0" err="1" smtClean="0"/>
              <a:t>Lan</a:t>
            </a:r>
            <a:r>
              <a:rPr lang="en-US" sz="2400" dirty="0" smtClean="0"/>
              <a:t>]</a:t>
            </a:r>
          </a:p>
          <a:p>
            <a:r>
              <a:rPr lang="en-US" dirty="0" smtClean="0"/>
              <a:t>Summary and Future Plans </a:t>
            </a:r>
            <a:r>
              <a:rPr lang="en-US" sz="2400" dirty="0" smtClean="0"/>
              <a:t>[</a:t>
            </a:r>
            <a:r>
              <a:rPr lang="en-US" sz="2400" dirty="0" err="1" smtClean="0"/>
              <a:t>Lan</a:t>
            </a:r>
            <a:r>
              <a:rPr lang="en-US" sz="2400" dirty="0" smtClean="0"/>
              <a:t>]</a:t>
            </a:r>
          </a:p>
          <a:p>
            <a:r>
              <a:rPr lang="en-US" dirty="0" smtClean="0"/>
              <a:t>Questions</a:t>
            </a:r>
          </a:p>
        </p:txBody>
      </p:sp>
      <p:sp>
        <p:nvSpPr>
          <p:cNvPr id="4" name="Slide Number Placeholder 3"/>
          <p:cNvSpPr>
            <a:spLocks noGrp="1"/>
          </p:cNvSpPr>
          <p:nvPr>
            <p:ph type="sldNum" sz="quarter" idx="10"/>
          </p:nvPr>
        </p:nvSpPr>
        <p:spPr/>
        <p:txBody>
          <a:bodyPr/>
          <a:lstStyle/>
          <a:p>
            <a:fld id="{7DE3DC8A-4A07-44D3-A469-6DD60BBA3A61}" type="slidenum">
              <a:rPr lang="en-US" smtClean="0"/>
              <a:pPr/>
              <a:t>2</a:t>
            </a:fld>
            <a:endParaRPr lang="en-US" dirty="0"/>
          </a:p>
        </p:txBody>
      </p:sp>
    </p:spTree>
    <p:extLst>
      <p:ext uri="{BB962C8B-B14F-4D97-AF65-F5344CB8AC3E}">
        <p14:creationId xmlns:p14="http://schemas.microsoft.com/office/powerpoint/2010/main" val="1403853183"/>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Solution - Pruning the Candidate Set</a:t>
            </a:r>
            <a:endParaRPr lang="en-US" dirty="0"/>
          </a:p>
        </p:txBody>
      </p:sp>
      <p:sp>
        <p:nvSpPr>
          <p:cNvPr id="5" name="Rectangle 3"/>
          <p:cNvSpPr txBox="1">
            <a:spLocks noChangeArrowheads="1"/>
          </p:cNvSpPr>
          <p:nvPr/>
        </p:nvSpPr>
        <p:spPr bwMode="auto">
          <a:xfrm>
            <a:off x="685800" y="1527048"/>
            <a:ext cx="77724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Char char="•"/>
              <a:defRPr kumimoji="1"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kumimoji="1"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kumimoji="1" sz="2000">
                <a:solidFill>
                  <a:schemeClr val="tx1"/>
                </a:solidFill>
                <a:latin typeface="+mn-lt"/>
              </a:defRPr>
            </a:lvl3pPr>
            <a:lvl4pPr marL="1600200" indent="-228600" algn="l" rtl="0" eaLnBrk="0" fontAlgn="base" hangingPunct="0">
              <a:spcBef>
                <a:spcPct val="20000"/>
              </a:spcBef>
              <a:spcAft>
                <a:spcPct val="0"/>
              </a:spcAft>
              <a:buClr>
                <a:schemeClr val="tx2"/>
              </a:buClr>
              <a:buChar char="•"/>
              <a:defRPr kumimoji="1"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kumimoji="1"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kumimoji="1"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kumimoji="1"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kumimoji="1"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kumimoji="1" sz="2000">
                <a:solidFill>
                  <a:schemeClr val="tx1"/>
                </a:solidFill>
                <a:latin typeface="+mn-lt"/>
              </a:defRPr>
            </a:lvl9pPr>
          </a:lstStyle>
          <a:p>
            <a:r>
              <a:rPr lang="en-US" sz="2400" dirty="0" smtClean="0"/>
              <a:t>Problems:</a:t>
            </a:r>
          </a:p>
          <a:p>
            <a:pPr lvl="1"/>
            <a:r>
              <a:rPr lang="en-US" sz="2000" dirty="0" err="1" smtClean="0"/>
              <a:t>MetaMap</a:t>
            </a:r>
            <a:r>
              <a:rPr lang="en-US" sz="2000" dirty="0" smtClean="0"/>
              <a:t> runs far too long and/or runs out of memory</a:t>
            </a:r>
          </a:p>
          <a:p>
            <a:pPr lvl="1"/>
            <a:r>
              <a:rPr lang="en-US" sz="2000" dirty="0" smtClean="0"/>
              <a:t>MTI’s overnight processing did not complete</a:t>
            </a:r>
          </a:p>
          <a:p>
            <a:r>
              <a:rPr lang="en-US" sz="2400" dirty="0" smtClean="0"/>
              <a:t>Allow MetaMap to generate (perhaps suboptimal) results</a:t>
            </a:r>
          </a:p>
          <a:p>
            <a:pPr lvl="1"/>
            <a:r>
              <a:rPr lang="en-US" sz="2000" dirty="0" smtClean="0"/>
              <a:t>in reasonable amount of time</a:t>
            </a:r>
          </a:p>
          <a:p>
            <a:pPr lvl="1"/>
            <a:r>
              <a:rPr lang="en-US" sz="2000" dirty="0" smtClean="0"/>
              <a:t>without exceeding memory limits</a:t>
            </a:r>
          </a:p>
          <a:p>
            <a:r>
              <a:rPr lang="en-US" sz="2400" dirty="0" smtClean="0"/>
              <a:t>Solution:  Prune out least useful candidates</a:t>
            </a:r>
          </a:p>
          <a:p>
            <a:r>
              <a:rPr lang="en-US" sz="2400" dirty="0" smtClean="0"/>
              <a:t>Default maximum # of candidates: 35/phrase (heuristic)</a:t>
            </a:r>
          </a:p>
          <a:p>
            <a:r>
              <a:rPr lang="en-US" sz="2400" dirty="0" smtClean="0"/>
              <a:t>Pruning under user control</a:t>
            </a:r>
          </a:p>
          <a:p>
            <a:r>
              <a:rPr lang="en-US" sz="2400" dirty="0" smtClean="0"/>
              <a:t>Fewer candidates → Many fewer mappings</a:t>
            </a:r>
          </a:p>
        </p:txBody>
      </p:sp>
      <p:sp>
        <p:nvSpPr>
          <p:cNvPr id="4" name="Slide Number Placeholder 3"/>
          <p:cNvSpPr>
            <a:spLocks noGrp="1"/>
          </p:cNvSpPr>
          <p:nvPr>
            <p:ph type="sldNum" sz="quarter" idx="10"/>
          </p:nvPr>
        </p:nvSpPr>
        <p:spPr>
          <a:xfrm>
            <a:off x="7010400" y="6113981"/>
            <a:ext cx="2133600" cy="476250"/>
          </a:xfrm>
        </p:spPr>
        <p:txBody>
          <a:bodyPr/>
          <a:lstStyle/>
          <a:p>
            <a:fld id="{7DE3DC8A-4A07-44D3-A469-6DD60BBA3A61}" type="slidenum">
              <a:rPr lang="en-US" smtClean="0"/>
              <a:pPr/>
              <a:t>20</a:t>
            </a:fld>
            <a:endParaRPr lang="en-US" dirty="0"/>
          </a:p>
        </p:txBody>
      </p:sp>
      <p:sp>
        <p:nvSpPr>
          <p:cNvPr id="6" name="Rectangle 3"/>
          <p:cNvSpPr txBox="1">
            <a:spLocks noChangeArrowheads="1"/>
          </p:cNvSpPr>
          <p:nvPr/>
        </p:nvSpPr>
        <p:spPr bwMode="auto">
          <a:xfrm>
            <a:off x="742950" y="1600200"/>
            <a:ext cx="7383780" cy="3992983"/>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Char char="•"/>
              <a:defRPr kumimoji="1"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kumimoji="1"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kumimoji="1" sz="2000">
                <a:solidFill>
                  <a:schemeClr val="tx1"/>
                </a:solidFill>
                <a:latin typeface="+mn-lt"/>
              </a:defRPr>
            </a:lvl3pPr>
            <a:lvl4pPr marL="1600200" indent="-228600" algn="l" rtl="0" eaLnBrk="0" fontAlgn="base" hangingPunct="0">
              <a:spcBef>
                <a:spcPct val="20000"/>
              </a:spcBef>
              <a:spcAft>
                <a:spcPct val="0"/>
              </a:spcAft>
              <a:buClr>
                <a:schemeClr val="tx2"/>
              </a:buClr>
              <a:buChar char="•"/>
              <a:defRPr kumimoji="1"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kumimoji="1"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kumimoji="1"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kumimoji="1"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kumimoji="1"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kumimoji="1" sz="2000">
                <a:solidFill>
                  <a:schemeClr val="tx1"/>
                </a:solidFill>
                <a:latin typeface="+mn-lt"/>
              </a:defRPr>
            </a:lvl9pPr>
          </a:lstStyle>
          <a:p>
            <a:pPr>
              <a:spcBef>
                <a:spcPts val="3600"/>
              </a:spcBef>
              <a:buNone/>
            </a:pPr>
            <a:r>
              <a:rPr lang="en-US" b="1" i="1" dirty="0" smtClean="0">
                <a:solidFill>
                  <a:schemeClr val="accent3">
                    <a:lumMod val="10000"/>
                  </a:schemeClr>
                </a:solidFill>
                <a:cs typeface="Courier New" pitchFamily="49" charset="0"/>
              </a:rPr>
              <a:t>Inferior  vena  </a:t>
            </a:r>
            <a:r>
              <a:rPr lang="en-US" b="1" i="1" dirty="0" err="1" smtClean="0">
                <a:solidFill>
                  <a:schemeClr val="accent3">
                    <a:lumMod val="10000"/>
                  </a:schemeClr>
                </a:solidFill>
                <a:cs typeface="Courier New" pitchFamily="49" charset="0"/>
              </a:rPr>
              <a:t>caval</a:t>
            </a:r>
            <a:r>
              <a:rPr lang="en-US" b="1" i="1" dirty="0" smtClean="0">
                <a:solidFill>
                  <a:schemeClr val="accent3">
                    <a:lumMod val="10000"/>
                  </a:schemeClr>
                </a:solidFill>
                <a:cs typeface="Courier New" pitchFamily="49" charset="0"/>
              </a:rPr>
              <a:t>  stent  filter</a:t>
            </a:r>
            <a:endParaRPr lang="en-US" b="1" dirty="0" smtClean="0">
              <a:solidFill>
                <a:schemeClr val="accent3">
                  <a:lumMod val="10000"/>
                </a:schemeClr>
              </a:solidFill>
              <a:latin typeface="Courier New" pitchFamily="49" charset="0"/>
              <a:cs typeface="Courier New" pitchFamily="49" charset="0"/>
            </a:endParaRPr>
          </a:p>
          <a:p>
            <a:pPr>
              <a:lnSpc>
                <a:spcPts val="1700"/>
              </a:lnSpc>
              <a:spcBef>
                <a:spcPts val="1200"/>
              </a:spcBef>
              <a:buNone/>
            </a:pPr>
            <a:r>
              <a:rPr lang="en-US" sz="2000" b="1" dirty="0" smtClean="0">
                <a:solidFill>
                  <a:srgbClr val="33CC33"/>
                </a:solidFill>
                <a:latin typeface="Courier New" pitchFamily="49" charset="0"/>
                <a:cs typeface="Courier New" pitchFamily="49" charset="0"/>
              </a:rPr>
              <a:t>909  C0080306: Inferior Vena Cava Filter [</a:t>
            </a:r>
            <a:r>
              <a:rPr lang="en-US" sz="2000" b="1" dirty="0" err="1" smtClean="0">
                <a:solidFill>
                  <a:srgbClr val="33CC33"/>
                </a:solidFill>
                <a:latin typeface="Courier New" pitchFamily="49" charset="0"/>
                <a:cs typeface="Courier New" pitchFamily="49" charset="0"/>
              </a:rPr>
              <a:t>medd</a:t>
            </a:r>
            <a:r>
              <a:rPr lang="en-US" sz="2000" b="1" dirty="0" smtClean="0">
                <a:solidFill>
                  <a:srgbClr val="33CC33"/>
                </a:solidFill>
                <a:latin typeface="Courier New" pitchFamily="49" charset="0"/>
                <a:cs typeface="Courier New" pitchFamily="49" charset="0"/>
              </a:rPr>
              <a:t>]</a:t>
            </a:r>
          </a:p>
          <a:p>
            <a:pPr>
              <a:lnSpc>
                <a:spcPts val="1700"/>
              </a:lnSpc>
              <a:buNone/>
            </a:pPr>
            <a:r>
              <a:rPr lang="en-US" sz="2000" b="1" dirty="0" smtClean="0">
                <a:solidFill>
                  <a:srgbClr val="33CC33"/>
                </a:solidFill>
                <a:latin typeface="Courier New" pitchFamily="49" charset="0"/>
                <a:cs typeface="Courier New" pitchFamily="49" charset="0"/>
              </a:rPr>
              <a:t>804  C0180860: Filter                    [</a:t>
            </a:r>
            <a:r>
              <a:rPr lang="en-US" sz="2000" b="1" dirty="0" err="1" smtClean="0">
                <a:solidFill>
                  <a:srgbClr val="33CC33"/>
                </a:solidFill>
                <a:latin typeface="Courier New" pitchFamily="49" charset="0"/>
                <a:cs typeface="Courier New" pitchFamily="49" charset="0"/>
              </a:rPr>
              <a:t>mnob</a:t>
            </a:r>
            <a:r>
              <a:rPr lang="en-US" sz="2000" b="1" dirty="0" smtClean="0">
                <a:solidFill>
                  <a:srgbClr val="33CC33"/>
                </a:solidFill>
                <a:latin typeface="Courier New" pitchFamily="49" charset="0"/>
                <a:cs typeface="Courier New" pitchFamily="49" charset="0"/>
              </a:rPr>
              <a:t>]</a:t>
            </a:r>
          </a:p>
          <a:p>
            <a:pPr>
              <a:lnSpc>
                <a:spcPts val="1700"/>
              </a:lnSpc>
              <a:buNone/>
            </a:pPr>
            <a:r>
              <a:rPr lang="en-US" sz="2000" b="1" dirty="0" smtClean="0">
                <a:solidFill>
                  <a:srgbClr val="33CC33"/>
                </a:solidFill>
                <a:latin typeface="Courier New" pitchFamily="49" charset="0"/>
                <a:cs typeface="Courier New" pitchFamily="49" charset="0"/>
              </a:rPr>
              <a:t>804  C0581406: Filter                    [</a:t>
            </a:r>
            <a:r>
              <a:rPr lang="en-US" sz="2000" b="1" dirty="0" err="1" smtClean="0">
                <a:solidFill>
                  <a:srgbClr val="33CC33"/>
                </a:solidFill>
                <a:latin typeface="Courier New" pitchFamily="49" charset="0"/>
                <a:cs typeface="Courier New" pitchFamily="49" charset="0"/>
              </a:rPr>
              <a:t>medd</a:t>
            </a:r>
            <a:r>
              <a:rPr lang="en-US" sz="2000" b="1" dirty="0" smtClean="0">
                <a:solidFill>
                  <a:srgbClr val="33CC33"/>
                </a:solidFill>
                <a:latin typeface="Courier New" pitchFamily="49" charset="0"/>
                <a:cs typeface="Courier New" pitchFamily="49" charset="0"/>
              </a:rPr>
              <a:t>]</a:t>
            </a:r>
          </a:p>
          <a:p>
            <a:pPr>
              <a:lnSpc>
                <a:spcPts val="1700"/>
              </a:lnSpc>
              <a:buNone/>
            </a:pPr>
            <a:r>
              <a:rPr lang="en-US" sz="2000" b="1" dirty="0" smtClean="0">
                <a:solidFill>
                  <a:srgbClr val="33CC33"/>
                </a:solidFill>
                <a:latin typeface="Courier New" pitchFamily="49" charset="0"/>
                <a:cs typeface="Courier New" pitchFamily="49" charset="0"/>
              </a:rPr>
              <a:t>804  C1522664: Filter                    [</a:t>
            </a:r>
            <a:r>
              <a:rPr lang="en-US" sz="2000" b="1" dirty="0" err="1" smtClean="0">
                <a:solidFill>
                  <a:srgbClr val="33CC33"/>
                </a:solidFill>
                <a:latin typeface="Courier New" pitchFamily="49" charset="0"/>
                <a:cs typeface="Courier New" pitchFamily="49" charset="0"/>
              </a:rPr>
              <a:t>inpr</a:t>
            </a:r>
            <a:r>
              <a:rPr lang="en-US" sz="2000" b="1" dirty="0" smtClean="0">
                <a:solidFill>
                  <a:srgbClr val="33CC33"/>
                </a:solidFill>
                <a:latin typeface="Courier New" pitchFamily="49" charset="0"/>
                <a:cs typeface="Courier New" pitchFamily="49" charset="0"/>
              </a:rPr>
              <a:t>]</a:t>
            </a:r>
          </a:p>
          <a:p>
            <a:pPr>
              <a:lnSpc>
                <a:spcPts val="1700"/>
              </a:lnSpc>
              <a:buNone/>
            </a:pPr>
            <a:r>
              <a:rPr lang="en-US" sz="2000" b="1" dirty="0" smtClean="0">
                <a:solidFill>
                  <a:srgbClr val="33CC33"/>
                </a:solidFill>
                <a:latin typeface="Courier New" pitchFamily="49" charset="0"/>
                <a:cs typeface="Courier New" pitchFamily="49" charset="0"/>
              </a:rPr>
              <a:t>804  C1704449: Filter                    [</a:t>
            </a:r>
            <a:r>
              <a:rPr lang="en-US" sz="2000" b="1" dirty="0" err="1" smtClean="0">
                <a:solidFill>
                  <a:srgbClr val="33CC33"/>
                </a:solidFill>
                <a:latin typeface="Courier New" pitchFamily="49" charset="0"/>
                <a:cs typeface="Courier New" pitchFamily="49" charset="0"/>
              </a:rPr>
              <a:t>cnce</a:t>
            </a:r>
            <a:r>
              <a:rPr lang="en-US" sz="2000" b="1" dirty="0" smtClean="0">
                <a:solidFill>
                  <a:srgbClr val="33CC33"/>
                </a:solidFill>
                <a:latin typeface="Courier New" pitchFamily="49" charset="0"/>
                <a:cs typeface="Courier New" pitchFamily="49" charset="0"/>
              </a:rPr>
              <a:t>]</a:t>
            </a:r>
          </a:p>
          <a:p>
            <a:pPr>
              <a:lnSpc>
                <a:spcPts val="1700"/>
              </a:lnSpc>
              <a:buNone/>
            </a:pPr>
            <a:r>
              <a:rPr lang="en-US" sz="2000" b="1" dirty="0" smtClean="0">
                <a:solidFill>
                  <a:srgbClr val="33CC33"/>
                </a:solidFill>
                <a:latin typeface="Courier New" pitchFamily="49" charset="0"/>
                <a:cs typeface="Courier New" pitchFamily="49" charset="0"/>
              </a:rPr>
              <a:t>804  C1704684: Filter                    [</a:t>
            </a:r>
            <a:r>
              <a:rPr lang="en-US" sz="2000" b="1" dirty="0" err="1" smtClean="0">
                <a:solidFill>
                  <a:srgbClr val="33CC33"/>
                </a:solidFill>
                <a:latin typeface="Courier New" pitchFamily="49" charset="0"/>
                <a:cs typeface="Courier New" pitchFamily="49" charset="0"/>
              </a:rPr>
              <a:t>medd</a:t>
            </a:r>
            <a:r>
              <a:rPr lang="en-US" sz="2000" b="1" dirty="0" smtClean="0">
                <a:solidFill>
                  <a:srgbClr val="33CC33"/>
                </a:solidFill>
                <a:latin typeface="Courier New" pitchFamily="49" charset="0"/>
                <a:cs typeface="Courier New" pitchFamily="49" charset="0"/>
              </a:rPr>
              <a:t>]</a:t>
            </a:r>
          </a:p>
          <a:p>
            <a:pPr marL="457200" indent="-457200">
              <a:lnSpc>
                <a:spcPts val="1700"/>
              </a:lnSpc>
              <a:buNone/>
            </a:pPr>
            <a:r>
              <a:rPr lang="en-US" sz="2000" b="1" dirty="0" smtClean="0">
                <a:solidFill>
                  <a:srgbClr val="33CC33"/>
                </a:solidFill>
                <a:latin typeface="Courier New" pitchFamily="49" charset="0"/>
                <a:cs typeface="Courier New" pitchFamily="49" charset="0"/>
              </a:rPr>
              <a:t>804  C1875155: FILTER                    [</a:t>
            </a:r>
            <a:r>
              <a:rPr lang="en-US" sz="2000" b="1" dirty="0" err="1" smtClean="0">
                <a:solidFill>
                  <a:srgbClr val="33CC33"/>
                </a:solidFill>
                <a:latin typeface="Courier New" pitchFamily="49" charset="0"/>
                <a:cs typeface="Courier New" pitchFamily="49" charset="0"/>
              </a:rPr>
              <a:t>medd</a:t>
            </a:r>
            <a:r>
              <a:rPr lang="en-US" sz="2000" b="1" dirty="0" smtClean="0">
                <a:solidFill>
                  <a:srgbClr val="33CC33"/>
                </a:solidFill>
                <a:latin typeface="Courier New" pitchFamily="49" charset="0"/>
                <a:cs typeface="Courier New" pitchFamily="49" charset="0"/>
              </a:rPr>
              <a:t>]</a:t>
            </a:r>
          </a:p>
          <a:p>
            <a:pPr>
              <a:lnSpc>
                <a:spcPts val="1700"/>
              </a:lnSpc>
              <a:buNone/>
            </a:pPr>
            <a:r>
              <a:rPr lang="en-US" sz="2000" b="1" dirty="0" smtClean="0">
                <a:solidFill>
                  <a:srgbClr val="33CC33"/>
                </a:solidFill>
                <a:latin typeface="Courier New" pitchFamily="49" charset="0"/>
                <a:cs typeface="Courier New" pitchFamily="49" charset="0"/>
              </a:rPr>
              <a:t>717  C0521360: Inferior vena </a:t>
            </a:r>
            <a:r>
              <a:rPr lang="en-US" sz="2000" b="1" dirty="0" err="1" smtClean="0">
                <a:solidFill>
                  <a:srgbClr val="33CC33"/>
                </a:solidFill>
                <a:latin typeface="Courier New" pitchFamily="49" charset="0"/>
                <a:cs typeface="Courier New" pitchFamily="49" charset="0"/>
              </a:rPr>
              <a:t>caval</a:t>
            </a:r>
            <a:r>
              <a:rPr lang="en-US" sz="2000" b="1" dirty="0" smtClean="0">
                <a:solidFill>
                  <a:srgbClr val="33CC33"/>
                </a:solidFill>
                <a:latin typeface="Courier New" pitchFamily="49" charset="0"/>
                <a:cs typeface="Courier New" pitchFamily="49" charset="0"/>
              </a:rPr>
              <a:t>       [</a:t>
            </a:r>
            <a:r>
              <a:rPr lang="en-US" sz="2000" b="1" dirty="0" err="1" smtClean="0">
                <a:solidFill>
                  <a:srgbClr val="33CC33"/>
                </a:solidFill>
                <a:latin typeface="Courier New" pitchFamily="49" charset="0"/>
                <a:cs typeface="Courier New" pitchFamily="49" charset="0"/>
              </a:rPr>
              <a:t>blor</a:t>
            </a:r>
            <a:r>
              <a:rPr lang="en-US" sz="2000" b="1" dirty="0" smtClean="0">
                <a:solidFill>
                  <a:srgbClr val="33CC33"/>
                </a:solidFill>
                <a:latin typeface="Courier New" pitchFamily="49" charset="0"/>
                <a:cs typeface="Courier New" pitchFamily="49" charset="0"/>
              </a:rPr>
              <a:t>]</a:t>
            </a:r>
          </a:p>
          <a:p>
            <a:pPr>
              <a:lnSpc>
                <a:spcPts val="1700"/>
              </a:lnSpc>
              <a:buNone/>
            </a:pPr>
            <a:r>
              <a:rPr lang="en-US" sz="2000" b="1" dirty="0" smtClean="0">
                <a:solidFill>
                  <a:srgbClr val="33CC33"/>
                </a:solidFill>
                <a:latin typeface="Courier New" pitchFamily="49" charset="0"/>
                <a:cs typeface="Courier New" pitchFamily="49" charset="0"/>
              </a:rPr>
              <a:t>673  C0042460: Vena </a:t>
            </a:r>
            <a:r>
              <a:rPr lang="en-US" sz="2000" b="1" dirty="0" err="1" smtClean="0">
                <a:solidFill>
                  <a:srgbClr val="33CC33"/>
                </a:solidFill>
                <a:latin typeface="Courier New" pitchFamily="49" charset="0"/>
                <a:cs typeface="Courier New" pitchFamily="49" charset="0"/>
              </a:rPr>
              <a:t>caval</a:t>
            </a:r>
            <a:r>
              <a:rPr lang="en-US" sz="2000" b="1" dirty="0" smtClean="0">
                <a:solidFill>
                  <a:srgbClr val="33CC33"/>
                </a:solidFill>
                <a:latin typeface="Courier New" pitchFamily="49" charset="0"/>
                <a:cs typeface="Courier New" pitchFamily="49" charset="0"/>
              </a:rPr>
              <a:t>                [</a:t>
            </a:r>
            <a:r>
              <a:rPr lang="en-US" sz="2000" b="1" dirty="0" err="1" smtClean="0">
                <a:solidFill>
                  <a:srgbClr val="33CC33"/>
                </a:solidFill>
                <a:latin typeface="Courier New" pitchFamily="49" charset="0"/>
                <a:cs typeface="Courier New" pitchFamily="49" charset="0"/>
              </a:rPr>
              <a:t>bpoc</a:t>
            </a:r>
            <a:r>
              <a:rPr lang="en-US" sz="2000" b="1" dirty="0" smtClean="0">
                <a:solidFill>
                  <a:srgbClr val="33CC33"/>
                </a:solidFill>
                <a:latin typeface="Courier New" pitchFamily="49" charset="0"/>
                <a:cs typeface="Courier New" pitchFamily="49" charset="0"/>
              </a:rPr>
              <a:t>]</a:t>
            </a:r>
          </a:p>
          <a:p>
            <a:pPr>
              <a:lnSpc>
                <a:spcPts val="1700"/>
              </a:lnSpc>
              <a:buNone/>
            </a:pPr>
            <a:r>
              <a:rPr lang="en-US" sz="2000" b="1" dirty="0" smtClean="0">
                <a:solidFill>
                  <a:srgbClr val="33CC33"/>
                </a:solidFill>
                <a:latin typeface="Courier New" pitchFamily="49" charset="0"/>
                <a:cs typeface="Courier New" pitchFamily="49" charset="0"/>
              </a:rPr>
              <a:t>637  C0038257: Stent                     [</a:t>
            </a:r>
            <a:r>
              <a:rPr lang="en-US" sz="2000" b="1" dirty="0" err="1" smtClean="0">
                <a:solidFill>
                  <a:srgbClr val="33CC33"/>
                </a:solidFill>
                <a:latin typeface="Courier New" pitchFamily="49" charset="0"/>
                <a:cs typeface="Courier New" pitchFamily="49" charset="0"/>
              </a:rPr>
              <a:t>medd</a:t>
            </a:r>
            <a:r>
              <a:rPr lang="en-US" sz="2000" b="1" dirty="0" smtClean="0">
                <a:solidFill>
                  <a:srgbClr val="33CC33"/>
                </a:solidFill>
                <a:latin typeface="Courier New" pitchFamily="49" charset="0"/>
                <a:cs typeface="Courier New" pitchFamily="49" charset="0"/>
              </a:rPr>
              <a:t>]</a:t>
            </a:r>
          </a:p>
          <a:p>
            <a:pPr>
              <a:lnSpc>
                <a:spcPts val="1700"/>
              </a:lnSpc>
              <a:buNone/>
            </a:pPr>
            <a:r>
              <a:rPr lang="en-US" sz="2000" b="1" dirty="0" smtClean="0">
                <a:solidFill>
                  <a:srgbClr val="33CC33"/>
                </a:solidFill>
                <a:latin typeface="Courier New" pitchFamily="49" charset="0"/>
                <a:cs typeface="Courier New" pitchFamily="49" charset="0"/>
              </a:rPr>
              <a:t>637  C1705817: Stent                     [</a:t>
            </a:r>
            <a:r>
              <a:rPr lang="en-US" sz="2000" b="1" dirty="0" err="1" smtClean="0">
                <a:solidFill>
                  <a:srgbClr val="33CC33"/>
                </a:solidFill>
                <a:latin typeface="Courier New" pitchFamily="49" charset="0"/>
                <a:cs typeface="Courier New" pitchFamily="49" charset="0"/>
              </a:rPr>
              <a:t>medd</a:t>
            </a:r>
            <a:r>
              <a:rPr lang="en-US" sz="2000" b="1" dirty="0" smtClean="0">
                <a:solidFill>
                  <a:srgbClr val="33CC33"/>
                </a:solidFill>
                <a:latin typeface="Courier New" pitchFamily="49" charset="0"/>
                <a:cs typeface="Courier New" pitchFamily="49" charset="0"/>
              </a:rPr>
              <a:t>]</a:t>
            </a:r>
          </a:p>
          <a:p>
            <a:pPr>
              <a:lnSpc>
                <a:spcPts val="1700"/>
              </a:lnSpc>
              <a:buNone/>
            </a:pPr>
            <a:r>
              <a:rPr lang="en-US" sz="2000" b="1" dirty="0" smtClean="0">
                <a:solidFill>
                  <a:srgbClr val="33CC33"/>
                </a:solidFill>
                <a:latin typeface="Courier New" pitchFamily="49" charset="0"/>
                <a:cs typeface="Courier New" pitchFamily="49" charset="0"/>
              </a:rPr>
              <a:t>637  C0447122: Vena                      [</a:t>
            </a:r>
            <a:r>
              <a:rPr lang="en-US" sz="2000" b="1" dirty="0" err="1" smtClean="0">
                <a:solidFill>
                  <a:srgbClr val="33CC33"/>
                </a:solidFill>
                <a:latin typeface="Courier New" pitchFamily="49" charset="0"/>
                <a:cs typeface="Courier New" pitchFamily="49" charset="0"/>
              </a:rPr>
              <a:t>bpoc</a:t>
            </a:r>
            <a:r>
              <a:rPr lang="en-US" sz="2000" b="1" dirty="0" smtClean="0">
                <a:solidFill>
                  <a:srgbClr val="33CC33"/>
                </a:solidFill>
                <a:latin typeface="Courier New" pitchFamily="49" charset="0"/>
                <a:cs typeface="Courier New" pitchFamily="49" charset="0"/>
              </a:rPr>
              <a:t>]</a:t>
            </a:r>
          </a:p>
        </p:txBody>
      </p:sp>
      <p:sp>
        <p:nvSpPr>
          <p:cNvPr id="10" name="Rectangle 9"/>
          <p:cNvSpPr/>
          <p:nvPr/>
        </p:nvSpPr>
        <p:spPr bwMode="auto">
          <a:xfrm>
            <a:off x="795130" y="2445023"/>
            <a:ext cx="7186176" cy="2242405"/>
          </a:xfrm>
          <a:prstGeom prst="rect">
            <a:avLst/>
          </a:prstGeom>
          <a:solidFill>
            <a:schemeClr val="accent4">
              <a:lumMod val="90000"/>
              <a:alpha val="72000"/>
            </a:schemeClr>
          </a:solidFill>
          <a:ln w="25400"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1" name="Rectangle 10"/>
          <p:cNvSpPr/>
          <p:nvPr/>
        </p:nvSpPr>
        <p:spPr bwMode="auto">
          <a:xfrm>
            <a:off x="778567" y="5241200"/>
            <a:ext cx="7186176" cy="252271"/>
          </a:xfrm>
          <a:prstGeom prst="rect">
            <a:avLst/>
          </a:prstGeom>
          <a:solidFill>
            <a:schemeClr val="accent4">
              <a:lumMod val="90000"/>
              <a:alpha val="72000"/>
            </a:schemeClr>
          </a:solidFill>
          <a:ln w="25400"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7" name="Rectangle 6"/>
          <p:cNvSpPr/>
          <p:nvPr/>
        </p:nvSpPr>
        <p:spPr bwMode="auto">
          <a:xfrm>
            <a:off x="765810" y="2147077"/>
            <a:ext cx="7261365" cy="329527"/>
          </a:xfrm>
          <a:prstGeom prst="rect">
            <a:avLst/>
          </a:prstGeom>
          <a:noFill/>
          <a:ln w="38100" cap="flat" cmpd="sng" algn="ctr">
            <a:solidFill>
              <a:srgbClr val="33CC3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213524847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 calcmode="lin" valueType="num">
                                      <p:cBhvr additive="base">
                                        <p:cTn id="7" dur="500" fill="hold"/>
                                        <p:tgtEl>
                                          <p:spTgt spid="6">
                                            <p:bg/>
                                          </p:spTgt>
                                        </p:tgtEl>
                                        <p:attrNameLst>
                                          <p:attrName>ppt_x</p:attrName>
                                        </p:attrNameLst>
                                      </p:cBhvr>
                                      <p:tavLst>
                                        <p:tav tm="0">
                                          <p:val>
                                            <p:strVal val="1+#ppt_w/2"/>
                                          </p:val>
                                        </p:tav>
                                        <p:tav tm="100000">
                                          <p:val>
                                            <p:strVal val="#ppt_x"/>
                                          </p:val>
                                        </p:tav>
                                      </p:tavLst>
                                    </p:anim>
                                    <p:anim calcmode="lin" valueType="num">
                                      <p:cBhvr additive="base">
                                        <p:cTn id="8" dur="500" fill="hold"/>
                                        <p:tgtEl>
                                          <p:spTgt spid="6">
                                            <p:bg/>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 calcmode="lin" valueType="num">
                                      <p:cBhvr additive="base">
                                        <p:cTn id="11" dur="50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6">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 calcmode="lin" valueType="num">
                                      <p:cBhvr additive="base">
                                        <p:cTn id="15" dur="500" fill="hold"/>
                                        <p:tgtEl>
                                          <p:spTgt spid="6">
                                            <p:txEl>
                                              <p:pRg st="1" end="1"/>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6">
                                            <p:txEl>
                                              <p:pRg st="1" end="1"/>
                                            </p:txEl>
                                          </p:spTgt>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6">
                                            <p:txEl>
                                              <p:pRg st="3" end="3"/>
                                            </p:txEl>
                                          </p:spTgt>
                                        </p:tgtEl>
                                        <p:attrNameLst>
                                          <p:attrName>style.visibility</p:attrName>
                                        </p:attrNameLst>
                                      </p:cBhvr>
                                      <p:to>
                                        <p:strVal val="visible"/>
                                      </p:to>
                                    </p:set>
                                    <p:anim calcmode="lin" valueType="num">
                                      <p:cBhvr additive="base">
                                        <p:cTn id="23" dur="500" fill="hold"/>
                                        <p:tgtEl>
                                          <p:spTgt spid="6">
                                            <p:txEl>
                                              <p:pRg st="3" end="3"/>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6">
                                            <p:txEl>
                                              <p:pRg st="3" end="3"/>
                                            </p:txEl>
                                          </p:spTgt>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 calcmode="lin" valueType="num">
                                      <p:cBhvr additive="base">
                                        <p:cTn id="27" dur="500" fill="hold"/>
                                        <p:tgtEl>
                                          <p:spTgt spid="6">
                                            <p:txEl>
                                              <p:pRg st="4" end="4"/>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6">
                                            <p:txEl>
                                              <p:pRg st="4" end="4"/>
                                            </p:txEl>
                                          </p:spTgt>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6">
                                            <p:txEl>
                                              <p:pRg st="5" end="5"/>
                                            </p:txEl>
                                          </p:spTgt>
                                        </p:tgtEl>
                                        <p:attrNameLst>
                                          <p:attrName>style.visibility</p:attrName>
                                        </p:attrNameLst>
                                      </p:cBhvr>
                                      <p:to>
                                        <p:strVal val="visible"/>
                                      </p:to>
                                    </p:set>
                                    <p:anim calcmode="lin" valueType="num">
                                      <p:cBhvr additive="base">
                                        <p:cTn id="31" dur="500" fill="hold"/>
                                        <p:tgtEl>
                                          <p:spTgt spid="6">
                                            <p:txEl>
                                              <p:pRg st="5" end="5"/>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6">
                                            <p:txEl>
                                              <p:pRg st="5" end="5"/>
                                            </p:txEl>
                                          </p:spTgt>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6">
                                            <p:txEl>
                                              <p:pRg st="6" end="6"/>
                                            </p:txEl>
                                          </p:spTgt>
                                        </p:tgtEl>
                                        <p:attrNameLst>
                                          <p:attrName>style.visibility</p:attrName>
                                        </p:attrNameLst>
                                      </p:cBhvr>
                                      <p:to>
                                        <p:strVal val="visible"/>
                                      </p:to>
                                    </p:set>
                                    <p:anim calcmode="lin" valueType="num">
                                      <p:cBhvr additive="base">
                                        <p:cTn id="35" dur="500" fill="hold"/>
                                        <p:tgtEl>
                                          <p:spTgt spid="6">
                                            <p:txEl>
                                              <p:pRg st="6" end="6"/>
                                            </p:tx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6">
                                            <p:txEl>
                                              <p:pRg st="6" end="6"/>
                                            </p:txEl>
                                          </p:spTgt>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6">
                                            <p:txEl>
                                              <p:pRg st="7" end="7"/>
                                            </p:txEl>
                                          </p:spTgt>
                                        </p:tgtEl>
                                        <p:attrNameLst>
                                          <p:attrName>style.visibility</p:attrName>
                                        </p:attrNameLst>
                                      </p:cBhvr>
                                      <p:to>
                                        <p:strVal val="visible"/>
                                      </p:to>
                                    </p:set>
                                    <p:anim calcmode="lin" valueType="num">
                                      <p:cBhvr additive="base">
                                        <p:cTn id="39" dur="500" fill="hold"/>
                                        <p:tgtEl>
                                          <p:spTgt spid="6">
                                            <p:txEl>
                                              <p:pRg st="7" end="7"/>
                                            </p:txEl>
                                          </p:spTgt>
                                        </p:tgtEl>
                                        <p:attrNameLst>
                                          <p:attrName>ppt_x</p:attrName>
                                        </p:attrNameLst>
                                      </p:cBhvr>
                                      <p:tavLst>
                                        <p:tav tm="0">
                                          <p:val>
                                            <p:strVal val="1+#ppt_w/2"/>
                                          </p:val>
                                        </p:tav>
                                        <p:tav tm="100000">
                                          <p:val>
                                            <p:strVal val="#ppt_x"/>
                                          </p:val>
                                        </p:tav>
                                      </p:tavLst>
                                    </p:anim>
                                    <p:anim calcmode="lin" valueType="num">
                                      <p:cBhvr additive="base">
                                        <p:cTn id="40" dur="500" fill="hold"/>
                                        <p:tgtEl>
                                          <p:spTgt spid="6">
                                            <p:txEl>
                                              <p:pRg st="7" end="7"/>
                                            </p:txEl>
                                          </p:spTgt>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6">
                                            <p:txEl>
                                              <p:pRg st="8" end="8"/>
                                            </p:txEl>
                                          </p:spTgt>
                                        </p:tgtEl>
                                        <p:attrNameLst>
                                          <p:attrName>style.visibility</p:attrName>
                                        </p:attrNameLst>
                                      </p:cBhvr>
                                      <p:to>
                                        <p:strVal val="visible"/>
                                      </p:to>
                                    </p:set>
                                    <p:anim calcmode="lin" valueType="num">
                                      <p:cBhvr additive="base">
                                        <p:cTn id="43" dur="500" fill="hold"/>
                                        <p:tgtEl>
                                          <p:spTgt spid="6">
                                            <p:txEl>
                                              <p:pRg st="8" end="8"/>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6">
                                            <p:txEl>
                                              <p:pRg st="8" end="8"/>
                                            </p:txEl>
                                          </p:spTgt>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6">
                                            <p:txEl>
                                              <p:pRg st="9" end="9"/>
                                            </p:txEl>
                                          </p:spTgt>
                                        </p:tgtEl>
                                        <p:attrNameLst>
                                          <p:attrName>style.visibility</p:attrName>
                                        </p:attrNameLst>
                                      </p:cBhvr>
                                      <p:to>
                                        <p:strVal val="visible"/>
                                      </p:to>
                                    </p:set>
                                    <p:anim calcmode="lin" valueType="num">
                                      <p:cBhvr additive="base">
                                        <p:cTn id="47" dur="500" fill="hold"/>
                                        <p:tgtEl>
                                          <p:spTgt spid="6">
                                            <p:txEl>
                                              <p:pRg st="9" end="9"/>
                                            </p:txEl>
                                          </p:spTgt>
                                        </p:tgtEl>
                                        <p:attrNameLst>
                                          <p:attrName>ppt_x</p:attrName>
                                        </p:attrNameLst>
                                      </p:cBhvr>
                                      <p:tavLst>
                                        <p:tav tm="0">
                                          <p:val>
                                            <p:strVal val="1+#ppt_w/2"/>
                                          </p:val>
                                        </p:tav>
                                        <p:tav tm="100000">
                                          <p:val>
                                            <p:strVal val="#ppt_x"/>
                                          </p:val>
                                        </p:tav>
                                      </p:tavLst>
                                    </p:anim>
                                    <p:anim calcmode="lin" valueType="num">
                                      <p:cBhvr additive="base">
                                        <p:cTn id="48" dur="500" fill="hold"/>
                                        <p:tgtEl>
                                          <p:spTgt spid="6">
                                            <p:txEl>
                                              <p:pRg st="9" end="9"/>
                                            </p:txEl>
                                          </p:spTgt>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6">
                                            <p:txEl>
                                              <p:pRg st="10" end="10"/>
                                            </p:txEl>
                                          </p:spTgt>
                                        </p:tgtEl>
                                        <p:attrNameLst>
                                          <p:attrName>style.visibility</p:attrName>
                                        </p:attrNameLst>
                                      </p:cBhvr>
                                      <p:to>
                                        <p:strVal val="visible"/>
                                      </p:to>
                                    </p:set>
                                    <p:anim calcmode="lin" valueType="num">
                                      <p:cBhvr additive="base">
                                        <p:cTn id="51" dur="500" fill="hold"/>
                                        <p:tgtEl>
                                          <p:spTgt spid="6">
                                            <p:txEl>
                                              <p:pRg st="10" end="10"/>
                                            </p:txEl>
                                          </p:spTgt>
                                        </p:tgtEl>
                                        <p:attrNameLst>
                                          <p:attrName>ppt_x</p:attrName>
                                        </p:attrNameLst>
                                      </p:cBhvr>
                                      <p:tavLst>
                                        <p:tav tm="0">
                                          <p:val>
                                            <p:strVal val="1+#ppt_w/2"/>
                                          </p:val>
                                        </p:tav>
                                        <p:tav tm="100000">
                                          <p:val>
                                            <p:strVal val="#ppt_x"/>
                                          </p:val>
                                        </p:tav>
                                      </p:tavLst>
                                    </p:anim>
                                    <p:anim calcmode="lin" valueType="num">
                                      <p:cBhvr additive="base">
                                        <p:cTn id="52" dur="500" fill="hold"/>
                                        <p:tgtEl>
                                          <p:spTgt spid="6">
                                            <p:txEl>
                                              <p:pRg st="10" end="10"/>
                                            </p:txEl>
                                          </p:spTgt>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6">
                                            <p:txEl>
                                              <p:pRg st="11" end="11"/>
                                            </p:txEl>
                                          </p:spTgt>
                                        </p:tgtEl>
                                        <p:attrNameLst>
                                          <p:attrName>style.visibility</p:attrName>
                                        </p:attrNameLst>
                                      </p:cBhvr>
                                      <p:to>
                                        <p:strVal val="visible"/>
                                      </p:to>
                                    </p:set>
                                    <p:anim calcmode="lin" valueType="num">
                                      <p:cBhvr additive="base">
                                        <p:cTn id="55" dur="500" fill="hold"/>
                                        <p:tgtEl>
                                          <p:spTgt spid="6">
                                            <p:txEl>
                                              <p:pRg st="11" end="11"/>
                                            </p:txEl>
                                          </p:spTgt>
                                        </p:tgtEl>
                                        <p:attrNameLst>
                                          <p:attrName>ppt_x</p:attrName>
                                        </p:attrNameLst>
                                      </p:cBhvr>
                                      <p:tavLst>
                                        <p:tav tm="0">
                                          <p:val>
                                            <p:strVal val="1+#ppt_w/2"/>
                                          </p:val>
                                        </p:tav>
                                        <p:tav tm="100000">
                                          <p:val>
                                            <p:strVal val="#ppt_x"/>
                                          </p:val>
                                        </p:tav>
                                      </p:tavLst>
                                    </p:anim>
                                    <p:anim calcmode="lin" valueType="num">
                                      <p:cBhvr additive="base">
                                        <p:cTn id="56" dur="500" fill="hold"/>
                                        <p:tgtEl>
                                          <p:spTgt spid="6">
                                            <p:txEl>
                                              <p:pRg st="11" end="11"/>
                                            </p:txEl>
                                          </p:spTgt>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6">
                                            <p:txEl>
                                              <p:pRg st="12" end="12"/>
                                            </p:txEl>
                                          </p:spTgt>
                                        </p:tgtEl>
                                        <p:attrNameLst>
                                          <p:attrName>style.visibility</p:attrName>
                                        </p:attrNameLst>
                                      </p:cBhvr>
                                      <p:to>
                                        <p:strVal val="visible"/>
                                      </p:to>
                                    </p:set>
                                    <p:anim calcmode="lin" valueType="num">
                                      <p:cBhvr additive="base">
                                        <p:cTn id="59" dur="500" fill="hold"/>
                                        <p:tgtEl>
                                          <p:spTgt spid="6">
                                            <p:txEl>
                                              <p:pRg st="12" end="12"/>
                                            </p:txEl>
                                          </p:spTgt>
                                        </p:tgtEl>
                                        <p:attrNameLst>
                                          <p:attrName>ppt_x</p:attrName>
                                        </p:attrNameLst>
                                      </p:cBhvr>
                                      <p:tavLst>
                                        <p:tav tm="0">
                                          <p:val>
                                            <p:strVal val="1+#ppt_w/2"/>
                                          </p:val>
                                        </p:tav>
                                        <p:tav tm="100000">
                                          <p:val>
                                            <p:strVal val="#ppt_x"/>
                                          </p:val>
                                        </p:tav>
                                      </p:tavLst>
                                    </p:anim>
                                    <p:anim calcmode="lin" valueType="num">
                                      <p:cBhvr additive="base">
                                        <p:cTn id="60" dur="500" fill="hold"/>
                                        <p:tgtEl>
                                          <p:spTgt spid="6">
                                            <p:txEl>
                                              <p:pRg st="12" end="12"/>
                                            </p:txEl>
                                          </p:spTgt>
                                        </p:tgtEl>
                                        <p:attrNameLst>
                                          <p:attrName>ppt_y</p:attrName>
                                        </p:attrNameLst>
                                      </p:cBhvr>
                                      <p:tavLst>
                                        <p:tav tm="0">
                                          <p:val>
                                            <p:strVal val="#ppt_y"/>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3" presetClass="emph" presetSubtype="2" fill="hold" nodeType="clickEffect">
                                  <p:stCondLst>
                                    <p:cond delay="0"/>
                                  </p:stCondLst>
                                  <p:childTnLst>
                                    <p:animClr clrSpc="rgb" dir="cw">
                                      <p:cBhvr override="childStyle">
                                        <p:cTn id="64" dur="500" fill="hold"/>
                                        <p:tgtEl>
                                          <p:spTgt spid="6">
                                            <p:txEl>
                                              <p:pRg st="2" end="2"/>
                                            </p:txEl>
                                          </p:spTgt>
                                        </p:tgtEl>
                                        <p:attrNameLst>
                                          <p:attrName>style.color</p:attrName>
                                        </p:attrNameLst>
                                      </p:cBhvr>
                                      <p:to>
                                        <a:srgbClr val="000000"/>
                                      </p:to>
                                    </p:animClr>
                                  </p:childTnLst>
                                </p:cTn>
                              </p:par>
                              <p:par>
                                <p:cTn id="65" presetID="3" presetClass="emph" presetSubtype="2" fill="hold" nodeType="withEffect">
                                  <p:stCondLst>
                                    <p:cond delay="0"/>
                                  </p:stCondLst>
                                  <p:childTnLst>
                                    <p:animClr clrSpc="rgb" dir="cw">
                                      <p:cBhvr override="childStyle">
                                        <p:cTn id="66" dur="500" fill="hold"/>
                                        <p:tgtEl>
                                          <p:spTgt spid="6">
                                            <p:txEl>
                                              <p:pRg st="3" end="3"/>
                                            </p:txEl>
                                          </p:spTgt>
                                        </p:tgtEl>
                                        <p:attrNameLst>
                                          <p:attrName>style.color</p:attrName>
                                        </p:attrNameLst>
                                      </p:cBhvr>
                                      <p:to>
                                        <a:srgbClr val="000000"/>
                                      </p:to>
                                    </p:animClr>
                                  </p:childTnLst>
                                </p:cTn>
                              </p:par>
                              <p:par>
                                <p:cTn id="67" presetID="3" presetClass="emph" presetSubtype="2" fill="hold" nodeType="withEffect">
                                  <p:stCondLst>
                                    <p:cond delay="0"/>
                                  </p:stCondLst>
                                  <p:childTnLst>
                                    <p:animClr clrSpc="rgb" dir="cw">
                                      <p:cBhvr override="childStyle">
                                        <p:cTn id="68" dur="500" fill="hold"/>
                                        <p:tgtEl>
                                          <p:spTgt spid="6">
                                            <p:txEl>
                                              <p:pRg st="4" end="4"/>
                                            </p:txEl>
                                          </p:spTgt>
                                        </p:tgtEl>
                                        <p:attrNameLst>
                                          <p:attrName>style.color</p:attrName>
                                        </p:attrNameLst>
                                      </p:cBhvr>
                                      <p:to>
                                        <a:srgbClr val="000000"/>
                                      </p:to>
                                    </p:animClr>
                                  </p:childTnLst>
                                </p:cTn>
                              </p:par>
                              <p:par>
                                <p:cTn id="69" presetID="3" presetClass="emph" presetSubtype="2" fill="hold" nodeType="withEffect">
                                  <p:stCondLst>
                                    <p:cond delay="0"/>
                                  </p:stCondLst>
                                  <p:childTnLst>
                                    <p:animClr clrSpc="rgb" dir="cw">
                                      <p:cBhvr override="childStyle">
                                        <p:cTn id="70" dur="500" fill="hold"/>
                                        <p:tgtEl>
                                          <p:spTgt spid="6">
                                            <p:txEl>
                                              <p:pRg st="5" end="5"/>
                                            </p:txEl>
                                          </p:spTgt>
                                        </p:tgtEl>
                                        <p:attrNameLst>
                                          <p:attrName>style.color</p:attrName>
                                        </p:attrNameLst>
                                      </p:cBhvr>
                                      <p:to>
                                        <a:srgbClr val="000000"/>
                                      </p:to>
                                    </p:animClr>
                                  </p:childTnLst>
                                </p:cTn>
                              </p:par>
                              <p:par>
                                <p:cTn id="71" presetID="3" presetClass="emph" presetSubtype="2" fill="hold" nodeType="withEffect">
                                  <p:stCondLst>
                                    <p:cond delay="0"/>
                                  </p:stCondLst>
                                  <p:childTnLst>
                                    <p:animClr clrSpc="rgb" dir="cw">
                                      <p:cBhvr override="childStyle">
                                        <p:cTn id="72" dur="500" fill="hold"/>
                                        <p:tgtEl>
                                          <p:spTgt spid="6">
                                            <p:txEl>
                                              <p:pRg st="6" end="6"/>
                                            </p:txEl>
                                          </p:spTgt>
                                        </p:tgtEl>
                                        <p:attrNameLst>
                                          <p:attrName>style.color</p:attrName>
                                        </p:attrNameLst>
                                      </p:cBhvr>
                                      <p:to>
                                        <a:srgbClr val="000000"/>
                                      </p:to>
                                    </p:animClr>
                                  </p:childTnLst>
                                </p:cTn>
                              </p:par>
                              <p:par>
                                <p:cTn id="73" presetID="3" presetClass="emph" presetSubtype="2" fill="hold" nodeType="withEffect">
                                  <p:stCondLst>
                                    <p:cond delay="0"/>
                                  </p:stCondLst>
                                  <p:childTnLst>
                                    <p:animClr clrSpc="rgb" dir="cw">
                                      <p:cBhvr override="childStyle">
                                        <p:cTn id="74" dur="500" fill="hold"/>
                                        <p:tgtEl>
                                          <p:spTgt spid="6">
                                            <p:txEl>
                                              <p:pRg st="7" end="7"/>
                                            </p:txEl>
                                          </p:spTgt>
                                        </p:tgtEl>
                                        <p:attrNameLst>
                                          <p:attrName>style.color</p:attrName>
                                        </p:attrNameLst>
                                      </p:cBhvr>
                                      <p:to>
                                        <a:srgbClr val="000000"/>
                                      </p:to>
                                    </p:animClr>
                                  </p:childTnLst>
                                </p:cTn>
                              </p:par>
                              <p:par>
                                <p:cTn id="75" presetID="3" presetClass="emph" presetSubtype="2" fill="hold" nodeType="withEffect">
                                  <p:stCondLst>
                                    <p:cond delay="0"/>
                                  </p:stCondLst>
                                  <p:childTnLst>
                                    <p:animClr clrSpc="rgb" dir="cw">
                                      <p:cBhvr override="childStyle">
                                        <p:cTn id="76" dur="500" fill="hold"/>
                                        <p:tgtEl>
                                          <p:spTgt spid="6">
                                            <p:txEl>
                                              <p:pRg st="8" end="8"/>
                                            </p:txEl>
                                          </p:spTgt>
                                        </p:tgtEl>
                                        <p:attrNameLst>
                                          <p:attrName>style.color</p:attrName>
                                        </p:attrNameLst>
                                      </p:cBhvr>
                                      <p:to>
                                        <a:srgbClr val="000000"/>
                                      </p:to>
                                    </p:animClr>
                                  </p:childTnLst>
                                </p:cTn>
                              </p:par>
                              <p:par>
                                <p:cTn id="77" presetID="3" presetClass="emph" presetSubtype="2" fill="hold" nodeType="withEffect">
                                  <p:stCondLst>
                                    <p:cond delay="0"/>
                                  </p:stCondLst>
                                  <p:childTnLst>
                                    <p:animClr clrSpc="rgb" dir="cw">
                                      <p:cBhvr override="childStyle">
                                        <p:cTn id="78" dur="500" fill="hold"/>
                                        <p:tgtEl>
                                          <p:spTgt spid="6">
                                            <p:txEl>
                                              <p:pRg st="9" end="9"/>
                                            </p:txEl>
                                          </p:spTgt>
                                        </p:tgtEl>
                                        <p:attrNameLst>
                                          <p:attrName>style.color</p:attrName>
                                        </p:attrNameLst>
                                      </p:cBhvr>
                                      <p:to>
                                        <a:srgbClr val="000000"/>
                                      </p:to>
                                    </p:animClr>
                                  </p:childTnLst>
                                </p:cTn>
                              </p:par>
                              <p:par>
                                <p:cTn id="79" presetID="3" presetClass="emph" presetSubtype="2" fill="hold" nodeType="withEffect">
                                  <p:stCondLst>
                                    <p:cond delay="0"/>
                                  </p:stCondLst>
                                  <p:childTnLst>
                                    <p:animClr clrSpc="rgb" dir="cw">
                                      <p:cBhvr override="childStyle">
                                        <p:cTn id="80" dur="500" fill="hold"/>
                                        <p:tgtEl>
                                          <p:spTgt spid="6">
                                            <p:txEl>
                                              <p:pRg st="12" end="12"/>
                                            </p:txEl>
                                          </p:spTgt>
                                        </p:tgtEl>
                                        <p:attrNameLst>
                                          <p:attrName>style.color</p:attrName>
                                        </p:attrNameLst>
                                      </p:cBhvr>
                                      <p:to>
                                        <a:srgbClr val="000000"/>
                                      </p:to>
                                    </p:animClr>
                                  </p:childTnLst>
                                </p:cTn>
                              </p:par>
                              <p:par>
                                <p:cTn id="81" presetID="2" presetClass="entr" presetSubtype="2" fill="hold" grpId="0" nodeType="withEffect">
                                  <p:stCondLst>
                                    <p:cond delay="0"/>
                                  </p:stCondLst>
                                  <p:childTnLst>
                                    <p:set>
                                      <p:cBhvr>
                                        <p:cTn id="82" dur="1" fill="hold">
                                          <p:stCondLst>
                                            <p:cond delay="0"/>
                                          </p:stCondLst>
                                        </p:cTn>
                                        <p:tgtEl>
                                          <p:spTgt spid="10"/>
                                        </p:tgtEl>
                                        <p:attrNameLst>
                                          <p:attrName>style.visibility</p:attrName>
                                        </p:attrNameLst>
                                      </p:cBhvr>
                                      <p:to>
                                        <p:strVal val="visible"/>
                                      </p:to>
                                    </p:set>
                                    <p:anim calcmode="lin" valueType="num">
                                      <p:cBhvr additive="base">
                                        <p:cTn id="83" dur="500" fill="hold"/>
                                        <p:tgtEl>
                                          <p:spTgt spid="10"/>
                                        </p:tgtEl>
                                        <p:attrNameLst>
                                          <p:attrName>ppt_x</p:attrName>
                                        </p:attrNameLst>
                                      </p:cBhvr>
                                      <p:tavLst>
                                        <p:tav tm="0">
                                          <p:val>
                                            <p:strVal val="1+#ppt_w/2"/>
                                          </p:val>
                                        </p:tav>
                                        <p:tav tm="100000">
                                          <p:val>
                                            <p:strVal val="#ppt_x"/>
                                          </p:val>
                                        </p:tav>
                                      </p:tavLst>
                                    </p:anim>
                                    <p:anim calcmode="lin" valueType="num">
                                      <p:cBhvr additive="base">
                                        <p:cTn id="84" dur="500" fill="hold"/>
                                        <p:tgtEl>
                                          <p:spTgt spid="10"/>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11"/>
                                        </p:tgtEl>
                                        <p:attrNameLst>
                                          <p:attrName>style.visibility</p:attrName>
                                        </p:attrNameLst>
                                      </p:cBhvr>
                                      <p:to>
                                        <p:strVal val="visible"/>
                                      </p:to>
                                    </p:set>
                                    <p:anim calcmode="lin" valueType="num">
                                      <p:cBhvr additive="base">
                                        <p:cTn id="87" dur="500" fill="hold"/>
                                        <p:tgtEl>
                                          <p:spTgt spid="11"/>
                                        </p:tgtEl>
                                        <p:attrNameLst>
                                          <p:attrName>ppt_x</p:attrName>
                                        </p:attrNameLst>
                                      </p:cBhvr>
                                      <p:tavLst>
                                        <p:tav tm="0">
                                          <p:val>
                                            <p:strVal val="1+#ppt_w/2"/>
                                          </p:val>
                                        </p:tav>
                                        <p:tav tm="100000">
                                          <p:val>
                                            <p:strVal val="#ppt_x"/>
                                          </p:val>
                                        </p:tav>
                                      </p:tavLst>
                                    </p:anim>
                                    <p:anim calcmode="lin" valueType="num">
                                      <p:cBhvr additive="base">
                                        <p:cTn id="88"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7"/>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2" presetClass="exit" presetSubtype="2" fill="hold" grpId="1" nodeType="clickEffect">
                                  <p:stCondLst>
                                    <p:cond delay="0"/>
                                  </p:stCondLst>
                                  <p:childTnLst>
                                    <p:anim calcmode="lin" valueType="num">
                                      <p:cBhvr additive="base">
                                        <p:cTn id="96" dur="500"/>
                                        <p:tgtEl>
                                          <p:spTgt spid="6">
                                            <p:txEl>
                                              <p:pRg st="0" end="0"/>
                                            </p:txEl>
                                          </p:spTgt>
                                        </p:tgtEl>
                                        <p:attrNameLst>
                                          <p:attrName>ppt_x</p:attrName>
                                        </p:attrNameLst>
                                      </p:cBhvr>
                                      <p:tavLst>
                                        <p:tav tm="0">
                                          <p:val>
                                            <p:strVal val="ppt_x"/>
                                          </p:val>
                                        </p:tav>
                                        <p:tav tm="100000">
                                          <p:val>
                                            <p:strVal val="1+ppt_w/2"/>
                                          </p:val>
                                        </p:tav>
                                      </p:tavLst>
                                    </p:anim>
                                    <p:anim calcmode="lin" valueType="num">
                                      <p:cBhvr additive="base">
                                        <p:cTn id="97" dur="500"/>
                                        <p:tgtEl>
                                          <p:spTgt spid="6">
                                            <p:txEl>
                                              <p:pRg st="0" end="0"/>
                                            </p:txEl>
                                          </p:spTgt>
                                        </p:tgtEl>
                                        <p:attrNameLst>
                                          <p:attrName>ppt_y</p:attrName>
                                        </p:attrNameLst>
                                      </p:cBhvr>
                                      <p:tavLst>
                                        <p:tav tm="0">
                                          <p:val>
                                            <p:strVal val="ppt_y"/>
                                          </p:val>
                                        </p:tav>
                                        <p:tav tm="100000">
                                          <p:val>
                                            <p:strVal val="ppt_y"/>
                                          </p:val>
                                        </p:tav>
                                      </p:tavLst>
                                    </p:anim>
                                    <p:set>
                                      <p:cBhvr>
                                        <p:cTn id="98" dur="1" fill="hold">
                                          <p:stCondLst>
                                            <p:cond delay="499"/>
                                          </p:stCondLst>
                                        </p:cTn>
                                        <p:tgtEl>
                                          <p:spTgt spid="6">
                                            <p:txEl>
                                              <p:pRg st="0" end="0"/>
                                            </p:txEl>
                                          </p:spTgt>
                                        </p:tgtEl>
                                        <p:attrNameLst>
                                          <p:attrName>style.visibility</p:attrName>
                                        </p:attrNameLst>
                                      </p:cBhvr>
                                      <p:to>
                                        <p:strVal val="hidden"/>
                                      </p:to>
                                    </p:set>
                                  </p:childTnLst>
                                </p:cTn>
                              </p:par>
                              <p:par>
                                <p:cTn id="99" presetID="2" presetClass="exit" presetSubtype="2" fill="hold" grpId="1" nodeType="withEffect">
                                  <p:stCondLst>
                                    <p:cond delay="0"/>
                                  </p:stCondLst>
                                  <p:childTnLst>
                                    <p:anim calcmode="lin" valueType="num">
                                      <p:cBhvr additive="base">
                                        <p:cTn id="100" dur="500"/>
                                        <p:tgtEl>
                                          <p:spTgt spid="6">
                                            <p:txEl>
                                              <p:pRg st="1" end="1"/>
                                            </p:txEl>
                                          </p:spTgt>
                                        </p:tgtEl>
                                        <p:attrNameLst>
                                          <p:attrName>ppt_x</p:attrName>
                                        </p:attrNameLst>
                                      </p:cBhvr>
                                      <p:tavLst>
                                        <p:tav tm="0">
                                          <p:val>
                                            <p:strVal val="ppt_x"/>
                                          </p:val>
                                        </p:tav>
                                        <p:tav tm="100000">
                                          <p:val>
                                            <p:strVal val="1+ppt_w/2"/>
                                          </p:val>
                                        </p:tav>
                                      </p:tavLst>
                                    </p:anim>
                                    <p:anim calcmode="lin" valueType="num">
                                      <p:cBhvr additive="base">
                                        <p:cTn id="101" dur="500"/>
                                        <p:tgtEl>
                                          <p:spTgt spid="6">
                                            <p:txEl>
                                              <p:pRg st="1" end="1"/>
                                            </p:txEl>
                                          </p:spTgt>
                                        </p:tgtEl>
                                        <p:attrNameLst>
                                          <p:attrName>ppt_y</p:attrName>
                                        </p:attrNameLst>
                                      </p:cBhvr>
                                      <p:tavLst>
                                        <p:tav tm="0">
                                          <p:val>
                                            <p:strVal val="ppt_y"/>
                                          </p:val>
                                        </p:tav>
                                        <p:tav tm="100000">
                                          <p:val>
                                            <p:strVal val="ppt_y"/>
                                          </p:val>
                                        </p:tav>
                                      </p:tavLst>
                                    </p:anim>
                                    <p:set>
                                      <p:cBhvr>
                                        <p:cTn id="102" dur="1" fill="hold">
                                          <p:stCondLst>
                                            <p:cond delay="499"/>
                                          </p:stCondLst>
                                        </p:cTn>
                                        <p:tgtEl>
                                          <p:spTgt spid="6">
                                            <p:txEl>
                                              <p:pRg st="1" end="1"/>
                                            </p:txEl>
                                          </p:spTgt>
                                        </p:tgtEl>
                                        <p:attrNameLst>
                                          <p:attrName>style.visibility</p:attrName>
                                        </p:attrNameLst>
                                      </p:cBhvr>
                                      <p:to>
                                        <p:strVal val="hidden"/>
                                      </p:to>
                                    </p:set>
                                  </p:childTnLst>
                                </p:cTn>
                              </p:par>
                              <p:par>
                                <p:cTn id="103" presetID="2" presetClass="exit" presetSubtype="2" fill="hold" grpId="1" nodeType="withEffect">
                                  <p:stCondLst>
                                    <p:cond delay="0"/>
                                  </p:stCondLst>
                                  <p:childTnLst>
                                    <p:anim calcmode="lin" valueType="num">
                                      <p:cBhvr additive="base">
                                        <p:cTn id="104" dur="500"/>
                                        <p:tgtEl>
                                          <p:spTgt spid="6">
                                            <p:txEl>
                                              <p:pRg st="2" end="2"/>
                                            </p:txEl>
                                          </p:spTgt>
                                        </p:tgtEl>
                                        <p:attrNameLst>
                                          <p:attrName>ppt_x</p:attrName>
                                        </p:attrNameLst>
                                      </p:cBhvr>
                                      <p:tavLst>
                                        <p:tav tm="0">
                                          <p:val>
                                            <p:strVal val="ppt_x"/>
                                          </p:val>
                                        </p:tav>
                                        <p:tav tm="100000">
                                          <p:val>
                                            <p:strVal val="1+ppt_w/2"/>
                                          </p:val>
                                        </p:tav>
                                      </p:tavLst>
                                    </p:anim>
                                    <p:anim calcmode="lin" valueType="num">
                                      <p:cBhvr additive="base">
                                        <p:cTn id="105" dur="500"/>
                                        <p:tgtEl>
                                          <p:spTgt spid="6">
                                            <p:txEl>
                                              <p:pRg st="2" end="2"/>
                                            </p:txEl>
                                          </p:spTgt>
                                        </p:tgtEl>
                                        <p:attrNameLst>
                                          <p:attrName>ppt_y</p:attrName>
                                        </p:attrNameLst>
                                      </p:cBhvr>
                                      <p:tavLst>
                                        <p:tav tm="0">
                                          <p:val>
                                            <p:strVal val="ppt_y"/>
                                          </p:val>
                                        </p:tav>
                                        <p:tav tm="100000">
                                          <p:val>
                                            <p:strVal val="ppt_y"/>
                                          </p:val>
                                        </p:tav>
                                      </p:tavLst>
                                    </p:anim>
                                    <p:set>
                                      <p:cBhvr>
                                        <p:cTn id="106" dur="1" fill="hold">
                                          <p:stCondLst>
                                            <p:cond delay="499"/>
                                          </p:stCondLst>
                                        </p:cTn>
                                        <p:tgtEl>
                                          <p:spTgt spid="6">
                                            <p:txEl>
                                              <p:pRg st="2" end="2"/>
                                            </p:txEl>
                                          </p:spTgt>
                                        </p:tgtEl>
                                        <p:attrNameLst>
                                          <p:attrName>style.visibility</p:attrName>
                                        </p:attrNameLst>
                                      </p:cBhvr>
                                      <p:to>
                                        <p:strVal val="hidden"/>
                                      </p:to>
                                    </p:set>
                                  </p:childTnLst>
                                </p:cTn>
                              </p:par>
                              <p:par>
                                <p:cTn id="107" presetID="2" presetClass="exit" presetSubtype="2" fill="hold" grpId="1" nodeType="withEffect">
                                  <p:stCondLst>
                                    <p:cond delay="0"/>
                                  </p:stCondLst>
                                  <p:childTnLst>
                                    <p:anim calcmode="lin" valueType="num">
                                      <p:cBhvr additive="base">
                                        <p:cTn id="108" dur="500"/>
                                        <p:tgtEl>
                                          <p:spTgt spid="6">
                                            <p:txEl>
                                              <p:pRg st="3" end="3"/>
                                            </p:txEl>
                                          </p:spTgt>
                                        </p:tgtEl>
                                        <p:attrNameLst>
                                          <p:attrName>ppt_x</p:attrName>
                                        </p:attrNameLst>
                                      </p:cBhvr>
                                      <p:tavLst>
                                        <p:tav tm="0">
                                          <p:val>
                                            <p:strVal val="ppt_x"/>
                                          </p:val>
                                        </p:tav>
                                        <p:tav tm="100000">
                                          <p:val>
                                            <p:strVal val="1+ppt_w/2"/>
                                          </p:val>
                                        </p:tav>
                                      </p:tavLst>
                                    </p:anim>
                                    <p:anim calcmode="lin" valueType="num">
                                      <p:cBhvr additive="base">
                                        <p:cTn id="109" dur="500"/>
                                        <p:tgtEl>
                                          <p:spTgt spid="6">
                                            <p:txEl>
                                              <p:pRg st="3" end="3"/>
                                            </p:txEl>
                                          </p:spTgt>
                                        </p:tgtEl>
                                        <p:attrNameLst>
                                          <p:attrName>ppt_y</p:attrName>
                                        </p:attrNameLst>
                                      </p:cBhvr>
                                      <p:tavLst>
                                        <p:tav tm="0">
                                          <p:val>
                                            <p:strVal val="ppt_y"/>
                                          </p:val>
                                        </p:tav>
                                        <p:tav tm="100000">
                                          <p:val>
                                            <p:strVal val="ppt_y"/>
                                          </p:val>
                                        </p:tav>
                                      </p:tavLst>
                                    </p:anim>
                                    <p:set>
                                      <p:cBhvr>
                                        <p:cTn id="110" dur="1" fill="hold">
                                          <p:stCondLst>
                                            <p:cond delay="499"/>
                                          </p:stCondLst>
                                        </p:cTn>
                                        <p:tgtEl>
                                          <p:spTgt spid="6">
                                            <p:txEl>
                                              <p:pRg st="3" end="3"/>
                                            </p:txEl>
                                          </p:spTgt>
                                        </p:tgtEl>
                                        <p:attrNameLst>
                                          <p:attrName>style.visibility</p:attrName>
                                        </p:attrNameLst>
                                      </p:cBhvr>
                                      <p:to>
                                        <p:strVal val="hidden"/>
                                      </p:to>
                                    </p:set>
                                  </p:childTnLst>
                                </p:cTn>
                              </p:par>
                              <p:par>
                                <p:cTn id="111" presetID="2" presetClass="exit" presetSubtype="2" fill="hold" grpId="1" nodeType="withEffect">
                                  <p:stCondLst>
                                    <p:cond delay="0"/>
                                  </p:stCondLst>
                                  <p:childTnLst>
                                    <p:anim calcmode="lin" valueType="num">
                                      <p:cBhvr additive="base">
                                        <p:cTn id="112" dur="500"/>
                                        <p:tgtEl>
                                          <p:spTgt spid="6">
                                            <p:txEl>
                                              <p:pRg st="4" end="4"/>
                                            </p:txEl>
                                          </p:spTgt>
                                        </p:tgtEl>
                                        <p:attrNameLst>
                                          <p:attrName>ppt_x</p:attrName>
                                        </p:attrNameLst>
                                      </p:cBhvr>
                                      <p:tavLst>
                                        <p:tav tm="0">
                                          <p:val>
                                            <p:strVal val="ppt_x"/>
                                          </p:val>
                                        </p:tav>
                                        <p:tav tm="100000">
                                          <p:val>
                                            <p:strVal val="1+ppt_w/2"/>
                                          </p:val>
                                        </p:tav>
                                      </p:tavLst>
                                    </p:anim>
                                    <p:anim calcmode="lin" valueType="num">
                                      <p:cBhvr additive="base">
                                        <p:cTn id="113" dur="500"/>
                                        <p:tgtEl>
                                          <p:spTgt spid="6">
                                            <p:txEl>
                                              <p:pRg st="4" end="4"/>
                                            </p:txEl>
                                          </p:spTgt>
                                        </p:tgtEl>
                                        <p:attrNameLst>
                                          <p:attrName>ppt_y</p:attrName>
                                        </p:attrNameLst>
                                      </p:cBhvr>
                                      <p:tavLst>
                                        <p:tav tm="0">
                                          <p:val>
                                            <p:strVal val="ppt_y"/>
                                          </p:val>
                                        </p:tav>
                                        <p:tav tm="100000">
                                          <p:val>
                                            <p:strVal val="ppt_y"/>
                                          </p:val>
                                        </p:tav>
                                      </p:tavLst>
                                    </p:anim>
                                    <p:set>
                                      <p:cBhvr>
                                        <p:cTn id="114" dur="1" fill="hold">
                                          <p:stCondLst>
                                            <p:cond delay="499"/>
                                          </p:stCondLst>
                                        </p:cTn>
                                        <p:tgtEl>
                                          <p:spTgt spid="6">
                                            <p:txEl>
                                              <p:pRg st="4" end="4"/>
                                            </p:txEl>
                                          </p:spTgt>
                                        </p:tgtEl>
                                        <p:attrNameLst>
                                          <p:attrName>style.visibility</p:attrName>
                                        </p:attrNameLst>
                                      </p:cBhvr>
                                      <p:to>
                                        <p:strVal val="hidden"/>
                                      </p:to>
                                    </p:set>
                                  </p:childTnLst>
                                </p:cTn>
                              </p:par>
                              <p:par>
                                <p:cTn id="115" presetID="2" presetClass="exit" presetSubtype="2" fill="hold" grpId="1" nodeType="withEffect">
                                  <p:stCondLst>
                                    <p:cond delay="0"/>
                                  </p:stCondLst>
                                  <p:childTnLst>
                                    <p:anim calcmode="lin" valueType="num">
                                      <p:cBhvr additive="base">
                                        <p:cTn id="116" dur="500"/>
                                        <p:tgtEl>
                                          <p:spTgt spid="6">
                                            <p:txEl>
                                              <p:pRg st="5" end="5"/>
                                            </p:txEl>
                                          </p:spTgt>
                                        </p:tgtEl>
                                        <p:attrNameLst>
                                          <p:attrName>ppt_x</p:attrName>
                                        </p:attrNameLst>
                                      </p:cBhvr>
                                      <p:tavLst>
                                        <p:tav tm="0">
                                          <p:val>
                                            <p:strVal val="ppt_x"/>
                                          </p:val>
                                        </p:tav>
                                        <p:tav tm="100000">
                                          <p:val>
                                            <p:strVal val="1+ppt_w/2"/>
                                          </p:val>
                                        </p:tav>
                                      </p:tavLst>
                                    </p:anim>
                                    <p:anim calcmode="lin" valueType="num">
                                      <p:cBhvr additive="base">
                                        <p:cTn id="117" dur="500"/>
                                        <p:tgtEl>
                                          <p:spTgt spid="6">
                                            <p:txEl>
                                              <p:pRg st="5" end="5"/>
                                            </p:txEl>
                                          </p:spTgt>
                                        </p:tgtEl>
                                        <p:attrNameLst>
                                          <p:attrName>ppt_y</p:attrName>
                                        </p:attrNameLst>
                                      </p:cBhvr>
                                      <p:tavLst>
                                        <p:tav tm="0">
                                          <p:val>
                                            <p:strVal val="ppt_y"/>
                                          </p:val>
                                        </p:tav>
                                        <p:tav tm="100000">
                                          <p:val>
                                            <p:strVal val="ppt_y"/>
                                          </p:val>
                                        </p:tav>
                                      </p:tavLst>
                                    </p:anim>
                                    <p:set>
                                      <p:cBhvr>
                                        <p:cTn id="118" dur="1" fill="hold">
                                          <p:stCondLst>
                                            <p:cond delay="499"/>
                                          </p:stCondLst>
                                        </p:cTn>
                                        <p:tgtEl>
                                          <p:spTgt spid="6">
                                            <p:txEl>
                                              <p:pRg st="5" end="5"/>
                                            </p:txEl>
                                          </p:spTgt>
                                        </p:tgtEl>
                                        <p:attrNameLst>
                                          <p:attrName>style.visibility</p:attrName>
                                        </p:attrNameLst>
                                      </p:cBhvr>
                                      <p:to>
                                        <p:strVal val="hidden"/>
                                      </p:to>
                                    </p:set>
                                  </p:childTnLst>
                                </p:cTn>
                              </p:par>
                              <p:par>
                                <p:cTn id="119" presetID="2" presetClass="exit" presetSubtype="2" fill="hold" grpId="1" nodeType="withEffect">
                                  <p:stCondLst>
                                    <p:cond delay="0"/>
                                  </p:stCondLst>
                                  <p:childTnLst>
                                    <p:anim calcmode="lin" valueType="num">
                                      <p:cBhvr additive="base">
                                        <p:cTn id="120" dur="500"/>
                                        <p:tgtEl>
                                          <p:spTgt spid="6">
                                            <p:txEl>
                                              <p:pRg st="6" end="6"/>
                                            </p:txEl>
                                          </p:spTgt>
                                        </p:tgtEl>
                                        <p:attrNameLst>
                                          <p:attrName>ppt_x</p:attrName>
                                        </p:attrNameLst>
                                      </p:cBhvr>
                                      <p:tavLst>
                                        <p:tav tm="0">
                                          <p:val>
                                            <p:strVal val="ppt_x"/>
                                          </p:val>
                                        </p:tav>
                                        <p:tav tm="100000">
                                          <p:val>
                                            <p:strVal val="1+ppt_w/2"/>
                                          </p:val>
                                        </p:tav>
                                      </p:tavLst>
                                    </p:anim>
                                    <p:anim calcmode="lin" valueType="num">
                                      <p:cBhvr additive="base">
                                        <p:cTn id="121" dur="500"/>
                                        <p:tgtEl>
                                          <p:spTgt spid="6">
                                            <p:txEl>
                                              <p:pRg st="6" end="6"/>
                                            </p:txEl>
                                          </p:spTgt>
                                        </p:tgtEl>
                                        <p:attrNameLst>
                                          <p:attrName>ppt_y</p:attrName>
                                        </p:attrNameLst>
                                      </p:cBhvr>
                                      <p:tavLst>
                                        <p:tav tm="0">
                                          <p:val>
                                            <p:strVal val="ppt_y"/>
                                          </p:val>
                                        </p:tav>
                                        <p:tav tm="100000">
                                          <p:val>
                                            <p:strVal val="ppt_y"/>
                                          </p:val>
                                        </p:tav>
                                      </p:tavLst>
                                    </p:anim>
                                    <p:set>
                                      <p:cBhvr>
                                        <p:cTn id="122" dur="1" fill="hold">
                                          <p:stCondLst>
                                            <p:cond delay="499"/>
                                          </p:stCondLst>
                                        </p:cTn>
                                        <p:tgtEl>
                                          <p:spTgt spid="6">
                                            <p:txEl>
                                              <p:pRg st="6" end="6"/>
                                            </p:txEl>
                                          </p:spTgt>
                                        </p:tgtEl>
                                        <p:attrNameLst>
                                          <p:attrName>style.visibility</p:attrName>
                                        </p:attrNameLst>
                                      </p:cBhvr>
                                      <p:to>
                                        <p:strVal val="hidden"/>
                                      </p:to>
                                    </p:set>
                                  </p:childTnLst>
                                </p:cTn>
                              </p:par>
                              <p:par>
                                <p:cTn id="123" presetID="2" presetClass="exit" presetSubtype="2" fill="hold" grpId="1" nodeType="withEffect">
                                  <p:stCondLst>
                                    <p:cond delay="0"/>
                                  </p:stCondLst>
                                  <p:childTnLst>
                                    <p:anim calcmode="lin" valueType="num">
                                      <p:cBhvr additive="base">
                                        <p:cTn id="124" dur="500"/>
                                        <p:tgtEl>
                                          <p:spTgt spid="6">
                                            <p:txEl>
                                              <p:pRg st="7" end="7"/>
                                            </p:txEl>
                                          </p:spTgt>
                                        </p:tgtEl>
                                        <p:attrNameLst>
                                          <p:attrName>ppt_x</p:attrName>
                                        </p:attrNameLst>
                                      </p:cBhvr>
                                      <p:tavLst>
                                        <p:tav tm="0">
                                          <p:val>
                                            <p:strVal val="ppt_x"/>
                                          </p:val>
                                        </p:tav>
                                        <p:tav tm="100000">
                                          <p:val>
                                            <p:strVal val="1+ppt_w/2"/>
                                          </p:val>
                                        </p:tav>
                                      </p:tavLst>
                                    </p:anim>
                                    <p:anim calcmode="lin" valueType="num">
                                      <p:cBhvr additive="base">
                                        <p:cTn id="125" dur="500"/>
                                        <p:tgtEl>
                                          <p:spTgt spid="6">
                                            <p:txEl>
                                              <p:pRg st="7" end="7"/>
                                            </p:txEl>
                                          </p:spTgt>
                                        </p:tgtEl>
                                        <p:attrNameLst>
                                          <p:attrName>ppt_y</p:attrName>
                                        </p:attrNameLst>
                                      </p:cBhvr>
                                      <p:tavLst>
                                        <p:tav tm="0">
                                          <p:val>
                                            <p:strVal val="ppt_y"/>
                                          </p:val>
                                        </p:tav>
                                        <p:tav tm="100000">
                                          <p:val>
                                            <p:strVal val="ppt_y"/>
                                          </p:val>
                                        </p:tav>
                                      </p:tavLst>
                                    </p:anim>
                                    <p:set>
                                      <p:cBhvr>
                                        <p:cTn id="126" dur="1" fill="hold">
                                          <p:stCondLst>
                                            <p:cond delay="499"/>
                                          </p:stCondLst>
                                        </p:cTn>
                                        <p:tgtEl>
                                          <p:spTgt spid="6">
                                            <p:txEl>
                                              <p:pRg st="7" end="7"/>
                                            </p:txEl>
                                          </p:spTgt>
                                        </p:tgtEl>
                                        <p:attrNameLst>
                                          <p:attrName>style.visibility</p:attrName>
                                        </p:attrNameLst>
                                      </p:cBhvr>
                                      <p:to>
                                        <p:strVal val="hidden"/>
                                      </p:to>
                                    </p:set>
                                  </p:childTnLst>
                                </p:cTn>
                              </p:par>
                              <p:par>
                                <p:cTn id="127" presetID="2" presetClass="exit" presetSubtype="2" fill="hold" grpId="1" nodeType="withEffect">
                                  <p:stCondLst>
                                    <p:cond delay="0"/>
                                  </p:stCondLst>
                                  <p:childTnLst>
                                    <p:anim calcmode="lin" valueType="num">
                                      <p:cBhvr additive="base">
                                        <p:cTn id="128" dur="500"/>
                                        <p:tgtEl>
                                          <p:spTgt spid="6">
                                            <p:txEl>
                                              <p:pRg st="8" end="8"/>
                                            </p:txEl>
                                          </p:spTgt>
                                        </p:tgtEl>
                                        <p:attrNameLst>
                                          <p:attrName>ppt_x</p:attrName>
                                        </p:attrNameLst>
                                      </p:cBhvr>
                                      <p:tavLst>
                                        <p:tav tm="0">
                                          <p:val>
                                            <p:strVal val="ppt_x"/>
                                          </p:val>
                                        </p:tav>
                                        <p:tav tm="100000">
                                          <p:val>
                                            <p:strVal val="1+ppt_w/2"/>
                                          </p:val>
                                        </p:tav>
                                      </p:tavLst>
                                    </p:anim>
                                    <p:anim calcmode="lin" valueType="num">
                                      <p:cBhvr additive="base">
                                        <p:cTn id="129" dur="500"/>
                                        <p:tgtEl>
                                          <p:spTgt spid="6">
                                            <p:txEl>
                                              <p:pRg st="8" end="8"/>
                                            </p:txEl>
                                          </p:spTgt>
                                        </p:tgtEl>
                                        <p:attrNameLst>
                                          <p:attrName>ppt_y</p:attrName>
                                        </p:attrNameLst>
                                      </p:cBhvr>
                                      <p:tavLst>
                                        <p:tav tm="0">
                                          <p:val>
                                            <p:strVal val="ppt_y"/>
                                          </p:val>
                                        </p:tav>
                                        <p:tav tm="100000">
                                          <p:val>
                                            <p:strVal val="ppt_y"/>
                                          </p:val>
                                        </p:tav>
                                      </p:tavLst>
                                    </p:anim>
                                    <p:set>
                                      <p:cBhvr>
                                        <p:cTn id="130" dur="1" fill="hold">
                                          <p:stCondLst>
                                            <p:cond delay="499"/>
                                          </p:stCondLst>
                                        </p:cTn>
                                        <p:tgtEl>
                                          <p:spTgt spid="6">
                                            <p:txEl>
                                              <p:pRg st="8" end="8"/>
                                            </p:txEl>
                                          </p:spTgt>
                                        </p:tgtEl>
                                        <p:attrNameLst>
                                          <p:attrName>style.visibility</p:attrName>
                                        </p:attrNameLst>
                                      </p:cBhvr>
                                      <p:to>
                                        <p:strVal val="hidden"/>
                                      </p:to>
                                    </p:set>
                                  </p:childTnLst>
                                </p:cTn>
                              </p:par>
                              <p:par>
                                <p:cTn id="131" presetID="2" presetClass="exit" presetSubtype="2" fill="hold" grpId="1" nodeType="withEffect">
                                  <p:stCondLst>
                                    <p:cond delay="0"/>
                                  </p:stCondLst>
                                  <p:childTnLst>
                                    <p:anim calcmode="lin" valueType="num">
                                      <p:cBhvr additive="base">
                                        <p:cTn id="132" dur="500"/>
                                        <p:tgtEl>
                                          <p:spTgt spid="6">
                                            <p:txEl>
                                              <p:pRg st="9" end="9"/>
                                            </p:txEl>
                                          </p:spTgt>
                                        </p:tgtEl>
                                        <p:attrNameLst>
                                          <p:attrName>ppt_x</p:attrName>
                                        </p:attrNameLst>
                                      </p:cBhvr>
                                      <p:tavLst>
                                        <p:tav tm="0">
                                          <p:val>
                                            <p:strVal val="ppt_x"/>
                                          </p:val>
                                        </p:tav>
                                        <p:tav tm="100000">
                                          <p:val>
                                            <p:strVal val="1+ppt_w/2"/>
                                          </p:val>
                                        </p:tav>
                                      </p:tavLst>
                                    </p:anim>
                                    <p:anim calcmode="lin" valueType="num">
                                      <p:cBhvr additive="base">
                                        <p:cTn id="133" dur="500"/>
                                        <p:tgtEl>
                                          <p:spTgt spid="6">
                                            <p:txEl>
                                              <p:pRg st="9" end="9"/>
                                            </p:txEl>
                                          </p:spTgt>
                                        </p:tgtEl>
                                        <p:attrNameLst>
                                          <p:attrName>ppt_y</p:attrName>
                                        </p:attrNameLst>
                                      </p:cBhvr>
                                      <p:tavLst>
                                        <p:tav tm="0">
                                          <p:val>
                                            <p:strVal val="ppt_y"/>
                                          </p:val>
                                        </p:tav>
                                        <p:tav tm="100000">
                                          <p:val>
                                            <p:strVal val="ppt_y"/>
                                          </p:val>
                                        </p:tav>
                                      </p:tavLst>
                                    </p:anim>
                                    <p:set>
                                      <p:cBhvr>
                                        <p:cTn id="134" dur="1" fill="hold">
                                          <p:stCondLst>
                                            <p:cond delay="499"/>
                                          </p:stCondLst>
                                        </p:cTn>
                                        <p:tgtEl>
                                          <p:spTgt spid="6">
                                            <p:txEl>
                                              <p:pRg st="9" end="9"/>
                                            </p:txEl>
                                          </p:spTgt>
                                        </p:tgtEl>
                                        <p:attrNameLst>
                                          <p:attrName>style.visibility</p:attrName>
                                        </p:attrNameLst>
                                      </p:cBhvr>
                                      <p:to>
                                        <p:strVal val="hidden"/>
                                      </p:to>
                                    </p:set>
                                  </p:childTnLst>
                                </p:cTn>
                              </p:par>
                              <p:par>
                                <p:cTn id="135" presetID="2" presetClass="exit" presetSubtype="2" fill="hold" grpId="1" nodeType="withEffect">
                                  <p:stCondLst>
                                    <p:cond delay="0"/>
                                  </p:stCondLst>
                                  <p:childTnLst>
                                    <p:anim calcmode="lin" valueType="num">
                                      <p:cBhvr additive="base">
                                        <p:cTn id="136" dur="500"/>
                                        <p:tgtEl>
                                          <p:spTgt spid="6">
                                            <p:txEl>
                                              <p:pRg st="10" end="10"/>
                                            </p:txEl>
                                          </p:spTgt>
                                        </p:tgtEl>
                                        <p:attrNameLst>
                                          <p:attrName>ppt_x</p:attrName>
                                        </p:attrNameLst>
                                      </p:cBhvr>
                                      <p:tavLst>
                                        <p:tav tm="0">
                                          <p:val>
                                            <p:strVal val="ppt_x"/>
                                          </p:val>
                                        </p:tav>
                                        <p:tav tm="100000">
                                          <p:val>
                                            <p:strVal val="1+ppt_w/2"/>
                                          </p:val>
                                        </p:tav>
                                      </p:tavLst>
                                    </p:anim>
                                    <p:anim calcmode="lin" valueType="num">
                                      <p:cBhvr additive="base">
                                        <p:cTn id="137" dur="500"/>
                                        <p:tgtEl>
                                          <p:spTgt spid="6">
                                            <p:txEl>
                                              <p:pRg st="10" end="10"/>
                                            </p:txEl>
                                          </p:spTgt>
                                        </p:tgtEl>
                                        <p:attrNameLst>
                                          <p:attrName>ppt_y</p:attrName>
                                        </p:attrNameLst>
                                      </p:cBhvr>
                                      <p:tavLst>
                                        <p:tav tm="0">
                                          <p:val>
                                            <p:strVal val="ppt_y"/>
                                          </p:val>
                                        </p:tav>
                                        <p:tav tm="100000">
                                          <p:val>
                                            <p:strVal val="ppt_y"/>
                                          </p:val>
                                        </p:tav>
                                      </p:tavLst>
                                    </p:anim>
                                    <p:set>
                                      <p:cBhvr>
                                        <p:cTn id="138" dur="1" fill="hold">
                                          <p:stCondLst>
                                            <p:cond delay="499"/>
                                          </p:stCondLst>
                                        </p:cTn>
                                        <p:tgtEl>
                                          <p:spTgt spid="6">
                                            <p:txEl>
                                              <p:pRg st="10" end="10"/>
                                            </p:txEl>
                                          </p:spTgt>
                                        </p:tgtEl>
                                        <p:attrNameLst>
                                          <p:attrName>style.visibility</p:attrName>
                                        </p:attrNameLst>
                                      </p:cBhvr>
                                      <p:to>
                                        <p:strVal val="hidden"/>
                                      </p:to>
                                    </p:set>
                                  </p:childTnLst>
                                </p:cTn>
                              </p:par>
                              <p:par>
                                <p:cTn id="139" presetID="2" presetClass="exit" presetSubtype="2" fill="hold" grpId="1" nodeType="withEffect">
                                  <p:stCondLst>
                                    <p:cond delay="0"/>
                                  </p:stCondLst>
                                  <p:childTnLst>
                                    <p:anim calcmode="lin" valueType="num">
                                      <p:cBhvr additive="base">
                                        <p:cTn id="140" dur="500"/>
                                        <p:tgtEl>
                                          <p:spTgt spid="6">
                                            <p:txEl>
                                              <p:pRg st="11" end="11"/>
                                            </p:txEl>
                                          </p:spTgt>
                                        </p:tgtEl>
                                        <p:attrNameLst>
                                          <p:attrName>ppt_x</p:attrName>
                                        </p:attrNameLst>
                                      </p:cBhvr>
                                      <p:tavLst>
                                        <p:tav tm="0">
                                          <p:val>
                                            <p:strVal val="ppt_x"/>
                                          </p:val>
                                        </p:tav>
                                        <p:tav tm="100000">
                                          <p:val>
                                            <p:strVal val="1+ppt_w/2"/>
                                          </p:val>
                                        </p:tav>
                                      </p:tavLst>
                                    </p:anim>
                                    <p:anim calcmode="lin" valueType="num">
                                      <p:cBhvr additive="base">
                                        <p:cTn id="141" dur="500"/>
                                        <p:tgtEl>
                                          <p:spTgt spid="6">
                                            <p:txEl>
                                              <p:pRg st="11" end="11"/>
                                            </p:txEl>
                                          </p:spTgt>
                                        </p:tgtEl>
                                        <p:attrNameLst>
                                          <p:attrName>ppt_y</p:attrName>
                                        </p:attrNameLst>
                                      </p:cBhvr>
                                      <p:tavLst>
                                        <p:tav tm="0">
                                          <p:val>
                                            <p:strVal val="ppt_y"/>
                                          </p:val>
                                        </p:tav>
                                        <p:tav tm="100000">
                                          <p:val>
                                            <p:strVal val="ppt_y"/>
                                          </p:val>
                                        </p:tav>
                                      </p:tavLst>
                                    </p:anim>
                                    <p:set>
                                      <p:cBhvr>
                                        <p:cTn id="142" dur="1" fill="hold">
                                          <p:stCondLst>
                                            <p:cond delay="499"/>
                                          </p:stCondLst>
                                        </p:cTn>
                                        <p:tgtEl>
                                          <p:spTgt spid="6">
                                            <p:txEl>
                                              <p:pRg st="11" end="11"/>
                                            </p:txEl>
                                          </p:spTgt>
                                        </p:tgtEl>
                                        <p:attrNameLst>
                                          <p:attrName>style.visibility</p:attrName>
                                        </p:attrNameLst>
                                      </p:cBhvr>
                                      <p:to>
                                        <p:strVal val="hidden"/>
                                      </p:to>
                                    </p:set>
                                  </p:childTnLst>
                                </p:cTn>
                              </p:par>
                              <p:par>
                                <p:cTn id="143" presetID="2" presetClass="exit" presetSubtype="2" fill="hold" grpId="1" nodeType="withEffect">
                                  <p:stCondLst>
                                    <p:cond delay="0"/>
                                  </p:stCondLst>
                                  <p:childTnLst>
                                    <p:anim calcmode="lin" valueType="num">
                                      <p:cBhvr additive="base">
                                        <p:cTn id="144" dur="500"/>
                                        <p:tgtEl>
                                          <p:spTgt spid="6">
                                            <p:txEl>
                                              <p:pRg st="12" end="12"/>
                                            </p:txEl>
                                          </p:spTgt>
                                        </p:tgtEl>
                                        <p:attrNameLst>
                                          <p:attrName>ppt_x</p:attrName>
                                        </p:attrNameLst>
                                      </p:cBhvr>
                                      <p:tavLst>
                                        <p:tav tm="0">
                                          <p:val>
                                            <p:strVal val="ppt_x"/>
                                          </p:val>
                                        </p:tav>
                                        <p:tav tm="100000">
                                          <p:val>
                                            <p:strVal val="1+ppt_w/2"/>
                                          </p:val>
                                        </p:tav>
                                      </p:tavLst>
                                    </p:anim>
                                    <p:anim calcmode="lin" valueType="num">
                                      <p:cBhvr additive="base">
                                        <p:cTn id="145" dur="500"/>
                                        <p:tgtEl>
                                          <p:spTgt spid="6">
                                            <p:txEl>
                                              <p:pRg st="12" end="12"/>
                                            </p:txEl>
                                          </p:spTgt>
                                        </p:tgtEl>
                                        <p:attrNameLst>
                                          <p:attrName>ppt_y</p:attrName>
                                        </p:attrNameLst>
                                      </p:cBhvr>
                                      <p:tavLst>
                                        <p:tav tm="0">
                                          <p:val>
                                            <p:strVal val="ppt_y"/>
                                          </p:val>
                                        </p:tav>
                                        <p:tav tm="100000">
                                          <p:val>
                                            <p:strVal val="ppt_y"/>
                                          </p:val>
                                        </p:tav>
                                      </p:tavLst>
                                    </p:anim>
                                    <p:set>
                                      <p:cBhvr>
                                        <p:cTn id="146" dur="1" fill="hold">
                                          <p:stCondLst>
                                            <p:cond delay="499"/>
                                          </p:stCondLst>
                                        </p:cTn>
                                        <p:tgtEl>
                                          <p:spTgt spid="6">
                                            <p:txEl>
                                              <p:pRg st="12" end="12"/>
                                            </p:txEl>
                                          </p:spTgt>
                                        </p:tgtEl>
                                        <p:attrNameLst>
                                          <p:attrName>style.visibility</p:attrName>
                                        </p:attrNameLst>
                                      </p:cBhvr>
                                      <p:to>
                                        <p:strVal val="hidden"/>
                                      </p:to>
                                    </p:set>
                                  </p:childTnLst>
                                </p:cTn>
                              </p:par>
                              <p:par>
                                <p:cTn id="147" presetID="2" presetClass="exit" presetSubtype="2" fill="hold" grpId="1" nodeType="withEffect">
                                  <p:stCondLst>
                                    <p:cond delay="0"/>
                                  </p:stCondLst>
                                  <p:childTnLst>
                                    <p:anim calcmode="lin" valueType="num">
                                      <p:cBhvr additive="base">
                                        <p:cTn id="148" dur="500"/>
                                        <p:tgtEl>
                                          <p:spTgt spid="6">
                                            <p:bg/>
                                          </p:spTgt>
                                        </p:tgtEl>
                                        <p:attrNameLst>
                                          <p:attrName>ppt_x</p:attrName>
                                        </p:attrNameLst>
                                      </p:cBhvr>
                                      <p:tavLst>
                                        <p:tav tm="0">
                                          <p:val>
                                            <p:strVal val="ppt_x"/>
                                          </p:val>
                                        </p:tav>
                                        <p:tav tm="100000">
                                          <p:val>
                                            <p:strVal val="1+ppt_w/2"/>
                                          </p:val>
                                        </p:tav>
                                      </p:tavLst>
                                    </p:anim>
                                    <p:anim calcmode="lin" valueType="num">
                                      <p:cBhvr additive="base">
                                        <p:cTn id="149" dur="500"/>
                                        <p:tgtEl>
                                          <p:spTgt spid="6">
                                            <p:bg/>
                                          </p:spTgt>
                                        </p:tgtEl>
                                        <p:attrNameLst>
                                          <p:attrName>ppt_y</p:attrName>
                                        </p:attrNameLst>
                                      </p:cBhvr>
                                      <p:tavLst>
                                        <p:tav tm="0">
                                          <p:val>
                                            <p:strVal val="ppt_y"/>
                                          </p:val>
                                        </p:tav>
                                        <p:tav tm="100000">
                                          <p:val>
                                            <p:strVal val="ppt_y"/>
                                          </p:val>
                                        </p:tav>
                                      </p:tavLst>
                                    </p:anim>
                                    <p:set>
                                      <p:cBhvr>
                                        <p:cTn id="150" dur="1" fill="hold">
                                          <p:stCondLst>
                                            <p:cond delay="499"/>
                                          </p:stCondLst>
                                        </p:cTn>
                                        <p:tgtEl>
                                          <p:spTgt spid="6">
                                            <p:bg/>
                                          </p:spTgt>
                                        </p:tgtEl>
                                        <p:attrNameLst>
                                          <p:attrName>style.visibility</p:attrName>
                                        </p:attrNameLst>
                                      </p:cBhvr>
                                      <p:to>
                                        <p:strVal val="hidden"/>
                                      </p:to>
                                    </p:set>
                                  </p:childTnLst>
                                </p:cTn>
                              </p:par>
                              <p:par>
                                <p:cTn id="151" presetID="1" presetClass="exit" presetSubtype="0" fill="hold" grpId="1" nodeType="withEffect">
                                  <p:stCondLst>
                                    <p:cond delay="0"/>
                                  </p:stCondLst>
                                  <p:childTnLst>
                                    <p:set>
                                      <p:cBhvr>
                                        <p:cTn id="152" dur="1" fill="hold">
                                          <p:stCondLst>
                                            <p:cond delay="0"/>
                                          </p:stCondLst>
                                        </p:cTn>
                                        <p:tgtEl>
                                          <p:spTgt spid="7"/>
                                        </p:tgtEl>
                                        <p:attrNameLst>
                                          <p:attrName>style.visibility</p:attrName>
                                        </p:attrNameLst>
                                      </p:cBhvr>
                                      <p:to>
                                        <p:strVal val="hidden"/>
                                      </p:to>
                                    </p:set>
                                  </p:childTnLst>
                                </p:cTn>
                              </p:par>
                              <p:par>
                                <p:cTn id="153" presetID="2" presetClass="exit" presetSubtype="2" fill="hold" grpId="1" nodeType="withEffect">
                                  <p:stCondLst>
                                    <p:cond delay="0"/>
                                  </p:stCondLst>
                                  <p:childTnLst>
                                    <p:anim calcmode="lin" valueType="num">
                                      <p:cBhvr additive="base">
                                        <p:cTn id="154" dur="500"/>
                                        <p:tgtEl>
                                          <p:spTgt spid="10"/>
                                        </p:tgtEl>
                                        <p:attrNameLst>
                                          <p:attrName>ppt_x</p:attrName>
                                        </p:attrNameLst>
                                      </p:cBhvr>
                                      <p:tavLst>
                                        <p:tav tm="0">
                                          <p:val>
                                            <p:strVal val="ppt_x"/>
                                          </p:val>
                                        </p:tav>
                                        <p:tav tm="100000">
                                          <p:val>
                                            <p:strVal val="1+ppt_w/2"/>
                                          </p:val>
                                        </p:tav>
                                      </p:tavLst>
                                    </p:anim>
                                    <p:anim calcmode="lin" valueType="num">
                                      <p:cBhvr additive="base">
                                        <p:cTn id="155" dur="500"/>
                                        <p:tgtEl>
                                          <p:spTgt spid="10"/>
                                        </p:tgtEl>
                                        <p:attrNameLst>
                                          <p:attrName>ppt_y</p:attrName>
                                        </p:attrNameLst>
                                      </p:cBhvr>
                                      <p:tavLst>
                                        <p:tav tm="0">
                                          <p:val>
                                            <p:strVal val="ppt_y"/>
                                          </p:val>
                                        </p:tav>
                                        <p:tav tm="100000">
                                          <p:val>
                                            <p:strVal val="ppt_y"/>
                                          </p:val>
                                        </p:tav>
                                      </p:tavLst>
                                    </p:anim>
                                    <p:set>
                                      <p:cBhvr>
                                        <p:cTn id="156" dur="1" fill="hold">
                                          <p:stCondLst>
                                            <p:cond delay="499"/>
                                          </p:stCondLst>
                                        </p:cTn>
                                        <p:tgtEl>
                                          <p:spTgt spid="10"/>
                                        </p:tgtEl>
                                        <p:attrNameLst>
                                          <p:attrName>style.visibility</p:attrName>
                                        </p:attrNameLst>
                                      </p:cBhvr>
                                      <p:to>
                                        <p:strVal val="hidden"/>
                                      </p:to>
                                    </p:set>
                                  </p:childTnLst>
                                </p:cTn>
                              </p:par>
                              <p:par>
                                <p:cTn id="157" presetID="2" presetClass="exit" presetSubtype="2" fill="hold" grpId="1" nodeType="withEffect">
                                  <p:stCondLst>
                                    <p:cond delay="0"/>
                                  </p:stCondLst>
                                  <p:childTnLst>
                                    <p:anim calcmode="lin" valueType="num">
                                      <p:cBhvr additive="base">
                                        <p:cTn id="158" dur="500"/>
                                        <p:tgtEl>
                                          <p:spTgt spid="11"/>
                                        </p:tgtEl>
                                        <p:attrNameLst>
                                          <p:attrName>ppt_x</p:attrName>
                                        </p:attrNameLst>
                                      </p:cBhvr>
                                      <p:tavLst>
                                        <p:tav tm="0">
                                          <p:val>
                                            <p:strVal val="ppt_x"/>
                                          </p:val>
                                        </p:tav>
                                        <p:tav tm="100000">
                                          <p:val>
                                            <p:strVal val="1+ppt_w/2"/>
                                          </p:val>
                                        </p:tav>
                                      </p:tavLst>
                                    </p:anim>
                                    <p:anim calcmode="lin" valueType="num">
                                      <p:cBhvr additive="base">
                                        <p:cTn id="159" dur="500"/>
                                        <p:tgtEl>
                                          <p:spTgt spid="11"/>
                                        </p:tgtEl>
                                        <p:attrNameLst>
                                          <p:attrName>ppt_y</p:attrName>
                                        </p:attrNameLst>
                                      </p:cBhvr>
                                      <p:tavLst>
                                        <p:tav tm="0">
                                          <p:val>
                                            <p:strVal val="ppt_y"/>
                                          </p:val>
                                        </p:tav>
                                        <p:tav tm="100000">
                                          <p:val>
                                            <p:strVal val="ppt_y"/>
                                          </p:val>
                                        </p:tav>
                                      </p:tavLst>
                                    </p:anim>
                                    <p:set>
                                      <p:cBhvr>
                                        <p:cTn id="160"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animBg="1"/>
      <p:bldP spid="6" grpId="1" build="allAtOnce" animBg="1"/>
      <p:bldP spid="10" grpId="0" animBg="1"/>
      <p:bldP spid="10" grpId="1" animBg="1"/>
      <p:bldP spid="11" grpId="0" animBg="1"/>
      <p:bldP spid="11" grpId="1" animBg="1"/>
      <p:bldP spid="7" grpId="0" animBg="1"/>
      <p:bldP spid="7"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of Algorithmic Improvements</a:t>
            </a:r>
            <a:endParaRPr lang="en-US" dirty="0"/>
          </a:p>
        </p:txBody>
      </p:sp>
      <p:sp>
        <p:nvSpPr>
          <p:cNvPr id="5" name="Rectangle 3"/>
          <p:cNvSpPr txBox="1">
            <a:spLocks noChangeArrowheads="1"/>
          </p:cNvSpPr>
          <p:nvPr/>
        </p:nvSpPr>
        <p:spPr bwMode="auto">
          <a:xfrm>
            <a:off x="685800" y="1527048"/>
            <a:ext cx="77724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Char char="•"/>
              <a:defRPr kumimoji="1"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kumimoji="1"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kumimoji="1" sz="2000">
                <a:solidFill>
                  <a:schemeClr val="tx1"/>
                </a:solidFill>
                <a:latin typeface="+mn-lt"/>
              </a:defRPr>
            </a:lvl3pPr>
            <a:lvl4pPr marL="1600200" indent="-228600" algn="l" rtl="0" eaLnBrk="0" fontAlgn="base" hangingPunct="0">
              <a:spcBef>
                <a:spcPct val="20000"/>
              </a:spcBef>
              <a:spcAft>
                <a:spcPct val="0"/>
              </a:spcAft>
              <a:buClr>
                <a:schemeClr val="tx2"/>
              </a:buClr>
              <a:buChar char="•"/>
              <a:defRPr kumimoji="1"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kumimoji="1"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kumimoji="1"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kumimoji="1"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kumimoji="1"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kumimoji="1" sz="2000">
                <a:solidFill>
                  <a:schemeClr val="tx1"/>
                </a:solidFill>
                <a:latin typeface="+mn-lt"/>
              </a:defRPr>
            </a:lvl9pPr>
          </a:lstStyle>
          <a:p>
            <a:r>
              <a:rPr lang="en-US" sz="2400" dirty="0" smtClean="0"/>
              <a:t>2010 MEDLINE baseline: 146 troublesome citations</a:t>
            </a:r>
          </a:p>
          <a:p>
            <a:r>
              <a:rPr lang="en-US" sz="2400" dirty="0" smtClean="0">
                <a:cs typeface="Courier New" pitchFamily="49" charset="0"/>
              </a:rPr>
              <a:t>Original runtime  &gt; 12 hours per citation</a:t>
            </a:r>
          </a:p>
          <a:p>
            <a:r>
              <a:rPr lang="en-US" sz="2400" dirty="0" smtClean="0">
                <a:cs typeface="Courier New" pitchFamily="49" charset="0"/>
              </a:rPr>
              <a:t>Improved runtime  ~ 12.3 seconds per citation</a:t>
            </a:r>
          </a:p>
          <a:p>
            <a:r>
              <a:rPr lang="en-US" sz="2400" b="1" dirty="0" smtClean="0">
                <a:solidFill>
                  <a:srgbClr val="FFFF00"/>
                </a:solidFill>
                <a:cs typeface="Courier New" pitchFamily="49" charset="0"/>
              </a:rPr>
              <a:t>350,000%</a:t>
            </a:r>
            <a:r>
              <a:rPr lang="en-US" sz="2400" dirty="0" smtClean="0">
                <a:cs typeface="Courier New" pitchFamily="49" charset="0"/>
              </a:rPr>
              <a:t> improvement for problematic citations</a:t>
            </a:r>
          </a:p>
          <a:p>
            <a:pPr>
              <a:buNone/>
            </a:pPr>
            <a:endParaRPr lang="en-US" sz="2400" dirty="0" smtClean="0">
              <a:cs typeface="Courier New" pitchFamily="49" charset="0"/>
            </a:endParaRPr>
          </a:p>
          <a:p>
            <a:pPr>
              <a:buNone/>
            </a:pPr>
            <a:r>
              <a:rPr lang="en-US" sz="2400" dirty="0" smtClean="0">
                <a:cs typeface="Courier New" pitchFamily="49" charset="0"/>
              </a:rPr>
              <a:t>Efficiency improvements across MEDLINE baseline:</a:t>
            </a:r>
          </a:p>
          <a:p>
            <a:r>
              <a:rPr lang="en-US" sz="2400" dirty="0" smtClean="0">
                <a:cs typeface="Courier New" pitchFamily="49" charset="0"/>
              </a:rPr>
              <a:t>2004 MEDLINE Baseline (12.5M citations): 6 months</a:t>
            </a:r>
          </a:p>
          <a:p>
            <a:r>
              <a:rPr lang="en-US" sz="2400" dirty="0" smtClean="0">
                <a:cs typeface="Courier New" pitchFamily="49" charset="0"/>
              </a:rPr>
              <a:t>2012 MEDLINE Baseline (20.5M citations): 8 days</a:t>
            </a:r>
          </a:p>
          <a:p>
            <a:pPr>
              <a:buNone/>
            </a:pPr>
            <a:endParaRPr lang="en-US" sz="2400" dirty="0" smtClean="0">
              <a:cs typeface="Courier New" pitchFamily="49" charset="0"/>
            </a:endParaRPr>
          </a:p>
          <a:p>
            <a:pPr>
              <a:buNone/>
            </a:pPr>
            <a:endParaRPr lang="en-US" sz="2000" dirty="0" smtClean="0">
              <a:cs typeface="Courier New" pitchFamily="49" charset="0"/>
            </a:endParaRPr>
          </a:p>
        </p:txBody>
      </p:sp>
      <p:sp>
        <p:nvSpPr>
          <p:cNvPr id="4" name="Slide Number Placeholder 3"/>
          <p:cNvSpPr>
            <a:spLocks noGrp="1"/>
          </p:cNvSpPr>
          <p:nvPr>
            <p:ph type="sldNum" sz="quarter" idx="10"/>
          </p:nvPr>
        </p:nvSpPr>
        <p:spPr>
          <a:xfrm>
            <a:off x="7010400" y="6113981"/>
            <a:ext cx="2133600" cy="476250"/>
          </a:xfrm>
        </p:spPr>
        <p:txBody>
          <a:bodyPr/>
          <a:lstStyle/>
          <a:p>
            <a:fld id="{7DE3DC8A-4A07-44D3-A469-6DD60BBA3A61}" type="slidenum">
              <a:rPr lang="en-US" smtClean="0"/>
              <a:pPr/>
              <a:t>21</a:t>
            </a:fld>
            <a:endParaRPr lang="en-US" dirty="0"/>
          </a:p>
        </p:txBody>
      </p:sp>
    </p:spTree>
    <p:extLst>
      <p:ext uri="{BB962C8B-B14F-4D97-AF65-F5344CB8AC3E}">
        <p14:creationId xmlns:p14="http://schemas.microsoft.com/office/powerpoint/2010/main" val="1259832576"/>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Significant New </a:t>
            </a:r>
            <a:r>
              <a:rPr lang="en-US" dirty="0" err="1" smtClean="0"/>
              <a:t>MetaMap</a:t>
            </a:r>
            <a:r>
              <a:rPr lang="en-US" dirty="0" smtClean="0"/>
              <a:t> Features</a:t>
            </a:r>
            <a:endParaRPr lang="en-US" dirty="0"/>
          </a:p>
        </p:txBody>
      </p:sp>
      <p:sp>
        <p:nvSpPr>
          <p:cNvPr id="3" name="Content Placeholder 2"/>
          <p:cNvSpPr>
            <a:spLocks noGrp="1"/>
          </p:cNvSpPr>
          <p:nvPr>
            <p:ph idx="1"/>
          </p:nvPr>
        </p:nvSpPr>
        <p:spPr/>
        <p:txBody>
          <a:bodyPr/>
          <a:lstStyle/>
          <a:p>
            <a:pPr>
              <a:buNone/>
            </a:pPr>
            <a:r>
              <a:rPr lang="en-US" sz="2800" dirty="0" smtClean="0"/>
              <a:t>Solutions for problems</a:t>
            </a:r>
            <a:endParaRPr lang="en-US" dirty="0" smtClean="0"/>
          </a:p>
          <a:p>
            <a:r>
              <a:rPr lang="en-US" dirty="0" smtClean="0"/>
              <a:t>Default output difficult to post-process:</a:t>
            </a:r>
          </a:p>
          <a:p>
            <a:pPr lvl="1">
              <a:buFont typeface="Wingdings" pitchFamily="2" charset="2"/>
              <a:buChar char="Ø"/>
            </a:pPr>
            <a:r>
              <a:rPr lang="en-US" dirty="0" smtClean="0"/>
              <a:t>XML output</a:t>
            </a:r>
          </a:p>
          <a:p>
            <a:r>
              <a:rPr lang="en-US" dirty="0" err="1" smtClean="0"/>
              <a:t>MetaMap</a:t>
            </a:r>
            <a:r>
              <a:rPr lang="en-US" dirty="0" smtClean="0"/>
              <a:t> originally developed for literature, not clinical:</a:t>
            </a:r>
          </a:p>
          <a:p>
            <a:pPr lvl="1">
              <a:buFont typeface="Wingdings" pitchFamily="2" charset="2"/>
              <a:buChar char="Ø"/>
            </a:pPr>
            <a:r>
              <a:rPr lang="en-US" dirty="0" smtClean="0"/>
              <a:t>Wendy Chapman’s </a:t>
            </a:r>
            <a:r>
              <a:rPr lang="en-US" dirty="0" err="1" smtClean="0"/>
              <a:t>NegEx</a:t>
            </a:r>
            <a:r>
              <a:rPr lang="en-US" dirty="0" smtClean="0"/>
              <a:t> (negation detection)</a:t>
            </a:r>
            <a:endParaRPr lang="en-US" dirty="0"/>
          </a:p>
          <a:p>
            <a:pPr lvl="1">
              <a:buFont typeface="Wingdings" pitchFamily="2" charset="2"/>
              <a:buChar char="Ø"/>
            </a:pPr>
            <a:r>
              <a:rPr lang="en-US" dirty="0" smtClean="0"/>
              <a:t>User-Defined </a:t>
            </a:r>
            <a:r>
              <a:rPr lang="en-US" dirty="0"/>
              <a:t>Acronyms</a:t>
            </a:r>
          </a:p>
          <a:p>
            <a:pPr>
              <a:buNone/>
            </a:pPr>
            <a:endParaRPr lang="en-US" dirty="0"/>
          </a:p>
        </p:txBody>
      </p:sp>
      <p:sp>
        <p:nvSpPr>
          <p:cNvPr id="4" name="Slide Number Placeholder 3"/>
          <p:cNvSpPr>
            <a:spLocks noGrp="1"/>
          </p:cNvSpPr>
          <p:nvPr>
            <p:ph type="sldNum" sz="quarter" idx="10"/>
          </p:nvPr>
        </p:nvSpPr>
        <p:spPr>
          <a:xfrm>
            <a:off x="7010400" y="6113981"/>
            <a:ext cx="2133600" cy="476250"/>
          </a:xfrm>
        </p:spPr>
        <p:txBody>
          <a:bodyPr/>
          <a:lstStyle/>
          <a:p>
            <a:fld id="{7DE3DC8A-4A07-44D3-A469-6DD60BBA3A61}" type="slidenum">
              <a:rPr lang="en-US" smtClean="0"/>
              <a:pPr/>
              <a:t>22</a:t>
            </a:fld>
            <a:endParaRPr lang="en-US" dirty="0"/>
          </a:p>
        </p:txBody>
      </p:sp>
    </p:spTree>
    <p:extLst>
      <p:ext uri="{BB962C8B-B14F-4D97-AF65-F5344CB8AC3E}">
        <p14:creationId xmlns:p14="http://schemas.microsoft.com/office/powerpoint/2010/main" val="3084839750"/>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Literature: Author-Defined Acronyms</a:t>
            </a:r>
            <a:endParaRPr lang="en-US" dirty="0"/>
          </a:p>
        </p:txBody>
      </p:sp>
      <p:sp>
        <p:nvSpPr>
          <p:cNvPr id="5" name="Rectangle 3"/>
          <p:cNvSpPr txBox="1">
            <a:spLocks noChangeArrowheads="1"/>
          </p:cNvSpPr>
          <p:nvPr/>
        </p:nvSpPr>
        <p:spPr bwMode="auto">
          <a:xfrm>
            <a:off x="685800" y="1527048"/>
            <a:ext cx="77724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Char char="•"/>
              <a:defRPr kumimoji="1"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kumimoji="1"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kumimoji="1" sz="2000">
                <a:solidFill>
                  <a:schemeClr val="tx1"/>
                </a:solidFill>
                <a:latin typeface="+mn-lt"/>
              </a:defRPr>
            </a:lvl3pPr>
            <a:lvl4pPr marL="1600200" indent="-228600" algn="l" rtl="0" eaLnBrk="0" fontAlgn="base" hangingPunct="0">
              <a:spcBef>
                <a:spcPct val="20000"/>
              </a:spcBef>
              <a:spcAft>
                <a:spcPct val="0"/>
              </a:spcAft>
              <a:buClr>
                <a:schemeClr val="tx2"/>
              </a:buClr>
              <a:buChar char="•"/>
              <a:defRPr kumimoji="1"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kumimoji="1"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kumimoji="1"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kumimoji="1"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kumimoji="1"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kumimoji="1" sz="2000">
                <a:solidFill>
                  <a:schemeClr val="tx1"/>
                </a:solidFill>
                <a:latin typeface="+mn-lt"/>
              </a:defRPr>
            </a:lvl9pPr>
          </a:lstStyle>
          <a:p>
            <a:pPr>
              <a:buNone/>
            </a:pPr>
            <a:r>
              <a:rPr lang="en-US" sz="2400" dirty="0" smtClean="0"/>
              <a:t>Acronyms often defined by authors in literature:</a:t>
            </a:r>
          </a:p>
          <a:p>
            <a:pPr>
              <a:buFont typeface="Wingdings" pitchFamily="2" charset="2"/>
              <a:buChar char="Ø"/>
            </a:pPr>
            <a:r>
              <a:rPr lang="en-US" sz="2000" i="1" dirty="0" err="1" smtClean="0">
                <a:solidFill>
                  <a:schemeClr val="bg2"/>
                </a:solidFill>
                <a:cs typeface="Courier New" pitchFamily="49" charset="0"/>
              </a:rPr>
              <a:t>Trimethyl</a:t>
            </a:r>
            <a:r>
              <a:rPr lang="en-US" sz="2000" i="1" dirty="0" smtClean="0">
                <a:solidFill>
                  <a:schemeClr val="bg2"/>
                </a:solidFill>
                <a:cs typeface="Courier New" pitchFamily="49" charset="0"/>
              </a:rPr>
              <a:t> </a:t>
            </a:r>
            <a:r>
              <a:rPr lang="en-US" sz="2000" i="1" dirty="0" err="1" smtClean="0">
                <a:solidFill>
                  <a:schemeClr val="bg2"/>
                </a:solidFill>
                <a:cs typeface="Courier New" pitchFamily="49" charset="0"/>
              </a:rPr>
              <a:t>cetyl</a:t>
            </a:r>
            <a:r>
              <a:rPr lang="en-US" sz="2000" i="1" dirty="0" smtClean="0">
                <a:solidFill>
                  <a:schemeClr val="bg2"/>
                </a:solidFill>
                <a:cs typeface="Courier New" pitchFamily="49" charset="0"/>
              </a:rPr>
              <a:t> ammonium </a:t>
            </a:r>
            <a:r>
              <a:rPr lang="en-US" sz="2000" i="1" dirty="0" err="1" smtClean="0">
                <a:solidFill>
                  <a:schemeClr val="bg2"/>
                </a:solidFill>
                <a:cs typeface="Courier New" pitchFamily="49" charset="0"/>
              </a:rPr>
              <a:t>pentachlorphenate</a:t>
            </a:r>
            <a:r>
              <a:rPr lang="en-US" sz="2000" i="1" dirty="0" smtClean="0">
                <a:solidFill>
                  <a:schemeClr val="bg2"/>
                </a:solidFill>
                <a:cs typeface="Courier New" pitchFamily="49" charset="0"/>
              </a:rPr>
              <a:t> </a:t>
            </a:r>
            <a:r>
              <a:rPr lang="en-US" sz="2000" i="1" dirty="0" smtClean="0">
                <a:solidFill>
                  <a:srgbClr val="FFFF00"/>
                </a:solidFill>
                <a:cs typeface="Courier New" pitchFamily="49" charset="0"/>
              </a:rPr>
              <a:t>(TCAP) </a:t>
            </a:r>
            <a:r>
              <a:rPr lang="en-US" sz="2000" i="1" dirty="0" smtClean="0">
                <a:cs typeface="Courier New" pitchFamily="49" charset="0"/>
              </a:rPr>
              <a:t>and fatty acids as antifungal agents.</a:t>
            </a:r>
          </a:p>
          <a:p>
            <a:pPr>
              <a:spcBef>
                <a:spcPts val="1200"/>
              </a:spcBef>
              <a:buFont typeface="Wingdings" pitchFamily="2" charset="2"/>
              <a:buChar char="Ø"/>
            </a:pPr>
            <a:r>
              <a:rPr lang="en-US" sz="2000" i="1" dirty="0" smtClean="0">
                <a:solidFill>
                  <a:schemeClr val="bg2"/>
                </a:solidFill>
                <a:cs typeface="Courier New" pitchFamily="49" charset="0"/>
              </a:rPr>
              <a:t>Reticulo-endothelial immune serum </a:t>
            </a:r>
            <a:r>
              <a:rPr lang="en-US" sz="2000" i="1" dirty="0" smtClean="0">
                <a:solidFill>
                  <a:srgbClr val="FFFF00"/>
                </a:solidFill>
                <a:cs typeface="Courier New" pitchFamily="49" charset="0"/>
              </a:rPr>
              <a:t>(REIS)</a:t>
            </a:r>
            <a:r>
              <a:rPr lang="en-US" sz="2000" i="1" dirty="0" smtClean="0">
                <a:solidFill>
                  <a:srgbClr val="FF00FF"/>
                </a:solidFill>
                <a:cs typeface="Courier New" pitchFamily="49" charset="0"/>
              </a:rPr>
              <a:t> </a:t>
            </a:r>
            <a:r>
              <a:rPr lang="en-US" sz="2000" i="1" dirty="0" smtClean="0">
                <a:cs typeface="Courier New" pitchFamily="49" charset="0"/>
              </a:rPr>
              <a:t>in a globulin fraction</a:t>
            </a:r>
          </a:p>
          <a:p>
            <a:pPr>
              <a:spcBef>
                <a:spcPts val="1200"/>
              </a:spcBef>
              <a:buFont typeface="Wingdings" pitchFamily="2" charset="2"/>
              <a:buChar char="Ø"/>
            </a:pPr>
            <a:r>
              <a:rPr lang="en-US" sz="2000" i="1" dirty="0" smtClean="0">
                <a:cs typeface="Courier New" pitchFamily="49" charset="0"/>
              </a:rPr>
              <a:t>The bacteriostatic action of  </a:t>
            </a:r>
            <a:r>
              <a:rPr lang="en-US" sz="2000" i="1" dirty="0" smtClean="0">
                <a:solidFill>
                  <a:schemeClr val="bg2"/>
                </a:solidFill>
                <a:cs typeface="Courier New" pitchFamily="49" charset="0"/>
              </a:rPr>
              <a:t>isonicotinic acid </a:t>
            </a:r>
            <a:r>
              <a:rPr lang="en-US" sz="2000" i="1" dirty="0" err="1" smtClean="0">
                <a:solidFill>
                  <a:schemeClr val="bg2"/>
                </a:solidFill>
                <a:cs typeface="Courier New" pitchFamily="49" charset="0"/>
              </a:rPr>
              <a:t>hydrazid</a:t>
            </a:r>
            <a:r>
              <a:rPr lang="en-US" sz="2000" i="1" dirty="0" smtClean="0">
                <a:solidFill>
                  <a:schemeClr val="bg2"/>
                </a:solidFill>
                <a:cs typeface="Courier New" pitchFamily="49" charset="0"/>
              </a:rPr>
              <a:t> </a:t>
            </a:r>
            <a:r>
              <a:rPr lang="en-US" sz="2000" i="1" dirty="0" smtClean="0">
                <a:solidFill>
                  <a:srgbClr val="FFFF00"/>
                </a:solidFill>
                <a:cs typeface="Courier New" pitchFamily="49" charset="0"/>
              </a:rPr>
              <a:t>(INAH) </a:t>
            </a:r>
            <a:r>
              <a:rPr lang="en-US" sz="2000" i="1" dirty="0" smtClean="0">
                <a:cs typeface="Courier New" pitchFamily="49" charset="0"/>
              </a:rPr>
              <a:t>on tubercle bacilli</a:t>
            </a:r>
          </a:p>
          <a:p>
            <a:pPr>
              <a:spcBef>
                <a:spcPts val="1200"/>
              </a:spcBef>
              <a:buFont typeface="Wingdings" pitchFamily="2" charset="2"/>
              <a:buChar char="Ø"/>
            </a:pPr>
            <a:r>
              <a:rPr lang="en-US" sz="2000" i="1" dirty="0" smtClean="0">
                <a:cs typeface="Courier New" pitchFamily="49" charset="0"/>
              </a:rPr>
              <a:t>the </a:t>
            </a:r>
            <a:r>
              <a:rPr lang="en-US" sz="2000" i="1" dirty="0" smtClean="0">
                <a:solidFill>
                  <a:schemeClr val="bg2"/>
                </a:solidFill>
                <a:cs typeface="Courier New" pitchFamily="49" charset="0"/>
              </a:rPr>
              <a:t>interstitial </a:t>
            </a:r>
            <a:r>
              <a:rPr lang="en-US" sz="2000" i="1" dirty="0" err="1" smtClean="0">
                <a:solidFill>
                  <a:schemeClr val="bg2"/>
                </a:solidFill>
                <a:cs typeface="Courier New" pitchFamily="49" charset="0"/>
              </a:rPr>
              <a:t>latero</a:t>
            </a:r>
            <a:r>
              <a:rPr lang="en-US" sz="2000" i="1" dirty="0" smtClean="0">
                <a:solidFill>
                  <a:schemeClr val="bg2"/>
                </a:solidFill>
                <a:cs typeface="Courier New" pitchFamily="49" charset="0"/>
              </a:rPr>
              <a:t>-dorsal hypothalamic nucleus </a:t>
            </a:r>
            <a:r>
              <a:rPr lang="en-US" sz="2000" i="1" dirty="0" smtClean="0">
                <a:solidFill>
                  <a:schemeClr val="accent2"/>
                </a:solidFill>
                <a:cs typeface="Courier New" pitchFamily="49" charset="0"/>
              </a:rPr>
              <a:t>(ILDHN) </a:t>
            </a:r>
            <a:r>
              <a:rPr lang="en-US" sz="2000" i="1" dirty="0" smtClean="0">
                <a:cs typeface="Courier New" pitchFamily="49" charset="0"/>
              </a:rPr>
              <a:t>of the female guinea pig</a:t>
            </a:r>
          </a:p>
          <a:p>
            <a:pPr>
              <a:spcBef>
                <a:spcPts val="1200"/>
              </a:spcBef>
              <a:buFont typeface="Wingdings" pitchFamily="2" charset="2"/>
              <a:buChar char="Ø"/>
            </a:pPr>
            <a:r>
              <a:rPr lang="en-US" sz="2000" i="1" dirty="0" smtClean="0">
                <a:cs typeface="Courier New" pitchFamily="49" charset="0"/>
              </a:rPr>
              <a:t>The</a:t>
            </a:r>
            <a:r>
              <a:rPr lang="en-US" sz="2000" i="1" dirty="0" smtClean="0">
                <a:solidFill>
                  <a:srgbClr val="33CC33"/>
                </a:solidFill>
                <a:cs typeface="Courier New" pitchFamily="49" charset="0"/>
              </a:rPr>
              <a:t> </a:t>
            </a:r>
            <a:r>
              <a:rPr lang="en-US" sz="2000" i="1" dirty="0" err="1" smtClean="0">
                <a:solidFill>
                  <a:schemeClr val="bg2"/>
                </a:solidFill>
                <a:cs typeface="Courier New" pitchFamily="49" charset="0"/>
              </a:rPr>
              <a:t>adrenocorticotropic</a:t>
            </a:r>
            <a:r>
              <a:rPr lang="en-US" sz="2000" i="1" dirty="0" smtClean="0">
                <a:solidFill>
                  <a:schemeClr val="bg2"/>
                </a:solidFill>
                <a:cs typeface="Courier New" pitchFamily="49" charset="0"/>
              </a:rPr>
              <a:t> hormone </a:t>
            </a:r>
            <a:r>
              <a:rPr lang="en-US" sz="2000" i="1" dirty="0" smtClean="0">
                <a:solidFill>
                  <a:srgbClr val="FFFF00"/>
                </a:solidFill>
                <a:cs typeface="Courier New" pitchFamily="49" charset="0"/>
              </a:rPr>
              <a:t>(ACTH) </a:t>
            </a:r>
            <a:r>
              <a:rPr lang="en-US" sz="2000" i="1" dirty="0" smtClean="0">
                <a:cs typeface="Courier New" pitchFamily="49" charset="0"/>
              </a:rPr>
              <a:t>of the anterior pituitary.</a:t>
            </a:r>
          </a:p>
          <a:p>
            <a:pPr>
              <a:spcBef>
                <a:spcPts val="1200"/>
              </a:spcBef>
              <a:buNone/>
            </a:pPr>
            <a:r>
              <a:rPr lang="en-US" sz="2400" dirty="0" err="1" smtClean="0">
                <a:cs typeface="Courier New" pitchFamily="49" charset="0"/>
              </a:rPr>
              <a:t>MetaMap</a:t>
            </a:r>
            <a:r>
              <a:rPr lang="en-US" sz="2400" dirty="0" smtClean="0">
                <a:cs typeface="Courier New" pitchFamily="49" charset="0"/>
              </a:rPr>
              <a:t> replaces acronyms’ short form with their long form</a:t>
            </a:r>
          </a:p>
          <a:p>
            <a:pPr>
              <a:buNone/>
            </a:pPr>
            <a:endParaRPr lang="en-US" sz="1800" b="1" dirty="0" smtClean="0">
              <a:latin typeface="Courier New" pitchFamily="49" charset="0"/>
              <a:cs typeface="Courier New" pitchFamily="49" charset="0"/>
            </a:endParaRPr>
          </a:p>
          <a:p>
            <a:pPr>
              <a:buNone/>
            </a:pPr>
            <a:endParaRPr lang="en-US" sz="2400" dirty="0" smtClean="0"/>
          </a:p>
        </p:txBody>
      </p:sp>
      <p:sp>
        <p:nvSpPr>
          <p:cNvPr id="6" name="Rectangle 5"/>
          <p:cNvSpPr/>
          <p:nvPr/>
        </p:nvSpPr>
        <p:spPr bwMode="auto">
          <a:xfrm>
            <a:off x="4590974" y="4714462"/>
            <a:ext cx="868680" cy="410817"/>
          </a:xfrm>
          <a:prstGeom prst="rect">
            <a:avLst/>
          </a:prstGeom>
          <a:noFill/>
          <a:ln w="381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8" name="Rectangle 7"/>
          <p:cNvSpPr/>
          <p:nvPr/>
        </p:nvSpPr>
        <p:spPr bwMode="auto">
          <a:xfrm>
            <a:off x="1510749" y="4714455"/>
            <a:ext cx="3077708" cy="410202"/>
          </a:xfrm>
          <a:prstGeom prst="rect">
            <a:avLst/>
          </a:prstGeom>
          <a:noFill/>
          <a:ln w="381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4" name="Circular Arrow 13"/>
          <p:cNvSpPr/>
          <p:nvPr/>
        </p:nvSpPr>
        <p:spPr bwMode="auto">
          <a:xfrm>
            <a:off x="3283513" y="3688775"/>
            <a:ext cx="1902930" cy="2029845"/>
          </a:xfrm>
          <a:prstGeom prst="circularArrow">
            <a:avLst/>
          </a:prstGeom>
          <a:solidFill>
            <a:srgbClr val="0800B2"/>
          </a:solidFill>
          <a:ln w="25400" cap="flat" cmpd="sng" algn="ctr">
            <a:solidFill>
              <a:schemeClr val="tx1"/>
            </a:solidFill>
            <a:prstDash val="solid"/>
            <a:round/>
            <a:headEnd type="none" w="med" len="med"/>
            <a:tailEnd type="none" w="med" len="med"/>
          </a:ln>
          <a:effectLst/>
          <a:scene3d>
            <a:camera prst="orthographicFront">
              <a:rot lat="0" lon="10800000" rev="0"/>
            </a:camera>
            <a:lightRig rig="threePt" dir="t"/>
          </a:scene3d>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7" name="Slide Number Placeholder 3"/>
          <p:cNvSpPr>
            <a:spLocks noGrp="1"/>
          </p:cNvSpPr>
          <p:nvPr>
            <p:ph type="sldNum" sz="quarter" idx="10"/>
          </p:nvPr>
        </p:nvSpPr>
        <p:spPr>
          <a:xfrm>
            <a:off x="7010400" y="6113981"/>
            <a:ext cx="2133600" cy="476250"/>
          </a:xfrm>
        </p:spPr>
        <p:txBody>
          <a:bodyPr/>
          <a:lstStyle/>
          <a:p>
            <a:fld id="{7DE3DC8A-4A07-44D3-A469-6DD60BBA3A61}" type="slidenum">
              <a:rPr lang="en-US" smtClean="0"/>
              <a:pPr/>
              <a:t>23</a:t>
            </a:fld>
            <a:endParaRPr lang="en-US" dirty="0"/>
          </a:p>
        </p:txBody>
      </p:sp>
      <p:sp>
        <p:nvSpPr>
          <p:cNvPr id="9" name="Rectangle 8"/>
          <p:cNvSpPr/>
          <p:nvPr/>
        </p:nvSpPr>
        <p:spPr bwMode="auto">
          <a:xfrm>
            <a:off x="1062991" y="2000250"/>
            <a:ext cx="4786541" cy="377190"/>
          </a:xfrm>
          <a:prstGeom prst="rect">
            <a:avLst/>
          </a:prstGeom>
          <a:noFill/>
          <a:ln w="381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0" name="Rectangle 9"/>
          <p:cNvSpPr/>
          <p:nvPr/>
        </p:nvSpPr>
        <p:spPr bwMode="auto">
          <a:xfrm>
            <a:off x="1066799" y="2747010"/>
            <a:ext cx="3696167" cy="377190"/>
          </a:xfrm>
          <a:prstGeom prst="rect">
            <a:avLst/>
          </a:prstGeom>
          <a:noFill/>
          <a:ln w="381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1" name="Rectangle 10"/>
          <p:cNvSpPr/>
          <p:nvPr/>
        </p:nvSpPr>
        <p:spPr bwMode="auto">
          <a:xfrm>
            <a:off x="3962400" y="3208020"/>
            <a:ext cx="2762791" cy="377190"/>
          </a:xfrm>
          <a:prstGeom prst="rect">
            <a:avLst/>
          </a:prstGeom>
          <a:noFill/>
          <a:ln w="381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2" name="Rectangle 11"/>
          <p:cNvSpPr/>
          <p:nvPr/>
        </p:nvSpPr>
        <p:spPr bwMode="auto">
          <a:xfrm>
            <a:off x="1440182" y="3954780"/>
            <a:ext cx="4827424" cy="377190"/>
          </a:xfrm>
          <a:prstGeom prst="rect">
            <a:avLst/>
          </a:prstGeom>
          <a:noFill/>
          <a:ln w="381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5" name="Rectangle 14"/>
          <p:cNvSpPr/>
          <p:nvPr/>
        </p:nvSpPr>
        <p:spPr bwMode="auto">
          <a:xfrm>
            <a:off x="5833114" y="2004060"/>
            <a:ext cx="812723" cy="377190"/>
          </a:xfrm>
          <a:prstGeom prst="rect">
            <a:avLst/>
          </a:prstGeom>
          <a:noFill/>
          <a:ln w="381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6" name="Rectangle 15"/>
          <p:cNvSpPr/>
          <p:nvPr/>
        </p:nvSpPr>
        <p:spPr bwMode="auto">
          <a:xfrm>
            <a:off x="4773934" y="2739390"/>
            <a:ext cx="748692" cy="377190"/>
          </a:xfrm>
          <a:prstGeom prst="rect">
            <a:avLst/>
          </a:prstGeom>
          <a:noFill/>
          <a:ln w="381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7" name="Rectangle 16"/>
          <p:cNvSpPr/>
          <p:nvPr/>
        </p:nvSpPr>
        <p:spPr bwMode="auto">
          <a:xfrm>
            <a:off x="6720842" y="3211830"/>
            <a:ext cx="794213" cy="377190"/>
          </a:xfrm>
          <a:prstGeom prst="rect">
            <a:avLst/>
          </a:prstGeom>
          <a:noFill/>
          <a:ln w="381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8" name="Rectangle 17"/>
          <p:cNvSpPr/>
          <p:nvPr/>
        </p:nvSpPr>
        <p:spPr bwMode="auto">
          <a:xfrm>
            <a:off x="6244591" y="3958590"/>
            <a:ext cx="984386" cy="377190"/>
          </a:xfrm>
          <a:prstGeom prst="rect">
            <a:avLst/>
          </a:prstGeom>
          <a:noFill/>
          <a:ln w="381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35459191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1"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9"/>
                                        </p:tgtEl>
                                        <p:attrNameLst>
                                          <p:attrName>style.visibility</p:attrName>
                                        </p:attrNameLst>
                                      </p:cBhvr>
                                      <p:to>
                                        <p:strVal val="hidden"/>
                                      </p:to>
                                    </p:set>
                                  </p:childTnLst>
                                </p:cTn>
                              </p:par>
                              <p:par>
                                <p:cTn id="19" presetID="1" presetClass="exit" presetSubtype="0" fill="hold" grpId="1" nodeType="withEffect">
                                  <p:stCondLst>
                                    <p:cond delay="0"/>
                                  </p:stCondLst>
                                  <p:childTnLst>
                                    <p:set>
                                      <p:cBhvr>
                                        <p:cTn id="20" dur="1" fill="hold">
                                          <p:stCondLst>
                                            <p:cond delay="0"/>
                                          </p:stCondLst>
                                        </p:cTn>
                                        <p:tgtEl>
                                          <p:spTgt spid="10"/>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11"/>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12"/>
                                        </p:tgtEl>
                                        <p:attrNameLst>
                                          <p:attrName>style.visibility</p:attrName>
                                        </p:attrNameLst>
                                      </p:cBhvr>
                                      <p:to>
                                        <p:strVal val="hidden"/>
                                      </p:to>
                                    </p:set>
                                  </p:childTnLst>
                                </p:cTn>
                              </p:par>
                              <p:par>
                                <p:cTn id="25" presetID="1" presetClass="exit" presetSubtype="0" fill="hold" grpId="2" nodeType="withEffect">
                                  <p:stCondLst>
                                    <p:cond delay="0"/>
                                  </p:stCondLst>
                                  <p:childTnLst>
                                    <p:set>
                                      <p:cBhvr>
                                        <p:cTn id="26" dur="1" fill="hold">
                                          <p:stCondLst>
                                            <p:cond delay="0"/>
                                          </p:stCondLst>
                                        </p:cTn>
                                        <p:tgtEl>
                                          <p:spTgt spid="8"/>
                                        </p:tgtEl>
                                        <p:attrNameLst>
                                          <p:attrName>style.visibility</p:attrName>
                                        </p:attrNameLst>
                                      </p:cBhvr>
                                      <p:to>
                                        <p:strVal val="hidden"/>
                                      </p:to>
                                    </p:set>
                                  </p:childTnLst>
                                </p:cTn>
                              </p:par>
                              <p:par>
                                <p:cTn id="27" presetID="1"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grpId="1" nodeType="clickEffect">
                                  <p:stCondLst>
                                    <p:cond delay="0"/>
                                  </p:stCondLst>
                                  <p:childTnLst>
                                    <p:set>
                                      <p:cBhvr>
                                        <p:cTn id="40" dur="1" fill="hold">
                                          <p:stCondLst>
                                            <p:cond delay="0"/>
                                          </p:stCondLst>
                                        </p:cTn>
                                        <p:tgtEl>
                                          <p:spTgt spid="15"/>
                                        </p:tgtEl>
                                        <p:attrNameLst>
                                          <p:attrName>style.visibility</p:attrName>
                                        </p:attrNameLst>
                                      </p:cBhvr>
                                      <p:to>
                                        <p:strVal val="hidden"/>
                                      </p:to>
                                    </p:set>
                                  </p:childTnLst>
                                </p:cTn>
                              </p:par>
                              <p:par>
                                <p:cTn id="41" presetID="1" presetClass="exit" presetSubtype="0" fill="hold" grpId="1" nodeType="withEffect">
                                  <p:stCondLst>
                                    <p:cond delay="0"/>
                                  </p:stCondLst>
                                  <p:childTnLst>
                                    <p:set>
                                      <p:cBhvr>
                                        <p:cTn id="42" dur="1" fill="hold">
                                          <p:stCondLst>
                                            <p:cond delay="0"/>
                                          </p:stCondLst>
                                        </p:cTn>
                                        <p:tgtEl>
                                          <p:spTgt spid="16"/>
                                        </p:tgtEl>
                                        <p:attrNameLst>
                                          <p:attrName>style.visibility</p:attrName>
                                        </p:attrNameLst>
                                      </p:cBhvr>
                                      <p:to>
                                        <p:strVal val="hidden"/>
                                      </p:to>
                                    </p:set>
                                  </p:childTnLst>
                                </p:cTn>
                              </p:par>
                              <p:par>
                                <p:cTn id="43" presetID="1" presetClass="exit" presetSubtype="0" fill="hold" grpId="1" nodeType="withEffect">
                                  <p:stCondLst>
                                    <p:cond delay="0"/>
                                  </p:stCondLst>
                                  <p:childTnLst>
                                    <p:set>
                                      <p:cBhvr>
                                        <p:cTn id="44" dur="1" fill="hold">
                                          <p:stCondLst>
                                            <p:cond delay="0"/>
                                          </p:stCondLst>
                                        </p:cTn>
                                        <p:tgtEl>
                                          <p:spTgt spid="17"/>
                                        </p:tgtEl>
                                        <p:attrNameLst>
                                          <p:attrName>style.visibility</p:attrName>
                                        </p:attrNameLst>
                                      </p:cBhvr>
                                      <p:to>
                                        <p:strVal val="hidden"/>
                                      </p:to>
                                    </p:set>
                                  </p:childTnLst>
                                </p:cTn>
                              </p:par>
                              <p:par>
                                <p:cTn id="45" presetID="1" presetClass="exit" presetSubtype="0" fill="hold" grpId="1" nodeType="withEffect">
                                  <p:stCondLst>
                                    <p:cond delay="0"/>
                                  </p:stCondLst>
                                  <p:childTnLst>
                                    <p:set>
                                      <p:cBhvr>
                                        <p:cTn id="46" dur="1" fill="hold">
                                          <p:stCondLst>
                                            <p:cond delay="0"/>
                                          </p:stCondLst>
                                        </p:cTn>
                                        <p:tgtEl>
                                          <p:spTgt spid="18"/>
                                        </p:tgtEl>
                                        <p:attrNameLst>
                                          <p:attrName>style.visibility</p:attrName>
                                        </p:attrNameLst>
                                      </p:cBhvr>
                                      <p:to>
                                        <p:strVal val="hidden"/>
                                      </p:to>
                                    </p:set>
                                  </p:childTnLst>
                                </p:cTn>
                              </p:par>
                              <p:par>
                                <p:cTn id="47" presetID="1" presetClass="exit" presetSubtype="0" fill="hold" grpId="1" nodeType="withEffect">
                                  <p:stCondLst>
                                    <p:cond delay="0"/>
                                  </p:stCondLst>
                                  <p:childTnLst>
                                    <p:set>
                                      <p:cBhvr>
                                        <p:cTn id="48" dur="1" fill="hold">
                                          <p:stCondLst>
                                            <p:cond delay="0"/>
                                          </p:stCondLst>
                                        </p:cTn>
                                        <p:tgtEl>
                                          <p:spTgt spid="6"/>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6"/>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8" grpId="0" animBg="1"/>
      <p:bldP spid="8" grpId="1" animBg="1"/>
      <p:bldP spid="8" grpId="2" animBg="1"/>
      <p:bldP spid="14" grpId="0" animBg="1"/>
      <p:bldP spid="9" grpId="0" animBg="1"/>
      <p:bldP spid="9" grpId="1" animBg="1"/>
      <p:bldP spid="10" grpId="0" animBg="1"/>
      <p:bldP spid="10" grpId="1" animBg="1"/>
      <p:bldP spid="11" grpId="0" animBg="1"/>
      <p:bldP spid="11" grpId="1" animBg="1"/>
      <p:bldP spid="12" grpId="0" animBg="1"/>
      <p:bldP spid="12" grpId="1" animBg="1"/>
      <p:bldP spid="15" grpId="0" animBg="1"/>
      <p:bldP spid="15" grpId="1" animBg="1"/>
      <p:bldP spid="16" grpId="0" animBg="1"/>
      <p:bldP spid="16" grpId="1" animBg="1"/>
      <p:bldP spid="17" grpId="0" animBg="1"/>
      <p:bldP spid="17" grpId="1" animBg="1"/>
      <p:bldP spid="18" grpId="0" animBg="1"/>
      <p:bldP spid="18"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Clinical Text: Undefined Acronyms</a:t>
            </a:r>
            <a:endParaRPr lang="en-US" dirty="0"/>
          </a:p>
        </p:txBody>
      </p:sp>
      <p:sp>
        <p:nvSpPr>
          <p:cNvPr id="6" name="Rectangle 3"/>
          <p:cNvSpPr txBox="1">
            <a:spLocks noChangeArrowheads="1"/>
          </p:cNvSpPr>
          <p:nvPr/>
        </p:nvSpPr>
        <p:spPr bwMode="auto">
          <a:xfrm>
            <a:off x="685800" y="1527048"/>
            <a:ext cx="77724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Char char="•"/>
              <a:defRPr kumimoji="1"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kumimoji="1"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kumimoji="1" sz="2000">
                <a:solidFill>
                  <a:schemeClr val="tx1"/>
                </a:solidFill>
                <a:latin typeface="+mn-lt"/>
              </a:defRPr>
            </a:lvl3pPr>
            <a:lvl4pPr marL="1600200" indent="-228600" algn="l" rtl="0" eaLnBrk="0" fontAlgn="base" hangingPunct="0">
              <a:spcBef>
                <a:spcPct val="20000"/>
              </a:spcBef>
              <a:spcAft>
                <a:spcPct val="0"/>
              </a:spcAft>
              <a:buClr>
                <a:schemeClr val="tx2"/>
              </a:buClr>
              <a:buChar char="•"/>
              <a:defRPr kumimoji="1"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kumimoji="1"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kumimoji="1"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kumimoji="1"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kumimoji="1"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kumimoji="1" sz="2000">
                <a:solidFill>
                  <a:schemeClr val="tx1"/>
                </a:solidFill>
                <a:latin typeface="+mn-lt"/>
              </a:defRPr>
            </a:lvl9pPr>
          </a:lstStyle>
          <a:p>
            <a:pPr>
              <a:buNone/>
            </a:pPr>
            <a:r>
              <a:rPr lang="en-US" sz="2400" dirty="0" smtClean="0"/>
              <a:t>Acronyms rarely defined in clinical text:</a:t>
            </a:r>
          </a:p>
          <a:p>
            <a:pPr>
              <a:buFont typeface="Wingdings" pitchFamily="2" charset="2"/>
              <a:buChar char="Ø"/>
            </a:pPr>
            <a:r>
              <a:rPr lang="en-US" sz="2000" i="1" dirty="0" smtClean="0">
                <a:cs typeface="Courier New" pitchFamily="49" charset="0"/>
              </a:rPr>
              <a:t>He underwent a </a:t>
            </a:r>
            <a:r>
              <a:rPr lang="en-US" sz="2000" b="1" i="1" dirty="0" smtClean="0">
                <a:solidFill>
                  <a:srgbClr val="FFFF00"/>
                </a:solidFill>
                <a:cs typeface="Courier New" pitchFamily="49" charset="0"/>
              </a:rPr>
              <a:t>CABG</a:t>
            </a:r>
            <a:r>
              <a:rPr lang="en-US" sz="2000" i="1" dirty="0" smtClean="0">
                <a:cs typeface="Courier New" pitchFamily="49" charset="0"/>
              </a:rPr>
              <a:t> and </a:t>
            </a:r>
            <a:r>
              <a:rPr lang="en-US" sz="2000" b="1" i="1" dirty="0" smtClean="0">
                <a:solidFill>
                  <a:srgbClr val="FFFF00"/>
                </a:solidFill>
                <a:cs typeface="Courier New" pitchFamily="49" charset="0"/>
              </a:rPr>
              <a:t>PTCA</a:t>
            </a:r>
            <a:r>
              <a:rPr lang="en-US" sz="2000" i="1" dirty="0" smtClean="0">
                <a:cs typeface="Courier New" pitchFamily="49" charset="0"/>
              </a:rPr>
              <a:t> in 2008.</a:t>
            </a:r>
          </a:p>
          <a:p>
            <a:pPr>
              <a:spcBef>
                <a:spcPts val="1200"/>
              </a:spcBef>
              <a:buFont typeface="Wingdings" pitchFamily="2" charset="2"/>
              <a:buChar char="Ø"/>
            </a:pPr>
            <a:r>
              <a:rPr lang="en-US" sz="2000" i="1" dirty="0" smtClean="0">
                <a:cs typeface="Courier New" pitchFamily="49" charset="0"/>
              </a:rPr>
              <a:t>EKGs show a </a:t>
            </a:r>
            <a:r>
              <a:rPr lang="en-US" sz="2000" b="1" i="1" dirty="0" smtClean="0">
                <a:solidFill>
                  <a:srgbClr val="FFFF00"/>
                </a:solidFill>
                <a:cs typeface="Courier New" pitchFamily="49" charset="0"/>
              </a:rPr>
              <a:t>RBBB</a:t>
            </a:r>
            <a:r>
              <a:rPr lang="en-US" sz="2000" i="1" dirty="0" smtClean="0">
                <a:cs typeface="Courier New" pitchFamily="49" charset="0"/>
              </a:rPr>
              <a:t> with </a:t>
            </a:r>
            <a:r>
              <a:rPr lang="en-US" sz="2000" b="1" i="1" dirty="0" smtClean="0">
                <a:solidFill>
                  <a:srgbClr val="FFFF00"/>
                </a:solidFill>
                <a:cs typeface="Courier New" pitchFamily="49" charset="0"/>
              </a:rPr>
              <a:t>LAFB</a:t>
            </a:r>
            <a:r>
              <a:rPr lang="en-US" sz="2000" i="1" dirty="0" smtClean="0">
                <a:cs typeface="Courier New" pitchFamily="49" charset="0"/>
              </a:rPr>
              <a:t> with 1st </a:t>
            </a:r>
            <a:r>
              <a:rPr lang="en-US" sz="2000" b="1" i="1" dirty="0" smtClean="0">
                <a:solidFill>
                  <a:srgbClr val="FFFF00"/>
                </a:solidFill>
                <a:cs typeface="Courier New" pitchFamily="49" charset="0"/>
              </a:rPr>
              <a:t>AV</a:t>
            </a:r>
            <a:r>
              <a:rPr lang="en-US" sz="2000" i="1" dirty="0" smtClean="0">
                <a:cs typeface="Courier New" pitchFamily="49" charset="0"/>
              </a:rPr>
              <a:t> block</a:t>
            </a:r>
            <a:endParaRPr lang="en-US" sz="2000" b="1" i="1" dirty="0" smtClean="0">
              <a:solidFill>
                <a:srgbClr val="FFFF00"/>
              </a:solidFill>
              <a:cs typeface="Courier New" pitchFamily="49" charset="0"/>
            </a:endParaRPr>
          </a:p>
          <a:p>
            <a:pPr>
              <a:spcBef>
                <a:spcPts val="1200"/>
              </a:spcBef>
              <a:buFont typeface="Wingdings" pitchFamily="2" charset="2"/>
              <a:buChar char="Ø"/>
            </a:pPr>
            <a:r>
              <a:rPr lang="en-US" sz="2000" i="1" dirty="0" smtClean="0">
                <a:cs typeface="Courier New" pitchFamily="49" charset="0"/>
              </a:rPr>
              <a:t>Sequential </a:t>
            </a:r>
            <a:r>
              <a:rPr lang="en-US" sz="2000" b="1" i="1" dirty="0" smtClean="0">
                <a:solidFill>
                  <a:srgbClr val="FFFF00"/>
                </a:solidFill>
                <a:cs typeface="Courier New" pitchFamily="49" charset="0"/>
              </a:rPr>
              <a:t>LIMA</a:t>
            </a:r>
            <a:r>
              <a:rPr lang="en-US" sz="2000" i="1" dirty="0" smtClean="0">
                <a:cs typeface="Courier New" pitchFamily="49" charset="0"/>
              </a:rPr>
              <a:t> to the diagonal and </a:t>
            </a:r>
            <a:r>
              <a:rPr lang="en-US" sz="2000" b="1" i="1" dirty="0" smtClean="0">
                <a:solidFill>
                  <a:srgbClr val="FFFF00"/>
                </a:solidFill>
                <a:cs typeface="Courier New" pitchFamily="49" charset="0"/>
              </a:rPr>
              <a:t>LAD</a:t>
            </a:r>
            <a:r>
              <a:rPr lang="en-US" sz="2000" i="1" dirty="0" smtClean="0">
                <a:cs typeface="Courier New" pitchFamily="49" charset="0"/>
              </a:rPr>
              <a:t> and sequential </a:t>
            </a:r>
            <a:r>
              <a:rPr lang="en-US" sz="2000" b="1" i="1" dirty="0" smtClean="0">
                <a:solidFill>
                  <a:srgbClr val="FFFF00"/>
                </a:solidFill>
                <a:cs typeface="Courier New" pitchFamily="49" charset="0"/>
              </a:rPr>
              <a:t>SVG</a:t>
            </a:r>
            <a:r>
              <a:rPr lang="en-US" sz="2000" i="1" dirty="0" smtClean="0">
                <a:cs typeface="Courier New" pitchFamily="49" charset="0"/>
              </a:rPr>
              <a:t> to the </a:t>
            </a:r>
            <a:r>
              <a:rPr lang="en-US" sz="2000" b="1" i="1" dirty="0" smtClean="0">
                <a:solidFill>
                  <a:srgbClr val="FFFF00"/>
                </a:solidFill>
                <a:cs typeface="Courier New" pitchFamily="49" charset="0"/>
              </a:rPr>
              <a:t>PLB</a:t>
            </a:r>
            <a:r>
              <a:rPr lang="en-US" sz="2000" i="1" dirty="0" smtClean="0">
                <a:cs typeface="Courier New" pitchFamily="49" charset="0"/>
              </a:rPr>
              <a:t> and </a:t>
            </a:r>
            <a:r>
              <a:rPr lang="en-US" sz="2000" b="1" i="1" dirty="0" smtClean="0">
                <a:solidFill>
                  <a:srgbClr val="FFFF00"/>
                </a:solidFill>
                <a:cs typeface="Courier New" pitchFamily="49" charset="0"/>
              </a:rPr>
              <a:t>PDA</a:t>
            </a:r>
            <a:r>
              <a:rPr lang="en-US" sz="2000" i="1" dirty="0" smtClean="0">
                <a:cs typeface="Courier New" pitchFamily="49" charset="0"/>
              </a:rPr>
              <a:t> and </a:t>
            </a:r>
            <a:r>
              <a:rPr lang="en-US" sz="2000" b="1" i="1" dirty="0" smtClean="0">
                <a:solidFill>
                  <a:srgbClr val="FFFF00"/>
                </a:solidFill>
                <a:cs typeface="Courier New" pitchFamily="49" charset="0"/>
              </a:rPr>
              <a:t>SVG</a:t>
            </a:r>
            <a:r>
              <a:rPr lang="en-US" sz="2000" i="1" dirty="0" smtClean="0">
                <a:cs typeface="Courier New" pitchFamily="49" charset="0"/>
              </a:rPr>
              <a:t> to </a:t>
            </a:r>
            <a:r>
              <a:rPr lang="en-US" sz="2000" b="1" i="1" dirty="0" smtClean="0">
                <a:solidFill>
                  <a:srgbClr val="FFFF00"/>
                </a:solidFill>
                <a:cs typeface="Courier New" pitchFamily="49" charset="0"/>
              </a:rPr>
              <a:t>IM</a:t>
            </a:r>
            <a:r>
              <a:rPr lang="en-US" sz="2000" i="1" dirty="0" smtClean="0">
                <a:cs typeface="Courier New" pitchFamily="49" charset="0"/>
              </a:rPr>
              <a:t> grafts were placed</a:t>
            </a:r>
          </a:p>
          <a:p>
            <a:pPr>
              <a:spcBef>
                <a:spcPts val="1200"/>
              </a:spcBef>
              <a:buFont typeface="Wingdings" pitchFamily="2" charset="2"/>
              <a:buChar char="Ø"/>
            </a:pPr>
            <a:r>
              <a:rPr lang="en-US" sz="2000" i="1" dirty="0" smtClean="0">
                <a:cs typeface="Courier New" pitchFamily="49" charset="0"/>
              </a:rPr>
              <a:t>status post </a:t>
            </a:r>
            <a:r>
              <a:rPr lang="en-US" sz="2000" b="1" i="1" dirty="0" smtClean="0">
                <a:solidFill>
                  <a:schemeClr val="accent2"/>
                </a:solidFill>
                <a:cs typeface="Courier New" pitchFamily="49" charset="0"/>
              </a:rPr>
              <a:t>CABG</a:t>
            </a:r>
            <a:r>
              <a:rPr lang="en-US" sz="2000" i="1" dirty="0" smtClean="0">
                <a:cs typeface="Courier New" pitchFamily="49" charset="0"/>
              </a:rPr>
              <a:t> with a patent </a:t>
            </a:r>
            <a:r>
              <a:rPr lang="en-US" sz="2000" b="1" i="1" dirty="0" smtClean="0">
                <a:solidFill>
                  <a:schemeClr val="accent2"/>
                </a:solidFill>
                <a:cs typeface="Courier New" pitchFamily="49" charset="0"/>
              </a:rPr>
              <a:t>LIMA</a:t>
            </a:r>
            <a:r>
              <a:rPr lang="en-US" sz="2000" i="1" dirty="0" smtClean="0">
                <a:cs typeface="Courier New" pitchFamily="49" charset="0"/>
              </a:rPr>
              <a:t> to </a:t>
            </a:r>
            <a:r>
              <a:rPr lang="en-US" sz="2000" b="1" i="1" dirty="0" smtClean="0">
                <a:solidFill>
                  <a:schemeClr val="accent2"/>
                </a:solidFill>
                <a:cs typeface="Courier New" pitchFamily="49" charset="0"/>
              </a:rPr>
              <a:t>LAD</a:t>
            </a:r>
            <a:r>
              <a:rPr lang="en-US" sz="2000" i="1" dirty="0" smtClean="0">
                <a:cs typeface="Courier New" pitchFamily="49" charset="0"/>
              </a:rPr>
              <a:t> and </a:t>
            </a:r>
            <a:r>
              <a:rPr lang="en-US" sz="2000" b="1" i="1" dirty="0" smtClean="0">
                <a:solidFill>
                  <a:schemeClr val="accent2"/>
                </a:solidFill>
                <a:cs typeface="Courier New" pitchFamily="49" charset="0"/>
              </a:rPr>
              <a:t>SVG</a:t>
            </a:r>
            <a:r>
              <a:rPr lang="en-US" sz="2000" i="1" dirty="0" smtClean="0">
                <a:cs typeface="Courier New" pitchFamily="49" charset="0"/>
              </a:rPr>
              <a:t> to </a:t>
            </a:r>
            <a:r>
              <a:rPr lang="en-US" sz="2000" b="1" i="1" dirty="0" smtClean="0">
                <a:solidFill>
                  <a:schemeClr val="accent2"/>
                </a:solidFill>
                <a:cs typeface="Courier New" pitchFamily="49" charset="0"/>
              </a:rPr>
              <a:t>D1</a:t>
            </a:r>
            <a:r>
              <a:rPr lang="en-US" sz="2000" i="1" dirty="0" smtClean="0">
                <a:cs typeface="Courier New" pitchFamily="49" charset="0"/>
              </a:rPr>
              <a:t> patent</a:t>
            </a:r>
          </a:p>
          <a:p>
            <a:pPr>
              <a:spcBef>
                <a:spcPts val="1200"/>
              </a:spcBef>
              <a:buFont typeface="Wingdings" pitchFamily="2" charset="2"/>
              <a:buChar char="Ø"/>
            </a:pPr>
            <a:r>
              <a:rPr lang="en-US" sz="2000" i="1" dirty="0" smtClean="0">
                <a:cs typeface="Courier New" pitchFamily="49" charset="0"/>
              </a:rPr>
              <a:t>treatment for </a:t>
            </a:r>
            <a:r>
              <a:rPr lang="en-US" sz="2000" b="1" i="1" dirty="0" smtClean="0">
                <a:solidFill>
                  <a:srgbClr val="FFFF00"/>
                </a:solidFill>
                <a:cs typeface="Courier New" pitchFamily="49" charset="0"/>
              </a:rPr>
              <a:t>PTLD</a:t>
            </a:r>
            <a:r>
              <a:rPr lang="en-US" sz="2000" i="1" dirty="0" smtClean="0">
                <a:cs typeface="Courier New" pitchFamily="49" charset="0"/>
              </a:rPr>
              <a:t> with </a:t>
            </a:r>
            <a:r>
              <a:rPr lang="en-US" sz="2000" i="1" dirty="0" err="1" smtClean="0">
                <a:cs typeface="Courier New" pitchFamily="49" charset="0"/>
              </a:rPr>
              <a:t>Rituxan</a:t>
            </a:r>
            <a:r>
              <a:rPr lang="en-US" sz="2000" i="1" dirty="0" smtClean="0">
                <a:cs typeface="Courier New" pitchFamily="49" charset="0"/>
              </a:rPr>
              <a:t> versus </a:t>
            </a:r>
            <a:r>
              <a:rPr lang="en-US" sz="2000" b="1" i="1" dirty="0" smtClean="0">
                <a:solidFill>
                  <a:srgbClr val="FFFF00"/>
                </a:solidFill>
                <a:cs typeface="Courier New" pitchFamily="49" charset="0"/>
              </a:rPr>
              <a:t>CHOP</a:t>
            </a:r>
            <a:endParaRPr lang="en-US" sz="2000" b="1" dirty="0" smtClean="0">
              <a:latin typeface="Courier New" pitchFamily="49" charset="0"/>
              <a:cs typeface="Courier New" pitchFamily="49" charset="0"/>
            </a:endParaRPr>
          </a:p>
          <a:p>
            <a:pPr>
              <a:buNone/>
            </a:pPr>
            <a:r>
              <a:rPr lang="en-US" sz="2400" dirty="0" err="1" smtClean="0">
                <a:cs typeface="Courier New" pitchFamily="49" charset="0"/>
              </a:rPr>
              <a:t>MetaMap</a:t>
            </a:r>
            <a:r>
              <a:rPr lang="en-US" sz="2400" dirty="0" smtClean="0">
                <a:cs typeface="Courier New" pitchFamily="49" charset="0"/>
              </a:rPr>
              <a:t> users can define undefined acronyms</a:t>
            </a:r>
          </a:p>
          <a:p>
            <a:pPr>
              <a:buNone/>
            </a:pPr>
            <a:r>
              <a:rPr lang="en-US" sz="2400" dirty="0" smtClean="0">
                <a:cs typeface="Courier New" pitchFamily="49" charset="0"/>
              </a:rPr>
              <a:t>Allows customizations tailored to specific needs</a:t>
            </a:r>
          </a:p>
          <a:p>
            <a:pPr>
              <a:buNone/>
            </a:pPr>
            <a:endParaRPr lang="en-US" sz="2000" b="1" dirty="0" smtClean="0">
              <a:latin typeface="Courier New" pitchFamily="49" charset="0"/>
              <a:cs typeface="Courier New" pitchFamily="49" charset="0"/>
            </a:endParaRPr>
          </a:p>
          <a:p>
            <a:pPr>
              <a:buNone/>
            </a:pPr>
            <a:endParaRPr lang="en-US" sz="2000" b="1" dirty="0" smtClean="0">
              <a:latin typeface="Courier New" pitchFamily="49" charset="0"/>
              <a:cs typeface="Courier New" pitchFamily="49" charset="0"/>
            </a:endParaRPr>
          </a:p>
          <a:p>
            <a:pPr>
              <a:buNone/>
            </a:pPr>
            <a:endParaRPr lang="en-US" sz="2000" b="1" dirty="0" smtClean="0">
              <a:latin typeface="Courier New" pitchFamily="49" charset="0"/>
              <a:cs typeface="Courier New" pitchFamily="49" charset="0"/>
            </a:endParaRPr>
          </a:p>
          <a:p>
            <a:pPr>
              <a:buNone/>
            </a:pPr>
            <a:endParaRPr lang="en-US" sz="2400" dirty="0" smtClean="0"/>
          </a:p>
        </p:txBody>
      </p:sp>
      <p:sp>
        <p:nvSpPr>
          <p:cNvPr id="4" name="Slide Number Placeholder 3"/>
          <p:cNvSpPr>
            <a:spLocks noGrp="1"/>
          </p:cNvSpPr>
          <p:nvPr>
            <p:ph type="sldNum" sz="quarter" idx="10"/>
          </p:nvPr>
        </p:nvSpPr>
        <p:spPr>
          <a:xfrm>
            <a:off x="7010400" y="6113981"/>
            <a:ext cx="2133600" cy="476250"/>
          </a:xfrm>
        </p:spPr>
        <p:txBody>
          <a:bodyPr/>
          <a:lstStyle/>
          <a:p>
            <a:fld id="{7DE3DC8A-4A07-44D3-A469-6DD60BBA3A61}" type="slidenum">
              <a:rPr lang="en-US" smtClean="0"/>
              <a:pPr/>
              <a:t>24</a:t>
            </a:fld>
            <a:endParaRPr lang="en-US" dirty="0"/>
          </a:p>
        </p:txBody>
      </p:sp>
      <p:sp>
        <p:nvSpPr>
          <p:cNvPr id="7" name="Oval 6"/>
          <p:cNvSpPr/>
          <p:nvPr/>
        </p:nvSpPr>
        <p:spPr bwMode="auto">
          <a:xfrm>
            <a:off x="5241198" y="4035291"/>
            <a:ext cx="831914" cy="515959"/>
          </a:xfrm>
          <a:prstGeom prst="ellipse">
            <a:avLst/>
          </a:prstGeom>
          <a:noFill/>
          <a:ln w="63500" cap="flat" cmpd="sng" algn="ctr">
            <a:solidFill>
              <a:srgbClr val="33CC3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8" name="Oval 7"/>
          <p:cNvSpPr/>
          <p:nvPr/>
        </p:nvSpPr>
        <p:spPr bwMode="auto">
          <a:xfrm>
            <a:off x="2451656" y="4028667"/>
            <a:ext cx="765361" cy="515959"/>
          </a:xfrm>
          <a:prstGeom prst="ellipse">
            <a:avLst/>
          </a:prstGeom>
          <a:noFill/>
          <a:ln w="63500" cap="flat" cmpd="sng" algn="ctr">
            <a:solidFill>
              <a:srgbClr val="33CC3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1" name="Rectangle 10"/>
          <p:cNvSpPr/>
          <p:nvPr/>
        </p:nvSpPr>
        <p:spPr bwMode="auto">
          <a:xfrm>
            <a:off x="83534" y="3558634"/>
            <a:ext cx="5338995" cy="400110"/>
          </a:xfrm>
          <a:prstGeom prst="rect">
            <a:avLst/>
          </a:prstGeom>
          <a:solidFill>
            <a:schemeClr val="tx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algn="ctr"/>
            <a:r>
              <a:rPr lang="en-US" sz="2000" b="1" i="1" dirty="0" smtClean="0">
                <a:solidFill>
                  <a:srgbClr val="FF0000"/>
                </a:solidFill>
                <a:latin typeface="+mn-lt"/>
                <a:cs typeface="Courier New" pitchFamily="49" charset="0"/>
              </a:rPr>
              <a:t>post-transplantation </a:t>
            </a:r>
            <a:r>
              <a:rPr lang="en-US" sz="2000" b="1" i="1" dirty="0" err="1" smtClean="0">
                <a:solidFill>
                  <a:srgbClr val="FF0000"/>
                </a:solidFill>
                <a:latin typeface="+mn-lt"/>
                <a:cs typeface="Courier New" pitchFamily="49" charset="0"/>
              </a:rPr>
              <a:t>lymphoproliferative</a:t>
            </a:r>
            <a:r>
              <a:rPr lang="en-US" sz="2000" b="1" i="1" dirty="0" smtClean="0">
                <a:solidFill>
                  <a:srgbClr val="FF0000"/>
                </a:solidFill>
                <a:latin typeface="+mn-lt"/>
                <a:cs typeface="Courier New" pitchFamily="49" charset="0"/>
              </a:rPr>
              <a:t> disorder</a:t>
            </a:r>
            <a:endParaRPr kumimoji="0" lang="en-US" sz="2000" b="1" i="1" u="none" strike="noStrike" cap="none" normalizeH="0" baseline="0" dirty="0" smtClean="0">
              <a:ln>
                <a:noFill/>
              </a:ln>
              <a:solidFill>
                <a:srgbClr val="FF0000"/>
              </a:solidFill>
              <a:effectLst/>
              <a:latin typeface="+mn-lt"/>
            </a:endParaRPr>
          </a:p>
        </p:txBody>
      </p:sp>
      <p:sp>
        <p:nvSpPr>
          <p:cNvPr id="13" name="Rectangle 12"/>
          <p:cNvSpPr/>
          <p:nvPr/>
        </p:nvSpPr>
        <p:spPr bwMode="auto">
          <a:xfrm>
            <a:off x="2044232" y="4626214"/>
            <a:ext cx="7035121" cy="400110"/>
          </a:xfrm>
          <a:prstGeom prst="rect">
            <a:avLst/>
          </a:prstGeom>
          <a:solidFill>
            <a:schemeClr val="tx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spAutoFit/>
          </a:bodyPr>
          <a:lstStyle/>
          <a:p>
            <a:pPr algn="ctr"/>
            <a:r>
              <a:rPr lang="en-US" sz="2000" b="1" i="1" dirty="0" err="1" smtClean="0">
                <a:solidFill>
                  <a:srgbClr val="FF0000"/>
                </a:solidFill>
                <a:latin typeface="+mn-lt"/>
                <a:cs typeface="Courier New" pitchFamily="49" charset="0"/>
              </a:rPr>
              <a:t>cyclophosphamide</a:t>
            </a:r>
            <a:r>
              <a:rPr lang="en-US" sz="2000" b="1" i="1" dirty="0" smtClean="0">
                <a:solidFill>
                  <a:srgbClr val="FF0000"/>
                </a:solidFill>
                <a:latin typeface="+mn-lt"/>
                <a:cs typeface="Courier New" pitchFamily="49" charset="0"/>
              </a:rPr>
              <a:t>, </a:t>
            </a:r>
            <a:r>
              <a:rPr lang="en-US" sz="2000" b="1" i="1" dirty="0" err="1" smtClean="0">
                <a:solidFill>
                  <a:srgbClr val="FF0000"/>
                </a:solidFill>
                <a:latin typeface="+mn-lt"/>
                <a:cs typeface="Courier New" pitchFamily="49" charset="0"/>
              </a:rPr>
              <a:t>hydroxydaunomycin</a:t>
            </a:r>
            <a:r>
              <a:rPr lang="en-US" sz="2000" b="1" i="1" dirty="0" smtClean="0">
                <a:solidFill>
                  <a:srgbClr val="FF0000"/>
                </a:solidFill>
                <a:latin typeface="+mn-lt"/>
                <a:cs typeface="Courier New" pitchFamily="49" charset="0"/>
              </a:rPr>
              <a:t>, </a:t>
            </a:r>
            <a:r>
              <a:rPr lang="en-US" sz="2000" b="1" i="1" dirty="0" err="1" smtClean="0">
                <a:solidFill>
                  <a:srgbClr val="FF0000"/>
                </a:solidFill>
                <a:latin typeface="+mn-lt"/>
                <a:cs typeface="Courier New" pitchFamily="49" charset="0"/>
              </a:rPr>
              <a:t>Oncovin</a:t>
            </a:r>
            <a:r>
              <a:rPr lang="en-US" sz="2000" b="1" i="1" dirty="0" smtClean="0">
                <a:solidFill>
                  <a:srgbClr val="FF0000"/>
                </a:solidFill>
                <a:latin typeface="+mn-lt"/>
                <a:cs typeface="Courier New" pitchFamily="49" charset="0"/>
              </a:rPr>
              <a:t>, and prednisone</a:t>
            </a:r>
            <a:endParaRPr kumimoji="0" lang="en-US" sz="2000" b="1" i="1" u="none" strike="noStrike" cap="none" normalizeH="0" baseline="0" dirty="0" smtClean="0">
              <a:ln>
                <a:noFill/>
              </a:ln>
              <a:solidFill>
                <a:srgbClr val="FF0000"/>
              </a:solidFill>
              <a:effectLst/>
              <a:latin typeface="+mn-lt"/>
            </a:endParaRPr>
          </a:p>
        </p:txBody>
      </p:sp>
    </p:spTree>
    <p:extLst>
      <p:ext uri="{BB962C8B-B14F-4D97-AF65-F5344CB8AC3E}">
        <p14:creationId xmlns:p14="http://schemas.microsoft.com/office/powerpoint/2010/main" val="324448975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0-#ppt_w/2"/>
                                          </p:val>
                                        </p:tav>
                                        <p:tav tm="100000">
                                          <p:val>
                                            <p:strVal val="#ppt_x"/>
                                          </p:val>
                                        </p:tav>
                                      </p:tavLst>
                                    </p:anim>
                                    <p:anim calcmode="lin" valueType="num">
                                      <p:cBhvr additive="base">
                                        <p:cTn id="16"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fill="hold"/>
                                        <p:tgtEl>
                                          <p:spTgt spid="13"/>
                                        </p:tgtEl>
                                        <p:attrNameLst>
                                          <p:attrName>ppt_x</p:attrName>
                                        </p:attrNameLst>
                                      </p:cBhvr>
                                      <p:tavLst>
                                        <p:tav tm="0">
                                          <p:val>
                                            <p:strVal val="1+#ppt_w/2"/>
                                          </p:val>
                                        </p:tav>
                                        <p:tav tm="100000">
                                          <p:val>
                                            <p:strVal val="#ppt_x"/>
                                          </p:val>
                                        </p:tav>
                                      </p:tavLst>
                                    </p:anim>
                                    <p:anim calcmode="lin" valueType="num">
                                      <p:cBhvr additive="base">
                                        <p:cTn id="22"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xit" presetSubtype="8" fill="hold" grpId="1" nodeType="clickEffect">
                                  <p:stCondLst>
                                    <p:cond delay="0"/>
                                  </p:stCondLst>
                                  <p:childTnLst>
                                    <p:anim calcmode="lin" valueType="num">
                                      <p:cBhvr additive="base">
                                        <p:cTn id="26" dur="500"/>
                                        <p:tgtEl>
                                          <p:spTgt spid="11"/>
                                        </p:tgtEl>
                                        <p:attrNameLst>
                                          <p:attrName>ppt_x</p:attrName>
                                        </p:attrNameLst>
                                      </p:cBhvr>
                                      <p:tavLst>
                                        <p:tav tm="0">
                                          <p:val>
                                            <p:strVal val="ppt_x"/>
                                          </p:val>
                                        </p:tav>
                                        <p:tav tm="100000">
                                          <p:val>
                                            <p:strVal val="0-ppt_w/2"/>
                                          </p:val>
                                        </p:tav>
                                      </p:tavLst>
                                    </p:anim>
                                    <p:anim calcmode="lin" valueType="num">
                                      <p:cBhvr additive="base">
                                        <p:cTn id="27" dur="500"/>
                                        <p:tgtEl>
                                          <p:spTgt spid="11"/>
                                        </p:tgtEl>
                                        <p:attrNameLst>
                                          <p:attrName>ppt_y</p:attrName>
                                        </p:attrNameLst>
                                      </p:cBhvr>
                                      <p:tavLst>
                                        <p:tav tm="0">
                                          <p:val>
                                            <p:strVal val="ppt_y"/>
                                          </p:val>
                                        </p:tav>
                                        <p:tav tm="100000">
                                          <p:val>
                                            <p:strVal val="ppt_y"/>
                                          </p:val>
                                        </p:tav>
                                      </p:tavLst>
                                    </p:anim>
                                    <p:set>
                                      <p:cBhvr>
                                        <p:cTn id="28" dur="1" fill="hold">
                                          <p:stCondLst>
                                            <p:cond delay="499"/>
                                          </p:stCondLst>
                                        </p:cTn>
                                        <p:tgtEl>
                                          <p:spTgt spid="11"/>
                                        </p:tgtEl>
                                        <p:attrNameLst>
                                          <p:attrName>style.visibility</p:attrName>
                                        </p:attrNameLst>
                                      </p:cBhvr>
                                      <p:to>
                                        <p:strVal val="hidden"/>
                                      </p:to>
                                    </p:set>
                                  </p:childTnLst>
                                </p:cTn>
                              </p:par>
                              <p:par>
                                <p:cTn id="29" presetID="1" presetClass="exit" presetSubtype="0" fill="hold" grpId="1" nodeType="withEffect">
                                  <p:stCondLst>
                                    <p:cond delay="0"/>
                                  </p:stCondLst>
                                  <p:childTnLst>
                                    <p:set>
                                      <p:cBhvr>
                                        <p:cTn id="30" dur="1" fill="hold">
                                          <p:stCondLst>
                                            <p:cond delay="0"/>
                                          </p:stCondLst>
                                        </p:cTn>
                                        <p:tgtEl>
                                          <p:spTgt spid="8"/>
                                        </p:tgtEl>
                                        <p:attrNameLst>
                                          <p:attrName>style.visibility</p:attrName>
                                        </p:attrNameLst>
                                      </p:cBhvr>
                                      <p:to>
                                        <p:strVal val="hidden"/>
                                      </p:to>
                                    </p:set>
                                  </p:childTnLst>
                                </p:cTn>
                              </p:par>
                              <p:par>
                                <p:cTn id="31" presetID="1" presetClass="exit" presetSubtype="0" fill="hold" grpId="1" nodeType="withEffect">
                                  <p:stCondLst>
                                    <p:cond delay="0"/>
                                  </p:stCondLst>
                                  <p:childTnLst>
                                    <p:set>
                                      <p:cBhvr>
                                        <p:cTn id="32" dur="1" fill="hold">
                                          <p:stCondLst>
                                            <p:cond delay="0"/>
                                          </p:stCondLst>
                                        </p:cTn>
                                        <p:tgtEl>
                                          <p:spTgt spid="7"/>
                                        </p:tgtEl>
                                        <p:attrNameLst>
                                          <p:attrName>style.visibility</p:attrName>
                                        </p:attrNameLst>
                                      </p:cBhvr>
                                      <p:to>
                                        <p:strVal val="hidden"/>
                                      </p:to>
                                    </p:set>
                                  </p:childTnLst>
                                </p:cTn>
                              </p:par>
                              <p:par>
                                <p:cTn id="33" presetID="2" presetClass="exit" presetSubtype="2" fill="hold" grpId="1" nodeType="withEffect">
                                  <p:stCondLst>
                                    <p:cond delay="0"/>
                                  </p:stCondLst>
                                  <p:childTnLst>
                                    <p:anim calcmode="lin" valueType="num">
                                      <p:cBhvr additive="base">
                                        <p:cTn id="34" dur="500"/>
                                        <p:tgtEl>
                                          <p:spTgt spid="13"/>
                                        </p:tgtEl>
                                        <p:attrNameLst>
                                          <p:attrName>ppt_x</p:attrName>
                                        </p:attrNameLst>
                                      </p:cBhvr>
                                      <p:tavLst>
                                        <p:tav tm="0">
                                          <p:val>
                                            <p:strVal val="ppt_x"/>
                                          </p:val>
                                        </p:tav>
                                        <p:tav tm="100000">
                                          <p:val>
                                            <p:strVal val="1+ppt_w/2"/>
                                          </p:val>
                                        </p:tav>
                                      </p:tavLst>
                                    </p:anim>
                                    <p:anim calcmode="lin" valueType="num">
                                      <p:cBhvr additive="base">
                                        <p:cTn id="35" dur="500"/>
                                        <p:tgtEl>
                                          <p:spTgt spid="13"/>
                                        </p:tgtEl>
                                        <p:attrNameLst>
                                          <p:attrName>ppt_y</p:attrName>
                                        </p:attrNameLst>
                                      </p:cBhvr>
                                      <p:tavLst>
                                        <p:tav tm="0">
                                          <p:val>
                                            <p:strVal val="ppt_y"/>
                                          </p:val>
                                        </p:tav>
                                        <p:tav tm="100000">
                                          <p:val>
                                            <p:strVal val="ppt_y"/>
                                          </p:val>
                                        </p:tav>
                                      </p:tavLst>
                                    </p:anim>
                                    <p:set>
                                      <p:cBhvr>
                                        <p:cTn id="36"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P spid="11" grpId="0" animBg="1"/>
      <p:bldP spid="11" grpId="1" animBg="1"/>
      <p:bldP spid="13" grpId="0" animBg="1"/>
      <p:bldP spid="13"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User-Defined Acronyms (UDAs)</a:t>
            </a:r>
          </a:p>
        </p:txBody>
      </p:sp>
      <p:sp>
        <p:nvSpPr>
          <p:cNvPr id="5" name="Rectangle 3"/>
          <p:cNvSpPr txBox="1">
            <a:spLocks noChangeArrowheads="1"/>
          </p:cNvSpPr>
          <p:nvPr/>
        </p:nvSpPr>
        <p:spPr bwMode="auto">
          <a:xfrm>
            <a:off x="685800" y="1527048"/>
            <a:ext cx="77724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Char char="•"/>
              <a:defRPr kumimoji="1"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kumimoji="1"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kumimoji="1" sz="2000">
                <a:solidFill>
                  <a:schemeClr val="tx1"/>
                </a:solidFill>
                <a:latin typeface="+mn-lt"/>
              </a:defRPr>
            </a:lvl3pPr>
            <a:lvl4pPr marL="1600200" indent="-228600" algn="l" rtl="0" eaLnBrk="0" fontAlgn="base" hangingPunct="0">
              <a:spcBef>
                <a:spcPct val="20000"/>
              </a:spcBef>
              <a:spcAft>
                <a:spcPct val="0"/>
              </a:spcAft>
              <a:buClr>
                <a:schemeClr val="tx2"/>
              </a:buClr>
              <a:buChar char="•"/>
              <a:defRPr kumimoji="1"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kumimoji="1"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kumimoji="1"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kumimoji="1"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kumimoji="1"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kumimoji="1" sz="2000">
                <a:solidFill>
                  <a:schemeClr val="tx1"/>
                </a:solidFill>
                <a:latin typeface="+mn-lt"/>
              </a:defRPr>
            </a:lvl9pPr>
          </a:lstStyle>
          <a:p>
            <a:pPr>
              <a:buNone/>
            </a:pPr>
            <a:r>
              <a:rPr lang="en-US" sz="2400" dirty="0" smtClean="0"/>
              <a:t>Customize UDAs for radiology domain:</a:t>
            </a:r>
          </a:p>
          <a:p>
            <a:pPr>
              <a:buFont typeface="Wingdings" pitchFamily="2" charset="2"/>
              <a:buChar char="Ø"/>
            </a:pPr>
            <a:r>
              <a:rPr lang="en-US" sz="2000" b="1" dirty="0" smtClean="0">
                <a:solidFill>
                  <a:srgbClr val="FFFF00"/>
                </a:solidFill>
                <a:latin typeface="Courier New" pitchFamily="49" charset="0"/>
                <a:cs typeface="Courier New" pitchFamily="49" charset="0"/>
              </a:rPr>
              <a:t>CAT</a:t>
            </a:r>
            <a:r>
              <a:rPr lang="en-US" sz="2000" b="1" dirty="0" smtClean="0">
                <a:solidFill>
                  <a:srgbClr val="00FF00"/>
                </a:solidFill>
                <a:latin typeface="Courier New" pitchFamily="49" charset="0"/>
                <a:cs typeface="Courier New" pitchFamily="49" charset="0"/>
              </a:rPr>
              <a:t> </a:t>
            </a:r>
            <a:r>
              <a:rPr lang="en-US" sz="2000" b="1" dirty="0" smtClean="0">
                <a:latin typeface="Courier New" pitchFamily="49" charset="0"/>
                <a:cs typeface="Courier New" pitchFamily="49" charset="0"/>
              </a:rPr>
              <a:t>|</a:t>
            </a:r>
            <a:r>
              <a:rPr lang="en-US" sz="2000" b="1" dirty="0" smtClean="0">
                <a:solidFill>
                  <a:srgbClr val="00FF00"/>
                </a:solidFill>
                <a:latin typeface="Courier New" pitchFamily="49" charset="0"/>
                <a:cs typeface="Courier New" pitchFamily="49" charset="0"/>
              </a:rPr>
              <a:t> </a:t>
            </a:r>
            <a:r>
              <a:rPr lang="en-US" sz="2000" b="1" dirty="0" smtClean="0">
                <a:solidFill>
                  <a:schemeClr val="bg2"/>
                </a:solidFill>
                <a:latin typeface="Courier New" pitchFamily="49" charset="0"/>
                <a:cs typeface="Courier New" pitchFamily="49" charset="0"/>
              </a:rPr>
              <a:t>Computerized Axial Tomography</a:t>
            </a:r>
          </a:p>
          <a:p>
            <a:pPr>
              <a:buFont typeface="Wingdings" pitchFamily="2" charset="2"/>
              <a:buChar char="Ø"/>
            </a:pPr>
            <a:r>
              <a:rPr lang="en-US" sz="2000" b="1" dirty="0" smtClean="0">
                <a:solidFill>
                  <a:srgbClr val="FFFF00"/>
                </a:solidFill>
                <a:latin typeface="Courier New" pitchFamily="49" charset="0"/>
                <a:cs typeface="Courier New" pitchFamily="49" charset="0"/>
              </a:rPr>
              <a:t>PET</a:t>
            </a:r>
            <a:r>
              <a:rPr lang="en-US" sz="2000" b="1" dirty="0" smtClean="0">
                <a:solidFill>
                  <a:srgbClr val="00FF00"/>
                </a:solidFill>
                <a:latin typeface="Courier New" pitchFamily="49" charset="0"/>
                <a:cs typeface="Courier New" pitchFamily="49" charset="0"/>
              </a:rPr>
              <a:t> </a:t>
            </a:r>
            <a:r>
              <a:rPr lang="en-US" sz="2000" b="1" dirty="0" smtClean="0">
                <a:latin typeface="Courier New" pitchFamily="49" charset="0"/>
                <a:cs typeface="Courier New" pitchFamily="49" charset="0"/>
              </a:rPr>
              <a:t>|</a:t>
            </a:r>
            <a:r>
              <a:rPr lang="en-US" sz="2000" b="1" dirty="0" smtClean="0">
                <a:solidFill>
                  <a:srgbClr val="00FF00"/>
                </a:solidFill>
                <a:latin typeface="Courier New" pitchFamily="49" charset="0"/>
                <a:cs typeface="Courier New" pitchFamily="49" charset="0"/>
              </a:rPr>
              <a:t> </a:t>
            </a:r>
            <a:r>
              <a:rPr lang="en-US" sz="2000" b="1" dirty="0" smtClean="0">
                <a:solidFill>
                  <a:schemeClr val="bg2"/>
                </a:solidFill>
                <a:latin typeface="Courier New" pitchFamily="49" charset="0"/>
                <a:cs typeface="Courier New" pitchFamily="49" charset="0"/>
              </a:rPr>
              <a:t>Positron Emission Tomography</a:t>
            </a:r>
          </a:p>
          <a:p>
            <a:pPr>
              <a:buFont typeface="Arial" pitchFamily="34" charset="0"/>
              <a:buChar char="•"/>
            </a:pPr>
            <a:endParaRPr lang="en-US" sz="2400" dirty="0" smtClean="0"/>
          </a:p>
          <a:p>
            <a:pPr>
              <a:buNone/>
            </a:pPr>
            <a:r>
              <a:rPr lang="en-US" sz="2400" dirty="0" smtClean="0"/>
              <a:t>Otherwise…………………</a:t>
            </a:r>
          </a:p>
          <a:p>
            <a:pPr>
              <a:buNone/>
            </a:pPr>
            <a:r>
              <a:rPr lang="en-US" sz="2000" b="1" dirty="0" smtClean="0">
                <a:latin typeface="Courier New" pitchFamily="49" charset="0"/>
                <a:cs typeface="Courier New" pitchFamily="49" charset="0"/>
              </a:rPr>
              <a:t>C0031268: Pet (Pet Animal) [Animal]</a:t>
            </a:r>
          </a:p>
          <a:p>
            <a:pPr>
              <a:buNone/>
            </a:pPr>
            <a:r>
              <a:rPr lang="en-US" sz="2000" b="1" dirty="0" smtClean="0">
                <a:latin typeface="Courier New" pitchFamily="49" charset="0"/>
                <a:cs typeface="Courier New" pitchFamily="49" charset="0"/>
              </a:rPr>
              <a:t>C1456682: Pets (Pet Health) [Group Attribute]</a:t>
            </a:r>
          </a:p>
          <a:p>
            <a:pPr>
              <a:buNone/>
            </a:pPr>
            <a:r>
              <a:rPr lang="en-US" sz="2000" b="1" dirty="0" smtClean="0">
                <a:latin typeface="Courier New" pitchFamily="49" charset="0"/>
                <a:cs typeface="Courier New" pitchFamily="49" charset="0"/>
              </a:rPr>
              <a:t>C0007450: Cat (</a:t>
            </a:r>
            <a:r>
              <a:rPr lang="en-US" sz="2000" b="1" dirty="0" err="1" smtClean="0">
                <a:latin typeface="Courier New" pitchFamily="49" charset="0"/>
                <a:cs typeface="Courier New" pitchFamily="49" charset="0"/>
              </a:rPr>
              <a:t>Felis</a:t>
            </a:r>
            <a:r>
              <a:rPr lang="en-US" sz="2000" b="1" dirty="0" smtClean="0">
                <a:latin typeface="Courier New" pitchFamily="49" charset="0"/>
                <a:cs typeface="Courier New" pitchFamily="49" charset="0"/>
              </a:rPr>
              <a:t> </a:t>
            </a:r>
            <a:r>
              <a:rPr lang="en-US" sz="2000" b="1" dirty="0" err="1" smtClean="0">
                <a:latin typeface="Courier New" pitchFamily="49" charset="0"/>
                <a:cs typeface="Courier New" pitchFamily="49" charset="0"/>
              </a:rPr>
              <a:t>catus</a:t>
            </a:r>
            <a:r>
              <a:rPr lang="en-US" sz="2000" b="1" dirty="0" smtClean="0">
                <a:latin typeface="Courier New" pitchFamily="49" charset="0"/>
                <a:cs typeface="Courier New" pitchFamily="49" charset="0"/>
              </a:rPr>
              <a:t>) [Mammal]</a:t>
            </a:r>
          </a:p>
          <a:p>
            <a:pPr>
              <a:buNone/>
            </a:pPr>
            <a:r>
              <a:rPr lang="en-US" sz="2000" b="1" dirty="0" smtClean="0">
                <a:latin typeface="Courier New" pitchFamily="49" charset="0"/>
                <a:cs typeface="Courier New" pitchFamily="49" charset="0"/>
              </a:rPr>
              <a:t>C0325090: Cat (</a:t>
            </a:r>
            <a:r>
              <a:rPr lang="en-US" sz="2000" b="1" dirty="0" err="1" smtClean="0">
                <a:latin typeface="Courier New" pitchFamily="49" charset="0"/>
                <a:cs typeface="Courier New" pitchFamily="49" charset="0"/>
              </a:rPr>
              <a:t>Felis</a:t>
            </a:r>
            <a:r>
              <a:rPr lang="en-US" sz="2000" b="1" dirty="0" smtClean="0">
                <a:latin typeface="Courier New" pitchFamily="49" charset="0"/>
                <a:cs typeface="Courier New" pitchFamily="49" charset="0"/>
              </a:rPr>
              <a:t> </a:t>
            </a:r>
            <a:r>
              <a:rPr lang="en-US" sz="2000" b="1" dirty="0" err="1" smtClean="0">
                <a:latin typeface="Courier New" pitchFamily="49" charset="0"/>
                <a:cs typeface="Courier New" pitchFamily="49" charset="0"/>
              </a:rPr>
              <a:t>silvestris</a:t>
            </a:r>
            <a:r>
              <a:rPr lang="en-US" sz="2000" b="1" dirty="0" smtClean="0">
                <a:latin typeface="Courier New" pitchFamily="49" charset="0"/>
                <a:cs typeface="Courier New" pitchFamily="49" charset="0"/>
              </a:rPr>
              <a:t>) [Mammal]</a:t>
            </a:r>
          </a:p>
          <a:p>
            <a:pPr>
              <a:buNone/>
            </a:pPr>
            <a:r>
              <a:rPr lang="en-US" sz="2000" b="1" dirty="0" smtClean="0">
                <a:latin typeface="Courier New" pitchFamily="49" charset="0"/>
                <a:cs typeface="Courier New" pitchFamily="49" charset="0"/>
              </a:rPr>
              <a:t>C0524517: Cat (Genus </a:t>
            </a:r>
            <a:r>
              <a:rPr lang="en-US" sz="2000" b="1" dirty="0" err="1" smtClean="0">
                <a:latin typeface="Courier New" pitchFamily="49" charset="0"/>
                <a:cs typeface="Courier New" pitchFamily="49" charset="0"/>
              </a:rPr>
              <a:t>Felis</a:t>
            </a:r>
            <a:r>
              <a:rPr lang="en-US" sz="2000" b="1" dirty="0" smtClean="0">
                <a:latin typeface="Courier New" pitchFamily="49" charset="0"/>
                <a:cs typeface="Courier New" pitchFamily="49" charset="0"/>
              </a:rPr>
              <a:t>) [Mammal]</a:t>
            </a:r>
          </a:p>
          <a:p>
            <a:pPr>
              <a:buNone/>
            </a:pPr>
            <a:r>
              <a:rPr lang="en-US" sz="2000" b="1" dirty="0" smtClean="0">
                <a:latin typeface="Courier New" pitchFamily="49" charset="0"/>
                <a:cs typeface="Courier New" pitchFamily="49" charset="0"/>
              </a:rPr>
              <a:t>C0325089: cats (Family </a:t>
            </a:r>
            <a:r>
              <a:rPr lang="en-US" sz="2000" b="1" dirty="0" err="1" smtClean="0">
                <a:latin typeface="Courier New" pitchFamily="49" charset="0"/>
                <a:cs typeface="Courier New" pitchFamily="49" charset="0"/>
              </a:rPr>
              <a:t>Felidae</a:t>
            </a:r>
            <a:r>
              <a:rPr lang="en-US" sz="2000" b="1" dirty="0" smtClean="0">
                <a:latin typeface="Courier New" pitchFamily="49" charset="0"/>
                <a:cs typeface="Courier New" pitchFamily="49" charset="0"/>
              </a:rPr>
              <a:t>) [Mammal]</a:t>
            </a:r>
          </a:p>
          <a:p>
            <a:pPr>
              <a:buFont typeface="Wingdings" pitchFamily="2" charset="2"/>
              <a:buChar char="ü"/>
            </a:pPr>
            <a:endParaRPr lang="en-US" sz="2400" b="1" dirty="0" smtClean="0">
              <a:latin typeface="Courier New" pitchFamily="49" charset="0"/>
              <a:cs typeface="Courier New" pitchFamily="49" charset="0"/>
            </a:endParaRPr>
          </a:p>
          <a:p>
            <a:pPr>
              <a:buFont typeface="Arial" pitchFamily="34" charset="0"/>
              <a:buChar char="•"/>
            </a:pPr>
            <a:endParaRPr lang="en-US" sz="2400" dirty="0" smtClean="0"/>
          </a:p>
          <a:p>
            <a:pPr>
              <a:buNone/>
            </a:pPr>
            <a:endParaRPr lang="en-US" sz="2000" b="1" dirty="0" smtClean="0">
              <a:latin typeface="Courier New" pitchFamily="49" charset="0"/>
              <a:cs typeface="Courier New" pitchFamily="49" charset="0"/>
            </a:endParaRPr>
          </a:p>
          <a:p>
            <a:pPr>
              <a:buFont typeface="Wingdings" pitchFamily="2" charset="2"/>
              <a:buChar char="ü"/>
            </a:pPr>
            <a:endParaRPr lang="en-US" sz="2000" b="1" dirty="0" smtClean="0">
              <a:latin typeface="Courier New" pitchFamily="49" charset="0"/>
              <a:cs typeface="Courier New" pitchFamily="49" charset="0"/>
            </a:endParaRPr>
          </a:p>
          <a:p>
            <a:pPr>
              <a:buNone/>
            </a:pPr>
            <a:endParaRPr lang="en-US" sz="2000" b="1" dirty="0" smtClean="0">
              <a:latin typeface="Courier New" pitchFamily="49" charset="0"/>
              <a:cs typeface="Courier New" pitchFamily="49" charset="0"/>
            </a:endParaRPr>
          </a:p>
          <a:p>
            <a:endParaRPr lang="en-US" sz="2400" b="1" dirty="0" smtClean="0"/>
          </a:p>
          <a:p>
            <a:endParaRPr lang="en-US" sz="2400" dirty="0" smtClean="0"/>
          </a:p>
        </p:txBody>
      </p:sp>
      <p:pic>
        <p:nvPicPr>
          <p:cNvPr id="6" name="Picture 3" descr="C:\Documents and Settings\flang\Local Settings\Temporary Internet Files\Content.IE5\AUF663IZ\MP900262250[1].jpg"/>
          <p:cNvPicPr>
            <a:picLocks noChangeAspect="1" noChangeArrowheads="1"/>
          </p:cNvPicPr>
          <p:nvPr/>
        </p:nvPicPr>
        <p:blipFill>
          <a:blip r:embed="rId3" cstate="print"/>
          <a:srcRect/>
          <a:stretch>
            <a:fillRect/>
          </a:stretch>
        </p:blipFill>
        <p:spPr bwMode="auto">
          <a:xfrm>
            <a:off x="4097489" y="1233469"/>
            <a:ext cx="4653037" cy="4614262"/>
          </a:xfrm>
          <a:prstGeom prst="rect">
            <a:avLst/>
          </a:prstGeom>
          <a:noFill/>
        </p:spPr>
      </p:pic>
      <p:sp>
        <p:nvSpPr>
          <p:cNvPr id="7" name="Slide Number Placeholder 3"/>
          <p:cNvSpPr>
            <a:spLocks noGrp="1"/>
          </p:cNvSpPr>
          <p:nvPr>
            <p:ph type="sldNum" sz="quarter" idx="10"/>
          </p:nvPr>
        </p:nvSpPr>
        <p:spPr>
          <a:xfrm>
            <a:off x="7010400" y="6113981"/>
            <a:ext cx="2133600" cy="476250"/>
          </a:xfrm>
        </p:spPr>
        <p:txBody>
          <a:bodyPr/>
          <a:lstStyle/>
          <a:p>
            <a:fld id="{7DE3DC8A-4A07-44D3-A469-6DD60BBA3A61}" type="slidenum">
              <a:rPr lang="en-US" smtClean="0"/>
              <a:pPr/>
              <a:t>25</a:t>
            </a:fld>
            <a:endParaRPr lang="en-US" dirty="0"/>
          </a:p>
        </p:txBody>
      </p:sp>
      <p:sp>
        <p:nvSpPr>
          <p:cNvPr id="8" name="Rectangle 7"/>
          <p:cNvSpPr/>
          <p:nvPr/>
        </p:nvSpPr>
        <p:spPr bwMode="auto">
          <a:xfrm>
            <a:off x="5337815" y="605790"/>
            <a:ext cx="1560195" cy="502920"/>
          </a:xfrm>
          <a:prstGeom prst="rect">
            <a:avLst/>
          </a:prstGeom>
          <a:noFill/>
          <a:ln w="635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3812030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8"/>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nodeType="clickEffect">
                                  <p:stCondLst>
                                    <p:cond delay="0"/>
                                  </p:stCondLst>
                                  <p:childTnLst>
                                    <p:set>
                                      <p:cBhvr>
                                        <p:cTn id="30" dur="1" fill="hold">
                                          <p:stCondLst>
                                            <p:cond delay="0"/>
                                          </p:stCondLst>
                                        </p:cTn>
                                        <p:tgtEl>
                                          <p:spTgt spid="6"/>
                                        </p:tgtEl>
                                        <p:attrNameLst>
                                          <p:attrName>style.visibility</p:attrName>
                                        </p:attrNameLst>
                                      </p:cBhvr>
                                      <p:to>
                                        <p:strVal val="hidden"/>
                                      </p:to>
                                    </p:set>
                                  </p:childTnLst>
                                </p:cTn>
                              </p:par>
                            </p:childTnLst>
                          </p:cTn>
                        </p:par>
                        <p:par>
                          <p:cTn id="31" fill="hold">
                            <p:stCondLst>
                              <p:cond delay="0"/>
                            </p:stCondLst>
                            <p:childTnLst>
                              <p:par>
                                <p:cTn id="32" presetID="1" presetClass="entr" presetSubtype="0" fill="hold" nodeType="afterEffect">
                                  <p:stCondLst>
                                    <p:cond delay="0"/>
                                  </p:stCondLst>
                                  <p:childTnLst>
                                    <p:set>
                                      <p:cBhvr>
                                        <p:cTn id="33" dur="1" fill="hold">
                                          <p:stCondLst>
                                            <p:cond delay="0"/>
                                          </p:stCondLst>
                                        </p:cTn>
                                        <p:tgtEl>
                                          <p:spTgt spid="5">
                                            <p:txEl>
                                              <p:pRg st="5" end="5"/>
                                            </p:txEl>
                                          </p:spTgt>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5">
                                            <p:txEl>
                                              <p:pRg st="6" end="6"/>
                                            </p:txEl>
                                          </p:spTgt>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5">
                                            <p:txEl>
                                              <p:pRg st="7" end="7"/>
                                            </p:txEl>
                                          </p:spTgt>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5">
                                            <p:txEl>
                                              <p:pRg st="8" end="8"/>
                                            </p:txEl>
                                          </p:spTgt>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5">
                                            <p:txEl>
                                              <p:pRg st="9" end="9"/>
                                            </p:txEl>
                                          </p:spTgt>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5">
                                            <p:txEl>
                                              <p:pRg st="10" end="10"/>
                                            </p:txEl>
                                          </p:spTgt>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5">
                                            <p:txEl>
                                              <p:pRg st="4" end="4"/>
                                            </p:txEl>
                                          </p:spTgt>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5">
                                            <p:txEl>
                                              <p:pRg st="5" end="5"/>
                                            </p:txEl>
                                          </p:spTgt>
                                        </p:tgtEl>
                                        <p:attrNameLst>
                                          <p:attrName>style.visibility</p:attrName>
                                        </p:attrNameLst>
                                      </p:cBhvr>
                                      <p:to>
                                        <p:strVal val="visible"/>
                                      </p:to>
                                    </p:set>
                                  </p:childTnLst>
                                </p:cTn>
                              </p:par>
                              <p:par>
                                <p:cTn id="48" presetID="1" presetClass="entr" presetSubtype="0" fill="hold" grpId="0" nodeType="withEffect">
                                  <p:stCondLst>
                                    <p:cond delay="0"/>
                                  </p:stCondLst>
                                  <p:childTnLst>
                                    <p:set>
                                      <p:cBhvr>
                                        <p:cTn id="49" dur="1" fill="hold">
                                          <p:stCondLst>
                                            <p:cond delay="0"/>
                                          </p:stCondLst>
                                        </p:cTn>
                                        <p:tgtEl>
                                          <p:spTgt spid="5">
                                            <p:txEl>
                                              <p:pRg st="6" end="6"/>
                                            </p:txEl>
                                          </p:spTgt>
                                        </p:tgtEl>
                                        <p:attrNameLst>
                                          <p:attrName>style.visibility</p:attrName>
                                        </p:attrNameLst>
                                      </p:cBhvr>
                                      <p:to>
                                        <p:strVal val="visible"/>
                                      </p:to>
                                    </p:set>
                                  </p:childTnLst>
                                </p:cTn>
                              </p:par>
                              <p:par>
                                <p:cTn id="50" presetID="1" presetClass="entr" presetSubtype="0" fill="hold" grpId="0" nodeType="withEffect">
                                  <p:stCondLst>
                                    <p:cond delay="0"/>
                                  </p:stCondLst>
                                  <p:childTnLst>
                                    <p:set>
                                      <p:cBhvr>
                                        <p:cTn id="51" dur="1" fill="hold">
                                          <p:stCondLst>
                                            <p:cond delay="0"/>
                                          </p:stCondLst>
                                        </p:cTn>
                                        <p:tgtEl>
                                          <p:spTgt spid="5">
                                            <p:txEl>
                                              <p:pRg st="7" end="7"/>
                                            </p:txEl>
                                          </p:spTgt>
                                        </p:tgtEl>
                                        <p:attrNameLst>
                                          <p:attrName>style.visibility</p:attrName>
                                        </p:attrNameLst>
                                      </p:cBhvr>
                                      <p:to>
                                        <p:strVal val="visible"/>
                                      </p:to>
                                    </p:set>
                                  </p:childTnLst>
                                </p:cTn>
                              </p:par>
                              <p:par>
                                <p:cTn id="52" presetID="1" presetClass="entr" presetSubtype="0" fill="hold" grpId="0" nodeType="withEffect">
                                  <p:stCondLst>
                                    <p:cond delay="0"/>
                                  </p:stCondLst>
                                  <p:childTnLst>
                                    <p:set>
                                      <p:cBhvr>
                                        <p:cTn id="53" dur="1" fill="hold">
                                          <p:stCondLst>
                                            <p:cond delay="0"/>
                                          </p:stCondLst>
                                        </p:cTn>
                                        <p:tgtEl>
                                          <p:spTgt spid="5">
                                            <p:txEl>
                                              <p:pRg st="8" end="8"/>
                                            </p:txEl>
                                          </p:spTgt>
                                        </p:tgtEl>
                                        <p:attrNameLst>
                                          <p:attrName>style.visibility</p:attrName>
                                        </p:attrNameLst>
                                      </p:cBhvr>
                                      <p:to>
                                        <p:strVal val="visible"/>
                                      </p:to>
                                    </p:set>
                                  </p:childTnLst>
                                </p:cTn>
                              </p:par>
                              <p:par>
                                <p:cTn id="54" presetID="1" presetClass="entr" presetSubtype="0" fill="hold" grpId="0" nodeType="withEffect">
                                  <p:stCondLst>
                                    <p:cond delay="0"/>
                                  </p:stCondLst>
                                  <p:childTnLst>
                                    <p:set>
                                      <p:cBhvr>
                                        <p:cTn id="55" dur="1" fill="hold">
                                          <p:stCondLst>
                                            <p:cond delay="0"/>
                                          </p:stCondLst>
                                        </p:cTn>
                                        <p:tgtEl>
                                          <p:spTgt spid="5">
                                            <p:txEl>
                                              <p:pRg st="9" end="9"/>
                                            </p:txEl>
                                          </p:spTgt>
                                        </p:tgtEl>
                                        <p:attrNameLst>
                                          <p:attrName>style.visibility</p:attrName>
                                        </p:attrNameLst>
                                      </p:cBhvr>
                                      <p:to>
                                        <p:strVal val="visible"/>
                                      </p:to>
                                    </p:set>
                                  </p:childTnLst>
                                </p:cTn>
                              </p:par>
                              <p:par>
                                <p:cTn id="56" presetID="1" presetClass="entr" presetSubtype="0" fill="hold" grpId="0" nodeType="withEffect">
                                  <p:stCondLst>
                                    <p:cond delay="0"/>
                                  </p:stCondLst>
                                  <p:childTnLst>
                                    <p:set>
                                      <p:cBhvr>
                                        <p:cTn id="57"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P spid="8" grpId="0" animBg="1"/>
      <p:bldP spid="8"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Introduction </a:t>
            </a:r>
            <a:r>
              <a:rPr lang="en-US" sz="2400" dirty="0" smtClean="0"/>
              <a:t>[</a:t>
            </a:r>
            <a:r>
              <a:rPr lang="en-US" sz="2400" dirty="0" err="1" smtClean="0"/>
              <a:t>Lan</a:t>
            </a:r>
            <a:r>
              <a:rPr lang="en-US" sz="2400" dirty="0" smtClean="0"/>
              <a:t>]</a:t>
            </a:r>
          </a:p>
          <a:p>
            <a:r>
              <a:rPr lang="en-US" dirty="0" err="1" smtClean="0"/>
              <a:t>MetaMap</a:t>
            </a:r>
            <a:r>
              <a:rPr lang="en-US" dirty="0" smtClean="0"/>
              <a:t> </a:t>
            </a:r>
            <a:r>
              <a:rPr lang="en-US" sz="2400" dirty="0" smtClean="0"/>
              <a:t>[Fran</a:t>
            </a:r>
            <a:r>
              <a:rPr lang="en-US" sz="2400" dirty="0" smtClean="0">
                <a:cs typeface="Times New Roman" pitchFamily="18" charset="0"/>
              </a:rPr>
              <a:t>ç</a:t>
            </a:r>
            <a:r>
              <a:rPr lang="en-US" sz="2400" dirty="0" smtClean="0"/>
              <a:t>ois]</a:t>
            </a:r>
          </a:p>
          <a:p>
            <a:r>
              <a:rPr lang="en-US" dirty="0" smtClean="0">
                <a:solidFill>
                  <a:schemeClr val="accent2"/>
                </a:solidFill>
              </a:rPr>
              <a:t>The NLM Medical Text Indexer (MTI) </a:t>
            </a:r>
            <a:r>
              <a:rPr lang="en-US" sz="2400" dirty="0" smtClean="0">
                <a:solidFill>
                  <a:schemeClr val="accent2"/>
                </a:solidFill>
              </a:rPr>
              <a:t>[Jim]</a:t>
            </a:r>
          </a:p>
          <a:p>
            <a:r>
              <a:rPr lang="en-US" dirty="0" smtClean="0"/>
              <a:t>Availability of Indexing Initiative Tools </a:t>
            </a:r>
            <a:r>
              <a:rPr lang="en-US" sz="2400" dirty="0" smtClean="0"/>
              <a:t>[Willie]</a:t>
            </a:r>
          </a:p>
          <a:p>
            <a:r>
              <a:rPr lang="en-US" dirty="0" smtClean="0"/>
              <a:t>Research and Outreach Efforts </a:t>
            </a:r>
            <a:r>
              <a:rPr lang="en-US" dirty="0"/>
              <a:t>[Antonio, Caitlin, </a:t>
            </a:r>
            <a:r>
              <a:rPr lang="en-US" dirty="0" err="1"/>
              <a:t>Lan</a:t>
            </a:r>
            <a:r>
              <a:rPr lang="en-US" dirty="0"/>
              <a:t>]</a:t>
            </a:r>
          </a:p>
          <a:p>
            <a:r>
              <a:rPr lang="en-US" dirty="0" smtClean="0"/>
              <a:t>Summary and Future Plans </a:t>
            </a:r>
            <a:r>
              <a:rPr lang="en-US" sz="2400" dirty="0" smtClean="0"/>
              <a:t>[</a:t>
            </a:r>
            <a:r>
              <a:rPr lang="en-US" sz="2400" dirty="0" err="1" smtClean="0"/>
              <a:t>Lan</a:t>
            </a:r>
            <a:r>
              <a:rPr lang="en-US" sz="2400" dirty="0" smtClean="0"/>
              <a:t>]</a:t>
            </a:r>
          </a:p>
          <a:p>
            <a:r>
              <a:rPr lang="en-US" dirty="0" smtClean="0"/>
              <a:t>Questions</a:t>
            </a:r>
          </a:p>
        </p:txBody>
      </p:sp>
      <p:sp>
        <p:nvSpPr>
          <p:cNvPr id="4" name="Slide Number Placeholder 3"/>
          <p:cNvSpPr>
            <a:spLocks noGrp="1"/>
          </p:cNvSpPr>
          <p:nvPr>
            <p:ph type="sldNum" sz="quarter" idx="10"/>
          </p:nvPr>
        </p:nvSpPr>
        <p:spPr/>
        <p:txBody>
          <a:bodyPr/>
          <a:lstStyle/>
          <a:p>
            <a:fld id="{7DE3DC8A-4A07-44D3-A469-6DD60BBA3A61}" type="slidenum">
              <a:rPr lang="en-US" smtClean="0"/>
              <a:pPr/>
              <a:t>26</a:t>
            </a:fld>
            <a:endParaRPr lang="en-US" dirty="0"/>
          </a:p>
        </p:txBody>
      </p:sp>
    </p:spTree>
    <p:extLst>
      <p:ext uri="{BB962C8B-B14F-4D97-AF65-F5344CB8AC3E}">
        <p14:creationId xmlns:p14="http://schemas.microsoft.com/office/powerpoint/2010/main" val="871333829"/>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NLM Medical Text Indexer (MTI)</a:t>
            </a:r>
            <a:endParaRPr lang="en-US" dirty="0"/>
          </a:p>
        </p:txBody>
      </p:sp>
      <p:sp>
        <p:nvSpPr>
          <p:cNvPr id="3" name="Content Placeholder 2"/>
          <p:cNvSpPr>
            <a:spLocks noGrp="1"/>
          </p:cNvSpPr>
          <p:nvPr>
            <p:ph idx="1"/>
          </p:nvPr>
        </p:nvSpPr>
        <p:spPr/>
        <p:txBody>
          <a:bodyPr/>
          <a:lstStyle/>
          <a:p>
            <a:r>
              <a:rPr lang="en-US" dirty="0" smtClean="0"/>
              <a:t>Overview</a:t>
            </a:r>
          </a:p>
          <a:p>
            <a:r>
              <a:rPr lang="en-US" dirty="0" smtClean="0"/>
              <a:t>Uses</a:t>
            </a:r>
          </a:p>
          <a:p>
            <a:r>
              <a:rPr lang="en-US" dirty="0" smtClean="0"/>
              <a:t>MTI as First-Line Indexer (MTIFL)</a:t>
            </a:r>
          </a:p>
          <a:p>
            <a:r>
              <a:rPr lang="en-US" dirty="0" smtClean="0"/>
              <a:t>Performance</a:t>
            </a:r>
          </a:p>
          <a:p>
            <a:endParaRPr lang="en-US" dirty="0"/>
          </a:p>
        </p:txBody>
      </p:sp>
      <p:sp>
        <p:nvSpPr>
          <p:cNvPr id="4" name="Slide Number Placeholder 3"/>
          <p:cNvSpPr>
            <a:spLocks noGrp="1"/>
          </p:cNvSpPr>
          <p:nvPr>
            <p:ph type="sldNum" sz="quarter" idx="10"/>
          </p:nvPr>
        </p:nvSpPr>
        <p:spPr/>
        <p:txBody>
          <a:bodyPr/>
          <a:lstStyle/>
          <a:p>
            <a:fld id="{7DE3DC8A-4A07-44D3-A469-6DD60BBA3A61}" type="slidenum">
              <a:rPr lang="en-US" smtClean="0"/>
              <a:pPr/>
              <a:t>27</a:t>
            </a:fld>
            <a:endParaRPr lang="en-US" dirty="0"/>
          </a:p>
        </p:txBody>
      </p:sp>
    </p:spTree>
    <p:extLst>
      <p:ext uri="{BB962C8B-B14F-4D97-AF65-F5344CB8AC3E}">
        <p14:creationId xmlns:p14="http://schemas.microsoft.com/office/powerpoint/2010/main" val="1440852326"/>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MTI - Overview</a:t>
            </a:r>
            <a:endParaRPr lang="en-US" dirty="0"/>
          </a:p>
        </p:txBody>
      </p:sp>
      <p:sp>
        <p:nvSpPr>
          <p:cNvPr id="3" name="Content Placeholder 2"/>
          <p:cNvSpPr>
            <a:spLocks noGrp="1"/>
          </p:cNvSpPr>
          <p:nvPr>
            <p:ph idx="1"/>
          </p:nvPr>
        </p:nvSpPr>
        <p:spPr>
          <a:xfrm>
            <a:off x="685800" y="1524000"/>
            <a:ext cx="8458200" cy="4572000"/>
          </a:xfrm>
        </p:spPr>
        <p:txBody>
          <a:bodyPr/>
          <a:lstStyle/>
          <a:p>
            <a:r>
              <a:rPr lang="en-US" dirty="0"/>
              <a:t>Summarizes input text into an ordered list of </a:t>
            </a:r>
            <a:r>
              <a:rPr lang="en-US" dirty="0" err="1"/>
              <a:t>MeSH</a:t>
            </a:r>
            <a:r>
              <a:rPr lang="en-US" dirty="0"/>
              <a:t> </a:t>
            </a:r>
            <a:r>
              <a:rPr lang="en-US" dirty="0" smtClean="0"/>
              <a:t>Headings</a:t>
            </a:r>
            <a:endParaRPr lang="en-US" dirty="0"/>
          </a:p>
          <a:p>
            <a:pPr>
              <a:spcBef>
                <a:spcPts val="1200"/>
              </a:spcBef>
            </a:pPr>
            <a:r>
              <a:rPr lang="en-US" dirty="0" smtClean="0"/>
              <a:t>In use since mid-2002</a:t>
            </a:r>
          </a:p>
          <a:p>
            <a:pPr>
              <a:spcBef>
                <a:spcPts val="1200"/>
              </a:spcBef>
            </a:pPr>
            <a:r>
              <a:rPr lang="en-US" dirty="0" smtClean="0"/>
              <a:t>Developed with continued Index Section collaboration</a:t>
            </a:r>
          </a:p>
          <a:p>
            <a:pPr>
              <a:spcBef>
                <a:spcPts val="1200"/>
              </a:spcBef>
            </a:pPr>
            <a:r>
              <a:rPr lang="en-US" dirty="0" smtClean="0"/>
              <a:t>Uses article Title and Abstract</a:t>
            </a:r>
          </a:p>
          <a:p>
            <a:pPr>
              <a:spcBef>
                <a:spcPts val="1200"/>
              </a:spcBef>
            </a:pPr>
            <a:r>
              <a:rPr lang="en-US" dirty="0" smtClean="0"/>
              <a:t>Provides recommendations for </a:t>
            </a:r>
            <a:r>
              <a:rPr lang="en-US" dirty="0" smtClean="0">
                <a:solidFill>
                  <a:schemeClr val="accent2"/>
                </a:solidFill>
              </a:rPr>
              <a:t>96%</a:t>
            </a:r>
            <a:r>
              <a:rPr lang="en-US" dirty="0" smtClean="0"/>
              <a:t> of indexed articles</a:t>
            </a:r>
          </a:p>
          <a:p>
            <a:pPr>
              <a:spcBef>
                <a:spcPts val="1200"/>
              </a:spcBef>
            </a:pPr>
            <a:r>
              <a:rPr lang="en-US" dirty="0" smtClean="0"/>
              <a:t>Indexer consulted for </a:t>
            </a:r>
            <a:r>
              <a:rPr lang="en-US" dirty="0" smtClean="0">
                <a:solidFill>
                  <a:schemeClr val="accent2"/>
                </a:solidFill>
              </a:rPr>
              <a:t>50%</a:t>
            </a:r>
            <a:r>
              <a:rPr lang="en-US" dirty="0" smtClean="0"/>
              <a:t> of indexed articles</a:t>
            </a:r>
          </a:p>
          <a:p>
            <a:endParaRPr lang="en-US" dirty="0"/>
          </a:p>
        </p:txBody>
      </p:sp>
      <p:sp>
        <p:nvSpPr>
          <p:cNvPr id="4" name="Slide Number Placeholder 3"/>
          <p:cNvSpPr>
            <a:spLocks noGrp="1"/>
          </p:cNvSpPr>
          <p:nvPr>
            <p:ph type="sldNum" sz="quarter" idx="10"/>
          </p:nvPr>
        </p:nvSpPr>
        <p:spPr/>
        <p:txBody>
          <a:bodyPr/>
          <a:lstStyle/>
          <a:p>
            <a:fld id="{7DE3DC8A-4A07-44D3-A469-6DD60BBA3A61}" type="slidenum">
              <a:rPr lang="en-US" smtClean="0"/>
              <a:pPr/>
              <a:t>28</a:t>
            </a:fld>
            <a:endParaRPr lang="en-US" dirty="0"/>
          </a:p>
        </p:txBody>
      </p:sp>
    </p:spTree>
    <p:extLst>
      <p:ext uri="{BB962C8B-B14F-4D97-AF65-F5344CB8AC3E}">
        <p14:creationId xmlns:p14="http://schemas.microsoft.com/office/powerpoint/2010/main" val="3804566104"/>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MTI </a:t>
            </a:r>
            <a:r>
              <a:rPr lang="en-US" dirty="0" smtClean="0"/>
              <a:t>Usage</a:t>
            </a:r>
            <a:endParaRPr lang="en-US" dirty="0"/>
          </a:p>
        </p:txBody>
      </p:sp>
      <p:sp>
        <p:nvSpPr>
          <p:cNvPr id="4" name="Slide Number Placeholder 3"/>
          <p:cNvSpPr>
            <a:spLocks noGrp="1"/>
          </p:cNvSpPr>
          <p:nvPr>
            <p:ph type="sldNum" sz="quarter" idx="10"/>
          </p:nvPr>
        </p:nvSpPr>
        <p:spPr/>
        <p:txBody>
          <a:bodyPr/>
          <a:lstStyle/>
          <a:p>
            <a:fld id="{7DE3DC8A-4A07-44D3-A469-6DD60BBA3A61}" type="slidenum">
              <a:rPr lang="en-US" smtClean="0"/>
              <a:pPr/>
              <a:t>29</a:t>
            </a:fld>
            <a:endParaRPr lang="en-US" dirty="0"/>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5749" y="1585909"/>
            <a:ext cx="8112503" cy="4049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13236765"/>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MEDLINE Citation Example</a:t>
            </a:r>
            <a:endParaRPr lang="en-US" dirty="0"/>
          </a:p>
        </p:txBody>
      </p:sp>
      <p:sp>
        <p:nvSpPr>
          <p:cNvPr id="4" name="Slide Number Placeholder 3"/>
          <p:cNvSpPr>
            <a:spLocks noGrp="1"/>
          </p:cNvSpPr>
          <p:nvPr>
            <p:ph type="sldNum" sz="quarter" idx="10"/>
          </p:nvPr>
        </p:nvSpPr>
        <p:spPr/>
        <p:txBody>
          <a:bodyPr/>
          <a:lstStyle/>
          <a:p>
            <a:fld id="{7DE3DC8A-4A07-44D3-A469-6DD60BBA3A61}" type="slidenum">
              <a:rPr lang="en-US" smtClean="0"/>
              <a:pPr/>
              <a:t>3</a:t>
            </a:fld>
            <a:endParaRPr lang="en-US" dirty="0"/>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875" t="14106" r="27778" b="39558"/>
          <a:stretch/>
        </p:blipFill>
        <p:spPr>
          <a:xfrm>
            <a:off x="562817" y="1137355"/>
            <a:ext cx="8018367" cy="5014623"/>
          </a:xfrm>
          <a:prstGeom prst="rect">
            <a:avLst/>
          </a:prstGeom>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l="9778" t="23001" r="65818" b="32213"/>
          <a:stretch/>
        </p:blipFill>
        <p:spPr>
          <a:xfrm>
            <a:off x="3497577" y="1554471"/>
            <a:ext cx="2708020" cy="4492000"/>
          </a:xfrm>
          <a:prstGeom prst="rect">
            <a:avLst/>
          </a:prstGeom>
          <a:ln>
            <a:solidFill>
              <a:schemeClr val="accent4">
                <a:lumMod val="10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28543255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MTI - Uses</a:t>
            </a:r>
            <a:endParaRPr lang="en-US" dirty="0"/>
          </a:p>
        </p:txBody>
      </p:sp>
      <p:sp>
        <p:nvSpPr>
          <p:cNvPr id="3" name="Content Placeholder 2"/>
          <p:cNvSpPr>
            <a:spLocks noGrp="1"/>
          </p:cNvSpPr>
          <p:nvPr>
            <p:ph idx="1"/>
          </p:nvPr>
        </p:nvSpPr>
        <p:spPr>
          <a:xfrm>
            <a:off x="685800" y="1524000"/>
            <a:ext cx="8153400" cy="4572000"/>
          </a:xfrm>
        </p:spPr>
        <p:txBody>
          <a:bodyPr/>
          <a:lstStyle/>
          <a:p>
            <a:r>
              <a:rPr lang="en-US" dirty="0" smtClean="0"/>
              <a:t>Assisted indexing of Index Section journal articles</a:t>
            </a:r>
          </a:p>
          <a:p>
            <a:pPr>
              <a:spcBef>
                <a:spcPts val="1200"/>
              </a:spcBef>
            </a:pPr>
            <a:r>
              <a:rPr lang="en-US" dirty="0" smtClean="0"/>
              <a:t>Assisted indexing of Cataloging and History of Medicine Division records</a:t>
            </a:r>
          </a:p>
          <a:p>
            <a:pPr>
              <a:spcBef>
                <a:spcPts val="1200"/>
              </a:spcBef>
            </a:pPr>
            <a:r>
              <a:rPr lang="en-US" dirty="0" smtClean="0"/>
              <a:t>Automatic indexing of NLM Gateway meeting abstracts</a:t>
            </a:r>
          </a:p>
          <a:p>
            <a:pPr>
              <a:spcBef>
                <a:spcPts val="1200"/>
              </a:spcBef>
            </a:pPr>
            <a:r>
              <a:rPr lang="en-US" dirty="0" smtClean="0"/>
              <a:t>First-line indexing (MTIFL) since February 2011</a:t>
            </a:r>
          </a:p>
          <a:p>
            <a:pPr>
              <a:spcBef>
                <a:spcPts val="1200"/>
              </a:spcBef>
            </a:pPr>
            <a:r>
              <a:rPr lang="en-US" dirty="0" smtClean="0"/>
              <a:t>Also available to the Community</a:t>
            </a:r>
          </a:p>
          <a:p>
            <a:pPr lvl="1">
              <a:spcBef>
                <a:spcPts val="1200"/>
              </a:spcBef>
            </a:pPr>
            <a:r>
              <a:rPr lang="en-US" dirty="0" smtClean="0">
                <a:solidFill>
                  <a:schemeClr val="accent2"/>
                </a:solidFill>
              </a:rPr>
              <a:t>45,000</a:t>
            </a:r>
            <a:r>
              <a:rPr lang="en-US" dirty="0" smtClean="0"/>
              <a:t> requests (2011</a:t>
            </a:r>
            <a:r>
              <a:rPr lang="en-US" dirty="0"/>
              <a:t>)</a:t>
            </a:r>
          </a:p>
        </p:txBody>
      </p:sp>
      <p:sp>
        <p:nvSpPr>
          <p:cNvPr id="4" name="Slide Number Placeholder 3"/>
          <p:cNvSpPr>
            <a:spLocks noGrp="1"/>
          </p:cNvSpPr>
          <p:nvPr>
            <p:ph type="sldNum" sz="quarter" idx="10"/>
          </p:nvPr>
        </p:nvSpPr>
        <p:spPr/>
        <p:txBody>
          <a:bodyPr/>
          <a:lstStyle/>
          <a:p>
            <a:fld id="{7DE3DC8A-4A07-44D3-A469-6DD60BBA3A61}" type="slidenum">
              <a:rPr lang="en-US" smtClean="0"/>
              <a:pPr/>
              <a:t>30</a:t>
            </a:fld>
            <a:endParaRPr lang="en-US" dirty="0"/>
          </a:p>
        </p:txBody>
      </p:sp>
    </p:spTree>
    <p:extLst>
      <p:ext uri="{BB962C8B-B14F-4D97-AF65-F5344CB8AC3E}">
        <p14:creationId xmlns:p14="http://schemas.microsoft.com/office/powerpoint/2010/main" val="3441582810"/>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8362666" cy="685800"/>
          </a:xfrm>
        </p:spPr>
        <p:txBody>
          <a:bodyPr/>
          <a:lstStyle/>
          <a:p>
            <a:r>
              <a:rPr lang="en-US" dirty="0" smtClean="0"/>
              <a:t>Data Creation and Management System</a:t>
            </a:r>
            <a:endParaRPr lang="en-US" dirty="0"/>
          </a:p>
        </p:txBody>
      </p:sp>
      <p:sp>
        <p:nvSpPr>
          <p:cNvPr id="4" name="Slide Number Placeholder 3"/>
          <p:cNvSpPr>
            <a:spLocks noGrp="1"/>
          </p:cNvSpPr>
          <p:nvPr>
            <p:ph type="sldNum" sz="quarter" idx="10"/>
          </p:nvPr>
        </p:nvSpPr>
        <p:spPr/>
        <p:txBody>
          <a:bodyPr/>
          <a:lstStyle/>
          <a:p>
            <a:fld id="{7DE3DC8A-4A07-44D3-A469-6DD60BBA3A61}" type="slidenum">
              <a:rPr lang="en-US" smtClean="0"/>
              <a:pPr/>
              <a:t>31</a:t>
            </a:fld>
            <a:endParaRPr lang="en-US" dirty="0"/>
          </a:p>
        </p:txBody>
      </p:sp>
      <p:grpSp>
        <p:nvGrpSpPr>
          <p:cNvPr id="5" name="Group 4"/>
          <p:cNvGrpSpPr/>
          <p:nvPr/>
        </p:nvGrpSpPr>
        <p:grpSpPr>
          <a:xfrm>
            <a:off x="111125" y="1079500"/>
            <a:ext cx="8921750" cy="4913312"/>
            <a:chOff x="123825" y="1030289"/>
            <a:chExt cx="8921750" cy="4913312"/>
          </a:xfrm>
        </p:grpSpPr>
        <p:pic>
          <p:nvPicPr>
            <p:cNvPr id="6" name="Picture 18" descr="screenshot_1a"/>
            <p:cNvPicPr>
              <a:picLocks noChangeAspect="1" noChangeArrowheads="1"/>
            </p:cNvPicPr>
            <p:nvPr/>
          </p:nvPicPr>
          <p:blipFill rotWithShape="1">
            <a:blip r:embed="rId3">
              <a:extLst>
                <a:ext uri="{28A0092B-C50C-407E-A947-70E740481C1C}">
                  <a14:useLocalDpi xmlns:a14="http://schemas.microsoft.com/office/drawing/2010/main" val="0"/>
                </a:ext>
              </a:extLst>
            </a:blip>
            <a:srcRect t="14458" r="1912" b="3854"/>
            <a:stretch/>
          </p:blipFill>
          <p:spPr bwMode="auto">
            <a:xfrm>
              <a:off x="123825" y="1030289"/>
              <a:ext cx="8921750" cy="4913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1" descr="screenshot_3a"/>
            <p:cNvPicPr>
              <a:picLocks noChangeAspect="1" noChangeArrowheads="1"/>
            </p:cNvPicPr>
            <p:nvPr/>
          </p:nvPicPr>
          <p:blipFill rotWithShape="1">
            <a:blip r:embed="rId4">
              <a:extLst>
                <a:ext uri="{28A0092B-C50C-407E-A947-70E740481C1C}">
                  <a14:useLocalDpi xmlns:a14="http://schemas.microsoft.com/office/drawing/2010/main" val="0"/>
                </a:ext>
              </a:extLst>
            </a:blip>
            <a:srcRect t="32945" r="51435" b="44122"/>
            <a:stretch/>
          </p:blipFill>
          <p:spPr bwMode="auto">
            <a:xfrm>
              <a:off x="123825" y="2132013"/>
              <a:ext cx="4497387" cy="1404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1" descr="screenshot_3a"/>
            <p:cNvPicPr>
              <a:picLocks noChangeAspect="1" noChangeArrowheads="1"/>
            </p:cNvPicPr>
            <p:nvPr/>
          </p:nvPicPr>
          <p:blipFill rotWithShape="1">
            <a:blip r:embed="rId4">
              <a:extLst>
                <a:ext uri="{28A0092B-C50C-407E-A947-70E740481C1C}">
                  <a14:useLocalDpi xmlns:a14="http://schemas.microsoft.com/office/drawing/2010/main" val="0"/>
                </a:ext>
              </a:extLst>
            </a:blip>
            <a:srcRect l="49611" t="33253" r="2869" b="5738"/>
            <a:stretch/>
          </p:blipFill>
          <p:spPr bwMode="auto">
            <a:xfrm>
              <a:off x="4621212" y="2132013"/>
              <a:ext cx="4400550" cy="3735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9" name="Picture 19" descr="screenshot_2a"/>
          <p:cNvPicPr>
            <a:picLocks noChangeAspect="1" noChangeArrowheads="1"/>
          </p:cNvPicPr>
          <p:nvPr/>
        </p:nvPicPr>
        <p:blipFill rotWithShape="1">
          <a:blip r:embed="rId5">
            <a:extLst>
              <a:ext uri="{28A0092B-C50C-407E-A947-70E740481C1C}">
                <a14:useLocalDpi xmlns:a14="http://schemas.microsoft.com/office/drawing/2010/main" val="0"/>
              </a:ext>
            </a:extLst>
          </a:blip>
          <a:srcRect l="49536" t="50603" r="4567" b="5783"/>
          <a:stretch/>
        </p:blipFill>
        <p:spPr bwMode="auto">
          <a:xfrm>
            <a:off x="4629150" y="3243610"/>
            <a:ext cx="4389120" cy="27584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219236" dir="20999521" algn="ctr" rotWithShape="0">
                    <a:srgbClr val="808080">
                      <a:alpha val="50000"/>
                    </a:srgbClr>
                  </a:outerShdw>
                </a:effectLst>
              </a14:hiddenEffects>
            </a:ext>
          </a:extLst>
        </p:spPr>
      </p:pic>
      <p:pic>
        <p:nvPicPr>
          <p:cNvPr id="11" name="Picture 19" descr="screenshot_2a"/>
          <p:cNvPicPr>
            <a:picLocks noChangeAspect="1" noChangeArrowheads="1"/>
          </p:cNvPicPr>
          <p:nvPr/>
        </p:nvPicPr>
        <p:blipFill>
          <a:blip r:embed="rId5">
            <a:extLst>
              <a:ext uri="{28A0092B-C50C-407E-A947-70E740481C1C}">
                <a14:useLocalDpi xmlns:a14="http://schemas.microsoft.com/office/drawing/2010/main" val="0"/>
              </a:ext>
            </a:extLst>
          </a:blip>
          <a:srcRect l="48766" t="50603" r="7649" b="5783"/>
          <a:stretch>
            <a:fillRect/>
          </a:stretch>
        </p:blipFill>
        <p:spPr bwMode="auto">
          <a:xfrm>
            <a:off x="2877503" y="1804670"/>
            <a:ext cx="5859462" cy="3876675"/>
          </a:xfrm>
          <a:prstGeom prst="rect">
            <a:avLst/>
          </a:prstGeom>
          <a:noFill/>
          <a:ln>
            <a:noFill/>
          </a:ln>
          <a:effectLst>
            <a:outerShdw blurRad="50800" dist="1905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bwMode="auto">
          <a:xfrm>
            <a:off x="2988065" y="1837361"/>
            <a:ext cx="5303179" cy="361309"/>
          </a:xfrm>
          <a:prstGeom prst="rect">
            <a:avLst/>
          </a:prstGeom>
          <a:noFill/>
          <a:ln w="50800" cap="flat" cmpd="sng" algn="ctr">
            <a:solidFill>
              <a:schemeClr val="accent3">
                <a:lumMod val="50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39736282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out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1+#ppt_w/2"/>
                                          </p:val>
                                        </p:tav>
                                        <p:tav tm="100000">
                                          <p:val>
                                            <p:strVal val="#ppt_x"/>
                                          </p:val>
                                        </p:tav>
                                      </p:tavLst>
                                    </p:anim>
                                    <p:anim calcmode="lin" valueType="num">
                                      <p:cBhvr additive="base">
                                        <p:cTn id="13"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MTI - Uses</a:t>
            </a:r>
            <a:endParaRPr lang="en-US" dirty="0"/>
          </a:p>
        </p:txBody>
      </p:sp>
      <p:sp>
        <p:nvSpPr>
          <p:cNvPr id="3" name="Content Placeholder 2"/>
          <p:cNvSpPr>
            <a:spLocks noGrp="1"/>
          </p:cNvSpPr>
          <p:nvPr>
            <p:ph idx="1"/>
          </p:nvPr>
        </p:nvSpPr>
        <p:spPr>
          <a:xfrm>
            <a:off x="685800" y="1524000"/>
            <a:ext cx="8153400" cy="4572000"/>
          </a:xfrm>
        </p:spPr>
        <p:txBody>
          <a:bodyPr/>
          <a:lstStyle/>
          <a:p>
            <a:r>
              <a:rPr lang="en-US" dirty="0" smtClean="0"/>
              <a:t>Assisted indexing of Index Section journal articles</a:t>
            </a:r>
          </a:p>
          <a:p>
            <a:pPr>
              <a:spcBef>
                <a:spcPts val="1200"/>
              </a:spcBef>
            </a:pPr>
            <a:r>
              <a:rPr lang="en-US" dirty="0" smtClean="0"/>
              <a:t>Assisted indexing of Cataloging and History of Medicine Division records</a:t>
            </a:r>
          </a:p>
          <a:p>
            <a:pPr>
              <a:spcBef>
                <a:spcPts val="1200"/>
              </a:spcBef>
            </a:pPr>
            <a:r>
              <a:rPr lang="en-US" dirty="0" smtClean="0"/>
              <a:t>Automatic indexing of NLM Gateway meeting abstracts</a:t>
            </a:r>
          </a:p>
          <a:p>
            <a:pPr>
              <a:spcBef>
                <a:spcPts val="1200"/>
              </a:spcBef>
            </a:pPr>
            <a:r>
              <a:rPr lang="en-US" dirty="0" smtClean="0"/>
              <a:t>First-line indexing (MTIFL) since February 2011</a:t>
            </a:r>
          </a:p>
          <a:p>
            <a:pPr>
              <a:spcBef>
                <a:spcPts val="1200"/>
              </a:spcBef>
            </a:pPr>
            <a:r>
              <a:rPr lang="en-US" dirty="0" smtClean="0"/>
              <a:t>Also available to the Community</a:t>
            </a:r>
          </a:p>
          <a:p>
            <a:pPr lvl="1">
              <a:spcBef>
                <a:spcPts val="1200"/>
              </a:spcBef>
            </a:pPr>
            <a:r>
              <a:rPr lang="en-US" dirty="0" smtClean="0">
                <a:solidFill>
                  <a:schemeClr val="accent2"/>
                </a:solidFill>
              </a:rPr>
              <a:t>45,000</a:t>
            </a:r>
            <a:r>
              <a:rPr lang="en-US" dirty="0" smtClean="0"/>
              <a:t> requests (2011)</a:t>
            </a:r>
          </a:p>
        </p:txBody>
      </p:sp>
      <p:sp>
        <p:nvSpPr>
          <p:cNvPr id="4" name="Slide Number Placeholder 3"/>
          <p:cNvSpPr>
            <a:spLocks noGrp="1"/>
          </p:cNvSpPr>
          <p:nvPr>
            <p:ph type="sldNum" sz="quarter" idx="10"/>
          </p:nvPr>
        </p:nvSpPr>
        <p:spPr/>
        <p:txBody>
          <a:bodyPr/>
          <a:lstStyle/>
          <a:p>
            <a:fld id="{7DE3DC8A-4A07-44D3-A469-6DD60BBA3A61}" type="slidenum">
              <a:rPr lang="en-US" smtClean="0"/>
              <a:pPr/>
              <a:t>32</a:t>
            </a:fld>
            <a:endParaRPr lang="en-US" dirty="0"/>
          </a:p>
        </p:txBody>
      </p:sp>
    </p:spTree>
    <p:extLst>
      <p:ext uri="{BB962C8B-B14F-4D97-AF65-F5344CB8AC3E}">
        <p14:creationId xmlns:p14="http://schemas.microsoft.com/office/powerpoint/2010/main" val="1734103552"/>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MTI</a:t>
            </a:r>
            <a:endParaRPr lang="en-US" dirty="0"/>
          </a:p>
        </p:txBody>
      </p:sp>
      <p:sp>
        <p:nvSpPr>
          <p:cNvPr id="3" name="Content Placeholder 2"/>
          <p:cNvSpPr>
            <a:spLocks noGrp="1"/>
          </p:cNvSpPr>
          <p:nvPr>
            <p:ph idx="1"/>
          </p:nvPr>
        </p:nvSpPr>
        <p:spPr>
          <a:xfrm>
            <a:off x="685800" y="1524000"/>
            <a:ext cx="4419600" cy="4572000"/>
          </a:xfrm>
        </p:spPr>
        <p:txBody>
          <a:bodyPr/>
          <a:lstStyle/>
          <a:p>
            <a:r>
              <a:rPr lang="en-US" dirty="0" err="1" smtClean="0"/>
              <a:t>MetaMap</a:t>
            </a:r>
            <a:r>
              <a:rPr lang="en-US" dirty="0" smtClean="0"/>
              <a:t> Indexing – Actually found in text</a:t>
            </a:r>
          </a:p>
          <a:p>
            <a:endParaRPr lang="en-US" sz="1000" dirty="0" smtClean="0"/>
          </a:p>
          <a:p>
            <a:r>
              <a:rPr lang="en-US" dirty="0" smtClean="0"/>
              <a:t>Restrict to </a:t>
            </a:r>
            <a:r>
              <a:rPr lang="en-US" dirty="0" err="1" smtClean="0"/>
              <a:t>MeSH</a:t>
            </a:r>
            <a:r>
              <a:rPr lang="en-US" dirty="0" smtClean="0"/>
              <a:t> – Maps UMLS Concepts to </a:t>
            </a:r>
            <a:r>
              <a:rPr lang="en-US" dirty="0" err="1" smtClean="0"/>
              <a:t>MeSH</a:t>
            </a:r>
            <a:endParaRPr lang="en-US" dirty="0" smtClean="0"/>
          </a:p>
          <a:p>
            <a:endParaRPr lang="en-US" sz="1000" dirty="0" smtClean="0"/>
          </a:p>
          <a:p>
            <a:r>
              <a:rPr lang="en-US" dirty="0" smtClean="0"/>
              <a:t>PubMed Related Citations – Not necessarily found in text</a:t>
            </a:r>
          </a:p>
          <a:p>
            <a:endParaRPr lang="en-US" dirty="0"/>
          </a:p>
        </p:txBody>
      </p:sp>
      <p:sp>
        <p:nvSpPr>
          <p:cNvPr id="4" name="Slide Number Placeholder 3"/>
          <p:cNvSpPr>
            <a:spLocks noGrp="1"/>
          </p:cNvSpPr>
          <p:nvPr>
            <p:ph type="sldNum" sz="quarter" idx="10"/>
          </p:nvPr>
        </p:nvSpPr>
        <p:spPr/>
        <p:txBody>
          <a:bodyPr/>
          <a:lstStyle/>
          <a:p>
            <a:fld id="{7DE3DC8A-4A07-44D3-A469-6DD60BBA3A61}" type="slidenum">
              <a:rPr lang="en-US" smtClean="0"/>
              <a:pPr/>
              <a:t>33</a:t>
            </a:fld>
            <a:endParaRPr lang="en-US" dirty="0"/>
          </a:p>
        </p:txBody>
      </p:sp>
      <p:pic>
        <p:nvPicPr>
          <p:cNvPr id="2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12080" y="173736"/>
            <a:ext cx="3861471" cy="5944223"/>
          </a:xfrm>
          <a:prstGeom prst="rect">
            <a:avLst/>
          </a:prstGeom>
          <a:solidFill>
            <a:schemeClr val="tx1"/>
          </a:solidFill>
          <a:ln>
            <a:noFill/>
          </a:ln>
          <a:effectLst/>
        </p:spPr>
      </p:pic>
      <p:grpSp>
        <p:nvGrpSpPr>
          <p:cNvPr id="22" name="Group 21"/>
          <p:cNvGrpSpPr/>
          <p:nvPr/>
        </p:nvGrpSpPr>
        <p:grpSpPr>
          <a:xfrm>
            <a:off x="5212080" y="173736"/>
            <a:ext cx="3870591" cy="5944223"/>
            <a:chOff x="5200649" y="173736"/>
            <a:chExt cx="3870591" cy="5944223"/>
          </a:xfrm>
        </p:grpSpPr>
        <p:pic>
          <p:nvPicPr>
            <p:cNvPr id="2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00649" y="173736"/>
              <a:ext cx="3861471" cy="5944223"/>
            </a:xfrm>
            <a:prstGeom prst="rect">
              <a:avLst/>
            </a:prstGeom>
            <a:solidFill>
              <a:schemeClr val="tx1"/>
            </a:solidFill>
            <a:ln>
              <a:noFill/>
            </a:ln>
            <a:effectLst/>
          </p:spPr>
        </p:pic>
        <p:sp>
          <p:nvSpPr>
            <p:cNvPr id="25" name="Rectangle 24"/>
            <p:cNvSpPr/>
            <p:nvPr/>
          </p:nvSpPr>
          <p:spPr bwMode="auto">
            <a:xfrm>
              <a:off x="7156715" y="458294"/>
              <a:ext cx="1914525" cy="2854501"/>
            </a:xfrm>
            <a:prstGeom prst="rect">
              <a:avLst/>
            </a:prstGeom>
            <a:solidFill>
              <a:schemeClr val="tx1">
                <a:lumMod val="75000"/>
                <a:alpha val="80000"/>
              </a:schemeClr>
            </a:solidFill>
            <a:ln w="254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6" name="Rectangle 25"/>
            <p:cNvSpPr/>
            <p:nvPr/>
          </p:nvSpPr>
          <p:spPr bwMode="auto">
            <a:xfrm>
              <a:off x="5200649" y="3629025"/>
              <a:ext cx="3870591" cy="2486877"/>
            </a:xfrm>
            <a:prstGeom prst="rect">
              <a:avLst/>
            </a:prstGeom>
            <a:solidFill>
              <a:schemeClr val="tx1">
                <a:lumMod val="75000"/>
                <a:alpha val="80000"/>
              </a:schemeClr>
            </a:solidFill>
            <a:ln w="254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grpSp>
      <p:grpSp>
        <p:nvGrpSpPr>
          <p:cNvPr id="27" name="Group 26"/>
          <p:cNvGrpSpPr/>
          <p:nvPr/>
        </p:nvGrpSpPr>
        <p:grpSpPr>
          <a:xfrm>
            <a:off x="5212080" y="173736"/>
            <a:ext cx="3870591" cy="5944223"/>
            <a:chOff x="5200649" y="173736"/>
            <a:chExt cx="3870591" cy="5944223"/>
          </a:xfrm>
        </p:grpSpPr>
        <p:pic>
          <p:nvPicPr>
            <p:cNvPr id="3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00649" y="173736"/>
              <a:ext cx="3861471" cy="5944223"/>
            </a:xfrm>
            <a:prstGeom prst="rect">
              <a:avLst/>
            </a:prstGeom>
            <a:solidFill>
              <a:schemeClr val="tx1"/>
            </a:solidFill>
            <a:ln>
              <a:noFill/>
            </a:ln>
            <a:effectLst/>
          </p:spPr>
        </p:pic>
        <p:sp>
          <p:nvSpPr>
            <p:cNvPr id="37" name="Rectangle 36"/>
            <p:cNvSpPr/>
            <p:nvPr/>
          </p:nvSpPr>
          <p:spPr bwMode="auto">
            <a:xfrm>
              <a:off x="5200649" y="458294"/>
              <a:ext cx="1914525" cy="2854501"/>
            </a:xfrm>
            <a:prstGeom prst="rect">
              <a:avLst/>
            </a:prstGeom>
            <a:solidFill>
              <a:schemeClr val="tx1">
                <a:lumMod val="75000"/>
                <a:alpha val="80000"/>
              </a:schemeClr>
            </a:solidFill>
            <a:ln w="254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38" name="Rectangle 37"/>
            <p:cNvSpPr/>
            <p:nvPr/>
          </p:nvSpPr>
          <p:spPr bwMode="auto">
            <a:xfrm>
              <a:off x="5200649" y="3629025"/>
              <a:ext cx="3870591" cy="2486877"/>
            </a:xfrm>
            <a:prstGeom prst="rect">
              <a:avLst/>
            </a:prstGeom>
            <a:solidFill>
              <a:schemeClr val="tx1">
                <a:lumMod val="75000"/>
                <a:alpha val="80000"/>
              </a:schemeClr>
            </a:solidFill>
            <a:ln w="254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grpSp>
    </p:spTree>
    <p:extLst>
      <p:ext uri="{BB962C8B-B14F-4D97-AF65-F5344CB8AC3E}">
        <p14:creationId xmlns:p14="http://schemas.microsoft.com/office/powerpoint/2010/main" val="127715833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PubMed Query Example</a:t>
            </a:r>
            <a:endParaRPr lang="en-US" dirty="0"/>
          </a:p>
        </p:txBody>
      </p:sp>
      <p:sp>
        <p:nvSpPr>
          <p:cNvPr id="4" name="Slide Number Placeholder 3"/>
          <p:cNvSpPr>
            <a:spLocks noGrp="1"/>
          </p:cNvSpPr>
          <p:nvPr>
            <p:ph type="sldNum" sz="quarter" idx="10"/>
          </p:nvPr>
        </p:nvSpPr>
        <p:spPr/>
        <p:txBody>
          <a:bodyPr/>
          <a:lstStyle/>
          <a:p>
            <a:fld id="{7DE3DC8A-4A07-44D3-A469-6DD60BBA3A61}" type="slidenum">
              <a:rPr lang="en-US" smtClean="0"/>
              <a:pPr/>
              <a:t>34</a:t>
            </a:fld>
            <a:endParaRPr lang="en-US" dirty="0"/>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875" t="14106" r="3294" b="30879"/>
          <a:stretch/>
        </p:blipFill>
        <p:spPr>
          <a:xfrm>
            <a:off x="97013" y="1205942"/>
            <a:ext cx="8896967" cy="4918412"/>
          </a:xfrm>
          <a:prstGeom prst="rect">
            <a:avLst/>
          </a:prstGeom>
        </p:spPr>
      </p:pic>
      <p:sp>
        <p:nvSpPr>
          <p:cNvPr id="6" name="Oval 5"/>
          <p:cNvSpPr/>
          <p:nvPr/>
        </p:nvSpPr>
        <p:spPr bwMode="auto">
          <a:xfrm>
            <a:off x="6268278" y="1815548"/>
            <a:ext cx="2782957" cy="3352800"/>
          </a:xfrm>
          <a:prstGeom prst="ellipse">
            <a:avLst/>
          </a:prstGeom>
          <a:noFill/>
          <a:ln w="63500" cap="flat" cmpd="sng" algn="ctr">
            <a:solidFill>
              <a:srgbClr val="7030A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423358548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MTI</a:t>
            </a:r>
            <a:endParaRPr lang="en-US" dirty="0"/>
          </a:p>
        </p:txBody>
      </p:sp>
      <p:sp>
        <p:nvSpPr>
          <p:cNvPr id="3" name="Content Placeholder 2"/>
          <p:cNvSpPr>
            <a:spLocks noGrp="1"/>
          </p:cNvSpPr>
          <p:nvPr>
            <p:ph idx="1"/>
          </p:nvPr>
        </p:nvSpPr>
        <p:spPr>
          <a:xfrm>
            <a:off x="685800" y="1524000"/>
            <a:ext cx="4419600" cy="4572000"/>
          </a:xfrm>
        </p:spPr>
        <p:txBody>
          <a:bodyPr/>
          <a:lstStyle/>
          <a:p>
            <a:r>
              <a:rPr lang="en-US" dirty="0" err="1" smtClean="0"/>
              <a:t>MetaMap</a:t>
            </a:r>
            <a:r>
              <a:rPr lang="en-US" dirty="0" smtClean="0"/>
              <a:t> Indexing – Actually found in text</a:t>
            </a:r>
          </a:p>
          <a:p>
            <a:endParaRPr lang="en-US" sz="1000" dirty="0" smtClean="0"/>
          </a:p>
          <a:p>
            <a:r>
              <a:rPr lang="en-US" dirty="0" smtClean="0"/>
              <a:t>Restrict to </a:t>
            </a:r>
            <a:r>
              <a:rPr lang="en-US" dirty="0" err="1" smtClean="0"/>
              <a:t>MeSH</a:t>
            </a:r>
            <a:r>
              <a:rPr lang="en-US" dirty="0" smtClean="0"/>
              <a:t> – Maps UMLS Concepts to </a:t>
            </a:r>
            <a:r>
              <a:rPr lang="en-US" dirty="0" err="1" smtClean="0"/>
              <a:t>MeSH</a:t>
            </a:r>
            <a:endParaRPr lang="en-US" dirty="0" smtClean="0"/>
          </a:p>
          <a:p>
            <a:endParaRPr lang="en-US" sz="1000" dirty="0" smtClean="0"/>
          </a:p>
          <a:p>
            <a:r>
              <a:rPr lang="en-US" dirty="0" smtClean="0"/>
              <a:t>PubMed Related Citations – Not necessarily found in text</a:t>
            </a:r>
          </a:p>
          <a:p>
            <a:endParaRPr lang="en-US" dirty="0"/>
          </a:p>
        </p:txBody>
      </p:sp>
      <p:sp>
        <p:nvSpPr>
          <p:cNvPr id="4" name="Slide Number Placeholder 3"/>
          <p:cNvSpPr>
            <a:spLocks noGrp="1"/>
          </p:cNvSpPr>
          <p:nvPr>
            <p:ph type="sldNum" sz="quarter" idx="10"/>
          </p:nvPr>
        </p:nvSpPr>
        <p:spPr/>
        <p:txBody>
          <a:bodyPr/>
          <a:lstStyle/>
          <a:p>
            <a:fld id="{7DE3DC8A-4A07-44D3-A469-6DD60BBA3A61}" type="slidenum">
              <a:rPr lang="en-US" smtClean="0"/>
              <a:pPr/>
              <a:t>35</a:t>
            </a:fld>
            <a:endParaRPr lang="en-US" dirty="0"/>
          </a:p>
        </p:txBody>
      </p:sp>
      <p:grpSp>
        <p:nvGrpSpPr>
          <p:cNvPr id="27" name="Group 26"/>
          <p:cNvGrpSpPr/>
          <p:nvPr/>
        </p:nvGrpSpPr>
        <p:grpSpPr>
          <a:xfrm>
            <a:off x="5212080" y="173736"/>
            <a:ext cx="3870591" cy="5944223"/>
            <a:chOff x="5200649" y="173736"/>
            <a:chExt cx="3870591" cy="5944223"/>
          </a:xfrm>
        </p:grpSpPr>
        <p:pic>
          <p:nvPicPr>
            <p:cNvPr id="3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00649" y="173736"/>
              <a:ext cx="3861471" cy="5944223"/>
            </a:xfrm>
            <a:prstGeom prst="rect">
              <a:avLst/>
            </a:prstGeom>
            <a:solidFill>
              <a:schemeClr val="tx1"/>
            </a:solidFill>
            <a:ln>
              <a:noFill/>
            </a:ln>
            <a:effectLst/>
          </p:spPr>
        </p:pic>
        <p:sp>
          <p:nvSpPr>
            <p:cNvPr id="37" name="Rectangle 36"/>
            <p:cNvSpPr/>
            <p:nvPr/>
          </p:nvSpPr>
          <p:spPr bwMode="auto">
            <a:xfrm>
              <a:off x="5200649" y="458294"/>
              <a:ext cx="1914525" cy="2854501"/>
            </a:xfrm>
            <a:prstGeom prst="rect">
              <a:avLst/>
            </a:prstGeom>
            <a:solidFill>
              <a:schemeClr val="tx1">
                <a:lumMod val="75000"/>
                <a:alpha val="80000"/>
              </a:schemeClr>
            </a:solidFill>
            <a:ln w="254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38" name="Rectangle 37"/>
            <p:cNvSpPr/>
            <p:nvPr/>
          </p:nvSpPr>
          <p:spPr bwMode="auto">
            <a:xfrm>
              <a:off x="5200649" y="3629025"/>
              <a:ext cx="3870591" cy="2486877"/>
            </a:xfrm>
            <a:prstGeom prst="rect">
              <a:avLst/>
            </a:prstGeom>
            <a:solidFill>
              <a:schemeClr val="tx1">
                <a:lumMod val="75000"/>
                <a:alpha val="80000"/>
              </a:schemeClr>
            </a:solidFill>
            <a:ln w="254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grpSp>
      <p:grpSp>
        <p:nvGrpSpPr>
          <p:cNvPr id="14" name="Group 13"/>
          <p:cNvGrpSpPr/>
          <p:nvPr/>
        </p:nvGrpSpPr>
        <p:grpSpPr>
          <a:xfrm>
            <a:off x="5212080" y="173736"/>
            <a:ext cx="3870591" cy="5944223"/>
            <a:chOff x="5200649" y="173736"/>
            <a:chExt cx="3870591" cy="5944223"/>
          </a:xfrm>
        </p:grpSpPr>
        <p:pic>
          <p:nvPicPr>
            <p:cNvPr id="1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00649" y="173736"/>
              <a:ext cx="3861471" cy="5944223"/>
            </a:xfrm>
            <a:prstGeom prst="rect">
              <a:avLst/>
            </a:prstGeom>
            <a:solidFill>
              <a:schemeClr val="tx1"/>
            </a:solidFill>
            <a:ln>
              <a:noFill/>
            </a:ln>
            <a:effectLst/>
          </p:spPr>
        </p:pic>
        <p:sp>
          <p:nvSpPr>
            <p:cNvPr id="16" name="Rectangle 15"/>
            <p:cNvSpPr/>
            <p:nvPr/>
          </p:nvSpPr>
          <p:spPr bwMode="auto">
            <a:xfrm>
              <a:off x="5200649" y="4823460"/>
              <a:ext cx="3870591" cy="1292442"/>
            </a:xfrm>
            <a:prstGeom prst="rect">
              <a:avLst/>
            </a:prstGeom>
            <a:solidFill>
              <a:schemeClr val="tx1">
                <a:lumMod val="75000"/>
                <a:alpha val="80000"/>
              </a:schemeClr>
            </a:solidFill>
            <a:ln w="254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7" name="Rectangle 16"/>
            <p:cNvSpPr/>
            <p:nvPr/>
          </p:nvSpPr>
          <p:spPr bwMode="auto">
            <a:xfrm>
              <a:off x="5200649" y="466725"/>
              <a:ext cx="3870591" cy="3168015"/>
            </a:xfrm>
            <a:prstGeom prst="rect">
              <a:avLst/>
            </a:prstGeom>
            <a:solidFill>
              <a:schemeClr val="tx1">
                <a:lumMod val="75000"/>
                <a:alpha val="80000"/>
              </a:schemeClr>
            </a:solidFill>
            <a:ln w="254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grpSp>
      <p:grpSp>
        <p:nvGrpSpPr>
          <p:cNvPr id="18" name="Group 17"/>
          <p:cNvGrpSpPr/>
          <p:nvPr/>
        </p:nvGrpSpPr>
        <p:grpSpPr>
          <a:xfrm>
            <a:off x="5212080" y="173736"/>
            <a:ext cx="3870591" cy="5944223"/>
            <a:chOff x="5200649" y="173736"/>
            <a:chExt cx="3870591" cy="5944223"/>
          </a:xfrm>
        </p:grpSpPr>
        <p:pic>
          <p:nvPicPr>
            <p:cNvPr id="1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00649" y="173736"/>
              <a:ext cx="3861471" cy="5944223"/>
            </a:xfrm>
            <a:prstGeom prst="rect">
              <a:avLst/>
            </a:prstGeom>
            <a:solidFill>
              <a:schemeClr val="tx1"/>
            </a:solidFill>
            <a:ln>
              <a:noFill/>
            </a:ln>
            <a:effectLst/>
          </p:spPr>
        </p:pic>
        <p:sp>
          <p:nvSpPr>
            <p:cNvPr id="20" name="Rectangle 19"/>
            <p:cNvSpPr/>
            <p:nvPr/>
          </p:nvSpPr>
          <p:spPr bwMode="auto">
            <a:xfrm>
              <a:off x="5200649" y="3611880"/>
              <a:ext cx="3870591" cy="1268730"/>
            </a:xfrm>
            <a:prstGeom prst="rect">
              <a:avLst/>
            </a:prstGeom>
            <a:solidFill>
              <a:schemeClr val="tx1">
                <a:lumMod val="75000"/>
                <a:alpha val="80000"/>
              </a:schemeClr>
            </a:solidFill>
            <a:ln w="254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1" name="Rectangle 20"/>
            <p:cNvSpPr/>
            <p:nvPr/>
          </p:nvSpPr>
          <p:spPr bwMode="auto">
            <a:xfrm>
              <a:off x="5200649" y="466725"/>
              <a:ext cx="3870591" cy="3168015"/>
            </a:xfrm>
            <a:prstGeom prst="rect">
              <a:avLst/>
            </a:prstGeom>
            <a:solidFill>
              <a:schemeClr val="tx1">
                <a:lumMod val="75000"/>
                <a:alpha val="80000"/>
              </a:schemeClr>
            </a:solidFill>
            <a:ln w="254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grpSp>
      <p:sp>
        <p:nvSpPr>
          <p:cNvPr id="22" name="TextBox 21"/>
          <p:cNvSpPr txBox="1"/>
          <p:nvPr/>
        </p:nvSpPr>
        <p:spPr>
          <a:xfrm>
            <a:off x="999460" y="2190045"/>
            <a:ext cx="7464056" cy="2708434"/>
          </a:xfrm>
          <a:prstGeom prst="rect">
            <a:avLst/>
          </a:prstGeom>
          <a:solidFill>
            <a:schemeClr val="tx1"/>
          </a:solidFill>
          <a:ln>
            <a:solidFill>
              <a:schemeClr val="accent4">
                <a:lumMod val="10000"/>
              </a:schemeClr>
            </a:solidFill>
          </a:ln>
          <a:effectLst>
            <a:outerShdw blurRad="50800" dist="190500" dir="2700000" algn="tl" rotWithShape="0">
              <a:prstClr val="black">
                <a:alpha val="40000"/>
              </a:prstClr>
            </a:outerShdw>
          </a:effectLst>
        </p:spPr>
        <p:txBody>
          <a:bodyPr wrap="square" rtlCol="0">
            <a:spAutoFit/>
          </a:bodyPr>
          <a:lstStyle/>
          <a:p>
            <a:r>
              <a:rPr lang="en-US" sz="2800" dirty="0" smtClean="0">
                <a:solidFill>
                  <a:schemeClr val="accent4">
                    <a:lumMod val="10000"/>
                  </a:schemeClr>
                </a:solidFill>
              </a:rPr>
              <a:t>Received </a:t>
            </a:r>
            <a:r>
              <a:rPr lang="en-US" sz="2800" b="1" dirty="0" smtClean="0">
                <a:solidFill>
                  <a:schemeClr val="bg1">
                    <a:lumMod val="50000"/>
                  </a:schemeClr>
                </a:solidFill>
              </a:rPr>
              <a:t>2,330</a:t>
            </a:r>
            <a:r>
              <a:rPr lang="en-US" sz="2800" dirty="0" smtClean="0">
                <a:solidFill>
                  <a:schemeClr val="accent4">
                    <a:lumMod val="10000"/>
                  </a:schemeClr>
                </a:solidFill>
              </a:rPr>
              <a:t> Indexer Feedbacks</a:t>
            </a:r>
          </a:p>
          <a:p>
            <a:r>
              <a:rPr lang="en-US" sz="2800" dirty="0" smtClean="0">
                <a:solidFill>
                  <a:schemeClr val="accent4">
                    <a:lumMod val="10000"/>
                  </a:schemeClr>
                </a:solidFill>
              </a:rPr>
              <a:t>Incorporated </a:t>
            </a:r>
            <a:r>
              <a:rPr lang="en-US" sz="2800" b="1" dirty="0" smtClean="0">
                <a:solidFill>
                  <a:schemeClr val="bg1">
                    <a:lumMod val="50000"/>
                  </a:schemeClr>
                </a:solidFill>
              </a:rPr>
              <a:t>40%</a:t>
            </a:r>
            <a:r>
              <a:rPr lang="en-US" sz="2800" dirty="0" smtClean="0">
                <a:solidFill>
                  <a:schemeClr val="accent4">
                    <a:lumMod val="10000"/>
                  </a:schemeClr>
                </a:solidFill>
              </a:rPr>
              <a:t> into MTI</a:t>
            </a:r>
          </a:p>
          <a:p>
            <a:r>
              <a:rPr lang="en-US" sz="1200" dirty="0" smtClean="0">
                <a:solidFill>
                  <a:schemeClr val="accent4">
                    <a:lumMod val="10000"/>
                  </a:schemeClr>
                </a:solidFill>
              </a:rPr>
              <a:t>March 20, 2012</a:t>
            </a:r>
          </a:p>
          <a:p>
            <a:endParaRPr lang="en-US" sz="1600" dirty="0">
              <a:solidFill>
                <a:schemeClr val="accent4">
                  <a:lumMod val="10000"/>
                </a:schemeClr>
              </a:solidFill>
            </a:endParaRPr>
          </a:p>
          <a:p>
            <a:r>
              <a:rPr lang="en-US" b="1" dirty="0" smtClean="0">
                <a:solidFill>
                  <a:schemeClr val="bg1">
                    <a:lumMod val="50000"/>
                  </a:schemeClr>
                </a:solidFill>
              </a:rPr>
              <a:t>Hibernation</a:t>
            </a:r>
            <a:r>
              <a:rPr lang="en-US" i="1" dirty="0" smtClean="0">
                <a:solidFill>
                  <a:schemeClr val="bg1">
                    <a:lumMod val="50000"/>
                  </a:schemeClr>
                </a:solidFill>
              </a:rPr>
              <a:t> </a:t>
            </a:r>
            <a:r>
              <a:rPr lang="en-US" i="1" dirty="0">
                <a:solidFill>
                  <a:schemeClr val="accent4">
                    <a:lumMod val="10000"/>
                  </a:schemeClr>
                </a:solidFill>
              </a:rPr>
              <a:t>should only be indexed for animals, not for </a:t>
            </a:r>
            <a:r>
              <a:rPr lang="en-US" b="1" dirty="0" smtClean="0">
                <a:solidFill>
                  <a:schemeClr val="bg1">
                    <a:lumMod val="50000"/>
                  </a:schemeClr>
                </a:solidFill>
              </a:rPr>
              <a:t>"stem </a:t>
            </a:r>
            <a:r>
              <a:rPr lang="en-US" b="1" dirty="0">
                <a:solidFill>
                  <a:schemeClr val="bg1">
                    <a:lumMod val="50000"/>
                  </a:schemeClr>
                </a:solidFill>
              </a:rPr>
              <a:t>cell </a:t>
            </a:r>
            <a:r>
              <a:rPr lang="en-US" b="1" dirty="0" smtClean="0">
                <a:solidFill>
                  <a:schemeClr val="bg1">
                    <a:lumMod val="50000"/>
                  </a:schemeClr>
                </a:solidFill>
              </a:rPr>
              <a:t>hibernation"</a:t>
            </a:r>
          </a:p>
          <a:p>
            <a:endParaRPr lang="en-US" sz="1400" i="1" dirty="0" smtClean="0">
              <a:solidFill>
                <a:schemeClr val="accent4">
                  <a:lumMod val="10000"/>
                </a:schemeClr>
              </a:solidFill>
            </a:endParaRPr>
          </a:p>
          <a:p>
            <a:r>
              <a:rPr lang="en-US" b="1" dirty="0">
                <a:solidFill>
                  <a:schemeClr val="bg1">
                    <a:lumMod val="50000"/>
                  </a:schemeClr>
                </a:solidFill>
              </a:rPr>
              <a:t>Clove</a:t>
            </a:r>
            <a:r>
              <a:rPr lang="en-US" i="1" dirty="0">
                <a:solidFill>
                  <a:schemeClr val="accent4">
                    <a:lumMod val="10000"/>
                  </a:schemeClr>
                </a:solidFill>
              </a:rPr>
              <a:t> (spice) should not be mapped to the verb </a:t>
            </a:r>
            <a:r>
              <a:rPr lang="en-US" b="1" dirty="0" smtClean="0">
                <a:solidFill>
                  <a:schemeClr val="bg1">
                    <a:lumMod val="50000"/>
                  </a:schemeClr>
                </a:solidFill>
              </a:rPr>
              <a:t>"cleave</a:t>
            </a:r>
            <a:r>
              <a:rPr lang="en-US" b="1" dirty="0">
                <a:solidFill>
                  <a:schemeClr val="bg1">
                    <a:lumMod val="50000"/>
                  </a:schemeClr>
                </a:solidFill>
              </a:rPr>
              <a:t>" </a:t>
            </a:r>
            <a:endParaRPr lang="en-US" b="1" dirty="0" smtClean="0">
              <a:solidFill>
                <a:schemeClr val="bg1">
                  <a:lumMod val="50000"/>
                </a:schemeClr>
              </a:solidFill>
            </a:endParaRPr>
          </a:p>
        </p:txBody>
      </p:sp>
    </p:spTree>
    <p:extLst>
      <p:ext uri="{BB962C8B-B14F-4D97-AF65-F5344CB8AC3E}">
        <p14:creationId xmlns:p14="http://schemas.microsoft.com/office/powerpoint/2010/main" val="256882593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6" presetClass="entr" presetSubtype="37"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barn(outVertical)">
                                      <p:cBhvr>
                                        <p:cTn id="15" dur="500"/>
                                        <p:tgtEl>
                                          <p:spTgt spid="22"/>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xit" presetSubtype="0" fill="hold" grpId="1" nodeType="clickEffect">
                                  <p:stCondLst>
                                    <p:cond delay="0"/>
                                  </p:stCondLst>
                                  <p:childTnLst>
                                    <p:set>
                                      <p:cBhvr>
                                        <p:cTn id="19" dur="1" fill="hold">
                                          <p:stCondLst>
                                            <p:cond delay="0"/>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MTI - Example</a:t>
            </a:r>
            <a:endParaRPr lang="en-US" dirty="0"/>
          </a:p>
        </p:txBody>
      </p:sp>
      <p:sp>
        <p:nvSpPr>
          <p:cNvPr id="4" name="Slide Number Placeholder 3"/>
          <p:cNvSpPr>
            <a:spLocks noGrp="1"/>
          </p:cNvSpPr>
          <p:nvPr>
            <p:ph type="sldNum" sz="quarter" idx="10"/>
          </p:nvPr>
        </p:nvSpPr>
        <p:spPr/>
        <p:txBody>
          <a:bodyPr/>
          <a:lstStyle/>
          <a:p>
            <a:fld id="{7DE3DC8A-4A07-44D3-A469-6DD60BBA3A61}" type="slidenum">
              <a:rPr lang="en-US" smtClean="0"/>
              <a:pPr/>
              <a:t>36</a:t>
            </a:fld>
            <a:endParaRPr lang="en-US" dirty="0"/>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3720" t="26667" r="5142" b="8824"/>
          <a:stretch/>
        </p:blipFill>
        <p:spPr>
          <a:xfrm>
            <a:off x="118701" y="1156442"/>
            <a:ext cx="8906598" cy="5078415"/>
          </a:xfrm>
          <a:prstGeom prst="rect">
            <a:avLst/>
          </a:prstGeom>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3903" t="26334" r="44727" b="37833"/>
          <a:stretch/>
        </p:blipFill>
        <p:spPr>
          <a:xfrm>
            <a:off x="1721832" y="879826"/>
            <a:ext cx="5700336" cy="3593987"/>
          </a:xfrm>
          <a:prstGeom prst="rect">
            <a:avLst/>
          </a:prstGeom>
          <a:ln w="571500">
            <a:solidFill>
              <a:schemeClr val="tx1">
                <a:lumMod val="50000"/>
              </a:schemeClr>
            </a:solidFill>
          </a:ln>
          <a:effectLst/>
        </p:spPr>
      </p:pic>
      <p:pic>
        <p:nvPicPr>
          <p:cNvPr id="9" name="Picture 8"/>
          <p:cNvPicPr>
            <a:picLocks noChangeAspect="1"/>
          </p:cNvPicPr>
          <p:nvPr/>
        </p:nvPicPr>
        <p:blipFill rotWithShape="1">
          <a:blip r:embed="rId5">
            <a:extLst>
              <a:ext uri="{28A0092B-C50C-407E-A947-70E740481C1C}">
                <a14:useLocalDpi xmlns:a14="http://schemas.microsoft.com/office/drawing/2010/main" val="0"/>
              </a:ext>
            </a:extLst>
          </a:blip>
          <a:srcRect l="3904" t="24167" r="43070" b="46500"/>
          <a:stretch/>
        </p:blipFill>
        <p:spPr>
          <a:xfrm>
            <a:off x="1335747" y="2950341"/>
            <a:ext cx="6472506" cy="3236254"/>
          </a:xfrm>
          <a:prstGeom prst="rect">
            <a:avLst/>
          </a:prstGeom>
          <a:ln w="571500">
            <a:solidFill>
              <a:schemeClr val="tx1">
                <a:lumMod val="50000"/>
              </a:schemeClr>
            </a:solidFill>
          </a:ln>
          <a:effectLst/>
        </p:spPr>
      </p:pic>
      <p:sp>
        <p:nvSpPr>
          <p:cNvPr id="13" name="Rectangle 12"/>
          <p:cNvSpPr/>
          <p:nvPr/>
        </p:nvSpPr>
        <p:spPr bwMode="auto">
          <a:xfrm>
            <a:off x="4345968" y="5619964"/>
            <a:ext cx="2044558" cy="369870"/>
          </a:xfrm>
          <a:prstGeom prst="rect">
            <a:avLst/>
          </a:prstGeom>
          <a:noFill/>
          <a:ln w="50800" cap="flat" cmpd="sng" algn="ctr">
            <a:solidFill>
              <a:schemeClr val="accent3">
                <a:lumMod val="50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4" name="Rectangle 13"/>
          <p:cNvSpPr/>
          <p:nvPr/>
        </p:nvSpPr>
        <p:spPr bwMode="auto">
          <a:xfrm>
            <a:off x="4354529" y="3625065"/>
            <a:ext cx="2868204" cy="289389"/>
          </a:xfrm>
          <a:prstGeom prst="rect">
            <a:avLst/>
          </a:prstGeom>
          <a:noFill/>
          <a:ln w="50800" cap="flat" cmpd="sng" algn="ctr">
            <a:solidFill>
              <a:schemeClr val="accent3">
                <a:lumMod val="50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28384576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6"/>
                                        </p:tgtEl>
                                        <p:attrNameLst>
                                          <p:attrName>style.visibility</p:attrName>
                                        </p:attrNameLst>
                                      </p:cBhvr>
                                      <p:to>
                                        <p:strVal val="hidden"/>
                                      </p:to>
                                    </p:set>
                                  </p:childTnLst>
                                </p:cTn>
                              </p:par>
                              <p:par>
                                <p:cTn id="11" presetID="16" presetClass="entr" presetSubtype="37"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outVertical)">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500" fill="hold"/>
                                        <p:tgtEl>
                                          <p:spTgt spid="13"/>
                                        </p:tgtEl>
                                        <p:attrNameLst>
                                          <p:attrName>ppt_x</p:attrName>
                                        </p:attrNameLst>
                                      </p:cBhvr>
                                      <p:tavLst>
                                        <p:tav tm="0">
                                          <p:val>
                                            <p:strVal val="#ppt_x"/>
                                          </p:val>
                                        </p:tav>
                                        <p:tav tm="100000">
                                          <p:val>
                                            <p:strVal val="#ppt_x"/>
                                          </p:val>
                                        </p:tav>
                                      </p:tavLst>
                                    </p:anim>
                                    <p:anim calcmode="lin" valueType="num">
                                      <p:cBhvr additive="base">
                                        <p:cTn id="19"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 presetClass="exit" presetSubtype="0" fill="hold" grpId="1" nodeType="clickEffect">
                                  <p:stCondLst>
                                    <p:cond delay="0"/>
                                  </p:stCondLst>
                                  <p:childTnLst>
                                    <p:set>
                                      <p:cBhvr>
                                        <p:cTn id="23" dur="1" fill="hold">
                                          <p:stCondLst>
                                            <p:cond delay="0"/>
                                          </p:stCondLst>
                                        </p:cTn>
                                        <p:tgtEl>
                                          <p:spTgt spid="13"/>
                                        </p:tgtEl>
                                        <p:attrNameLst>
                                          <p:attrName>style.visibility</p:attrName>
                                        </p:attrNameLst>
                                      </p:cBhvr>
                                      <p:to>
                                        <p:strVal val="hidden"/>
                                      </p:to>
                                    </p:set>
                                  </p:childTnLst>
                                </p:cTn>
                              </p:par>
                              <p:par>
                                <p:cTn id="24" presetID="2" presetClass="entr" presetSubtype="2"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1+#ppt_w/2"/>
                                          </p:val>
                                        </p:tav>
                                        <p:tav tm="100000">
                                          <p:val>
                                            <p:strVal val="#ppt_x"/>
                                          </p:val>
                                        </p:tav>
                                      </p:tavLst>
                                    </p:anim>
                                    <p:anim calcmode="lin" valueType="num">
                                      <p:cBhvr additive="base">
                                        <p:cTn id="27"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1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MTI as First-Line Indexer (MTIFL)</a:t>
            </a:r>
            <a:endParaRPr lang="en-US" dirty="0"/>
          </a:p>
        </p:txBody>
      </p:sp>
      <p:sp>
        <p:nvSpPr>
          <p:cNvPr id="4" name="Slide Number Placeholder 3"/>
          <p:cNvSpPr>
            <a:spLocks noGrp="1"/>
          </p:cNvSpPr>
          <p:nvPr>
            <p:ph type="sldNum" sz="quarter" idx="10"/>
          </p:nvPr>
        </p:nvSpPr>
        <p:spPr/>
        <p:txBody>
          <a:bodyPr/>
          <a:lstStyle/>
          <a:p>
            <a:fld id="{7DE3DC8A-4A07-44D3-A469-6DD60BBA3A61}" type="slidenum">
              <a:rPr lang="en-US" smtClean="0"/>
              <a:pPr/>
              <a:t>37</a:t>
            </a:fld>
            <a:endParaRPr lang="en-US" dirty="0"/>
          </a:p>
        </p:txBody>
      </p:sp>
      <p:cxnSp>
        <p:nvCxnSpPr>
          <p:cNvPr id="5" name="Straight Connector 4"/>
          <p:cNvCxnSpPr/>
          <p:nvPr/>
        </p:nvCxnSpPr>
        <p:spPr>
          <a:xfrm>
            <a:off x="1968155" y="2250505"/>
            <a:ext cx="609600" cy="0"/>
          </a:xfrm>
          <a:prstGeom prst="line">
            <a:avLst/>
          </a:prstGeom>
          <a:ln w="38100">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6454016" y="2250505"/>
            <a:ext cx="609600" cy="0"/>
          </a:xfrm>
          <a:prstGeom prst="line">
            <a:avLst/>
          </a:prstGeom>
          <a:ln w="38100">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758070" y="3558208"/>
            <a:ext cx="27225" cy="1013792"/>
          </a:xfrm>
          <a:prstGeom prst="line">
            <a:avLst/>
          </a:prstGeom>
          <a:ln w="38100">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195060" y="4556383"/>
            <a:ext cx="609600" cy="0"/>
          </a:xfrm>
          <a:prstGeom prst="line">
            <a:avLst/>
          </a:prstGeom>
          <a:ln w="38100">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909392" y="3432313"/>
            <a:ext cx="13460" cy="501218"/>
          </a:xfrm>
          <a:prstGeom prst="line">
            <a:avLst/>
          </a:prstGeom>
          <a:ln w="38100">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12" name="Rectangle 13"/>
          <p:cNvSpPr>
            <a:spLocks noChangeArrowheads="1"/>
          </p:cNvSpPr>
          <p:nvPr/>
        </p:nvSpPr>
        <p:spPr bwMode="auto">
          <a:xfrm>
            <a:off x="998538" y="2016521"/>
            <a:ext cx="65" cy="2769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effectLst/>
              <a:latin typeface="Calibri" pitchFamily="34" charset="0"/>
              <a:cs typeface="Calibri" pitchFamily="34" charset="0"/>
            </a:endParaRPr>
          </a:p>
        </p:txBody>
      </p:sp>
      <p:sp>
        <p:nvSpPr>
          <p:cNvPr id="13" name="Rectangle 17"/>
          <p:cNvSpPr>
            <a:spLocks noChangeArrowheads="1"/>
          </p:cNvSpPr>
          <p:nvPr/>
        </p:nvSpPr>
        <p:spPr bwMode="auto">
          <a:xfrm>
            <a:off x="1812926" y="2737046"/>
            <a:ext cx="65" cy="2769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effectLst/>
              <a:latin typeface="Calibri" pitchFamily="34" charset="0"/>
              <a:cs typeface="Calibri" pitchFamily="34" charset="0"/>
            </a:endParaRPr>
          </a:p>
        </p:txBody>
      </p:sp>
      <p:sp useBgFill="1">
        <p:nvSpPr>
          <p:cNvPr id="14" name="Rectangle 25"/>
          <p:cNvSpPr>
            <a:spLocks noChangeArrowheads="1"/>
          </p:cNvSpPr>
          <p:nvPr/>
        </p:nvSpPr>
        <p:spPr bwMode="auto">
          <a:xfrm>
            <a:off x="2471738" y="1709275"/>
            <a:ext cx="1905000" cy="1723549"/>
          </a:xfrm>
          <a:prstGeom prst="rect">
            <a:avLst/>
          </a:prstGeom>
          <a:ln w="38100">
            <a:solidFill>
              <a:schemeClr val="tx1"/>
            </a:solidFill>
            <a:miter lim="800000"/>
            <a:headEnd/>
            <a:tailEnd/>
          </a:ln>
        </p:spPr>
        <p:txBody>
          <a:bodyPr vert="horz" wrap="square" lIns="182880" tIns="182880" rIns="182880" bIns="18288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effectLst/>
                <a:latin typeface="Calibri" pitchFamily="34" charset="0"/>
                <a:cs typeface="Calibri" pitchFamily="34" charset="0"/>
              </a:rPr>
              <a:t>MTI</a:t>
            </a:r>
          </a:p>
          <a:p>
            <a:pPr marL="0" marR="0" lvl="0" indent="0" algn="ctr" defTabSz="914400" rtl="0" eaLnBrk="1" fontAlgn="base" latinLnBrk="0" hangingPunct="1">
              <a:lnSpc>
                <a:spcPct val="100000"/>
              </a:lnSpc>
              <a:spcBef>
                <a:spcPct val="0"/>
              </a:spcBef>
              <a:spcAft>
                <a:spcPct val="0"/>
              </a:spcAft>
              <a:buClrTx/>
              <a:buSzTx/>
              <a:tabLst/>
            </a:pPr>
            <a:r>
              <a:rPr lang="en-US" sz="2000" b="1" dirty="0" smtClean="0">
                <a:latin typeface="Calibri" pitchFamily="34" charset="0"/>
                <a:cs typeface="Calibri" pitchFamily="34" charset="0"/>
              </a:rPr>
              <a:t>Processes/</a:t>
            </a:r>
          </a:p>
          <a:p>
            <a:pPr marL="0" marR="0" lvl="0" indent="0" algn="ctr" defTabSz="914400" rtl="0" eaLnBrk="1" fontAlgn="base" latinLnBrk="0" hangingPunct="1">
              <a:lnSpc>
                <a:spcPct val="100000"/>
              </a:lnSpc>
              <a:spcBef>
                <a:spcPct val="0"/>
              </a:spcBef>
              <a:spcAft>
                <a:spcPct val="0"/>
              </a:spcAft>
              <a:buClrTx/>
              <a:buSzTx/>
              <a:tabLst/>
            </a:pPr>
            <a:r>
              <a:rPr kumimoji="0" lang="en-US" sz="2000" b="1" i="0" u="none" strike="noStrike" cap="none" normalizeH="0" baseline="0" dirty="0" smtClean="0">
                <a:ln>
                  <a:noFill/>
                </a:ln>
                <a:effectLst/>
                <a:latin typeface="Calibri" pitchFamily="34" charset="0"/>
                <a:cs typeface="Calibri" pitchFamily="34" charset="0"/>
              </a:rPr>
              <a:t>Recommends</a:t>
            </a:r>
            <a:r>
              <a:rPr kumimoji="0" lang="en-US" sz="2000" b="1" i="0" u="none" strike="noStrike" cap="none" normalizeH="0" dirty="0" smtClean="0">
                <a:ln>
                  <a:noFill/>
                </a:ln>
                <a:effectLst/>
                <a:latin typeface="Calibri" pitchFamily="34" charset="0"/>
                <a:cs typeface="Calibri" pitchFamily="34" charset="0"/>
              </a:rPr>
              <a:t>    MeSH</a:t>
            </a:r>
            <a:endParaRPr kumimoji="0" lang="en-US" sz="2000" b="0" i="0" u="none" strike="noStrike" cap="none" normalizeH="0" baseline="0" dirty="0" smtClean="0">
              <a:ln>
                <a:noFill/>
              </a:ln>
              <a:effectLst/>
              <a:latin typeface="Calibri" pitchFamily="34" charset="0"/>
              <a:cs typeface="Calibri" pitchFamily="34" charset="0"/>
            </a:endParaRPr>
          </a:p>
        </p:txBody>
      </p:sp>
      <p:sp>
        <p:nvSpPr>
          <p:cNvPr id="15" name="Rectangle 40"/>
          <p:cNvSpPr>
            <a:spLocks noChangeArrowheads="1"/>
          </p:cNvSpPr>
          <p:nvPr/>
        </p:nvSpPr>
        <p:spPr bwMode="auto">
          <a:xfrm>
            <a:off x="5999163" y="2329638"/>
            <a:ext cx="65" cy="2769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effectLst/>
              <a:latin typeface="Calibri" pitchFamily="34" charset="0"/>
              <a:cs typeface="Calibri" pitchFamily="34" charset="0"/>
            </a:endParaRPr>
          </a:p>
        </p:txBody>
      </p:sp>
      <p:sp useBgFill="1">
        <p:nvSpPr>
          <p:cNvPr id="16" name="Rectangle 25"/>
          <p:cNvSpPr>
            <a:spLocks noChangeArrowheads="1"/>
          </p:cNvSpPr>
          <p:nvPr/>
        </p:nvSpPr>
        <p:spPr bwMode="auto">
          <a:xfrm>
            <a:off x="7043738" y="1210278"/>
            <a:ext cx="1524000" cy="1600438"/>
          </a:xfrm>
          <a:prstGeom prst="rect">
            <a:avLst/>
          </a:prstGeom>
          <a:ln w="38100">
            <a:solidFill>
              <a:schemeClr val="tx1"/>
            </a:solidFill>
            <a:miter lim="800000"/>
            <a:headEnd/>
            <a:tailEnd/>
          </a:ln>
        </p:spPr>
        <p:txBody>
          <a:bodyPr vert="horz" wrap="square" lIns="182880" tIns="182880" rIns="182880" bIns="182880" numCol="1" anchor="t" anchorCtr="0" compatLnSpc="1">
            <a:prstTxWarp prst="textNoShape">
              <a:avLst/>
            </a:prstTxWarp>
            <a:spAutoFit/>
          </a:bodyPr>
          <a:lstStyle/>
          <a:p>
            <a:pPr lvl="0" algn="ctr" fontAlgn="base">
              <a:spcBef>
                <a:spcPct val="0"/>
              </a:spcBef>
              <a:spcAft>
                <a:spcPct val="0"/>
              </a:spcAft>
            </a:pPr>
            <a:r>
              <a:rPr lang="en-US" sz="2000" b="1" dirty="0" smtClean="0">
                <a:latin typeface="Calibri" pitchFamily="34" charset="0"/>
                <a:cs typeface="Calibri" pitchFamily="34" charset="0"/>
              </a:rPr>
              <a:t>Indexing Displays in PubMed as Usual</a:t>
            </a:r>
          </a:p>
        </p:txBody>
      </p:sp>
      <p:sp useBgFill="1">
        <p:nvSpPr>
          <p:cNvPr id="18" name="Rectangle 25"/>
          <p:cNvSpPr>
            <a:spLocks noChangeArrowheads="1"/>
          </p:cNvSpPr>
          <p:nvPr/>
        </p:nvSpPr>
        <p:spPr bwMode="auto">
          <a:xfrm>
            <a:off x="4910138" y="1709275"/>
            <a:ext cx="1524000" cy="1908215"/>
          </a:xfrm>
          <a:prstGeom prst="rect">
            <a:avLst/>
          </a:prstGeom>
          <a:ln w="38100">
            <a:solidFill>
              <a:schemeClr val="tx1"/>
            </a:solidFill>
            <a:miter lim="800000"/>
            <a:headEnd/>
            <a:tailEnd/>
          </a:ln>
        </p:spPr>
        <p:txBody>
          <a:bodyPr vert="horz" wrap="square" lIns="182880" tIns="182880" rIns="182880" bIns="182880" numCol="1" anchor="t" anchorCtr="0" compatLnSpc="1">
            <a:prstTxWarp prst="textNoShape">
              <a:avLst/>
            </a:prstTxWarp>
            <a:spAutoFit/>
          </a:bodyPr>
          <a:lstStyle/>
          <a:p>
            <a:pPr lvl="0" algn="ctr" fontAlgn="base">
              <a:spcBef>
                <a:spcPct val="0"/>
              </a:spcBef>
              <a:spcAft>
                <a:spcPct val="0"/>
              </a:spcAft>
            </a:pPr>
            <a:r>
              <a:rPr lang="en-US" sz="2800" b="1" dirty="0" smtClean="0">
                <a:latin typeface="Calibri" pitchFamily="34" charset="0"/>
                <a:cs typeface="Calibri" pitchFamily="34" charset="0"/>
              </a:rPr>
              <a:t>Reviser</a:t>
            </a:r>
          </a:p>
          <a:p>
            <a:pPr lvl="0" algn="ctr" fontAlgn="base">
              <a:spcBef>
                <a:spcPct val="0"/>
              </a:spcBef>
              <a:spcAft>
                <a:spcPct val="0"/>
              </a:spcAft>
            </a:pPr>
            <a:r>
              <a:rPr lang="en-US" sz="1800" b="1" dirty="0" smtClean="0">
                <a:latin typeface="Calibri" pitchFamily="34" charset="0"/>
                <a:cs typeface="Calibri" pitchFamily="34" charset="0"/>
              </a:rPr>
              <a:t>Reviews</a:t>
            </a:r>
          </a:p>
          <a:p>
            <a:pPr lvl="0" algn="ctr" fontAlgn="base">
              <a:spcBef>
                <a:spcPct val="0"/>
              </a:spcBef>
              <a:spcAft>
                <a:spcPct val="0"/>
              </a:spcAft>
            </a:pPr>
            <a:r>
              <a:rPr lang="en-US" sz="1800" b="1" dirty="0" smtClean="0">
                <a:latin typeface="Calibri" pitchFamily="34" charset="0"/>
                <a:cs typeface="Calibri" pitchFamily="34" charset="0"/>
              </a:rPr>
              <a:t>Selects</a:t>
            </a:r>
          </a:p>
          <a:p>
            <a:pPr lvl="0" algn="ctr" fontAlgn="base">
              <a:spcBef>
                <a:spcPct val="0"/>
              </a:spcBef>
              <a:spcAft>
                <a:spcPct val="0"/>
              </a:spcAft>
            </a:pPr>
            <a:r>
              <a:rPr lang="en-US" sz="1800" b="1" dirty="0" smtClean="0">
                <a:latin typeface="Calibri" pitchFamily="34" charset="0"/>
                <a:cs typeface="Calibri" pitchFamily="34" charset="0"/>
              </a:rPr>
              <a:t>Adjusts</a:t>
            </a:r>
          </a:p>
          <a:p>
            <a:pPr lvl="0" algn="ctr" fontAlgn="base">
              <a:spcBef>
                <a:spcPct val="0"/>
              </a:spcBef>
              <a:spcAft>
                <a:spcPct val="0"/>
              </a:spcAft>
            </a:pPr>
            <a:r>
              <a:rPr lang="en-US" sz="1800" b="1" dirty="0" smtClean="0">
                <a:latin typeface="Calibri" pitchFamily="34" charset="0"/>
                <a:cs typeface="Calibri" pitchFamily="34" charset="0"/>
              </a:rPr>
              <a:t>Approves</a:t>
            </a:r>
          </a:p>
        </p:txBody>
      </p:sp>
      <p:sp>
        <p:nvSpPr>
          <p:cNvPr id="19" name="TextBox 18"/>
          <p:cNvSpPr txBox="1"/>
          <p:nvPr/>
        </p:nvSpPr>
        <p:spPr>
          <a:xfrm>
            <a:off x="576263" y="3135238"/>
            <a:ext cx="1752600" cy="615553"/>
          </a:xfrm>
          <a:prstGeom prst="rect">
            <a:avLst/>
          </a:prstGeom>
          <a:noFill/>
        </p:spPr>
        <p:txBody>
          <a:bodyPr wrap="square" lIns="0" tIns="0" rIns="0" bIns="0" rtlCol="0">
            <a:spAutoFit/>
          </a:bodyPr>
          <a:lstStyle/>
          <a:p>
            <a:pPr algn="ctr"/>
            <a:r>
              <a:rPr lang="en-US" sz="2000" b="1" dirty="0" smtClean="0">
                <a:latin typeface="Calibri" pitchFamily="34" charset="0"/>
                <a:cs typeface="Calibri" pitchFamily="34" charset="0"/>
              </a:rPr>
              <a:t>23 MEDLINE Journals</a:t>
            </a:r>
            <a:endParaRPr lang="en-US" sz="2000" dirty="0">
              <a:latin typeface="Calibri" pitchFamily="34" charset="0"/>
              <a:cs typeface="Calibri" pitchFamily="34" charset="0"/>
            </a:endParaRPr>
          </a:p>
        </p:txBody>
      </p:sp>
      <p:pic>
        <p:nvPicPr>
          <p:cNvPr id="20" name="Picture 19" descr="Bioinformatics3_cover.gif"/>
          <p:cNvPicPr>
            <a:picLocks noChangeAspect="1"/>
          </p:cNvPicPr>
          <p:nvPr/>
        </p:nvPicPr>
        <p:blipFill>
          <a:blip r:embed="rId3" cstate="print"/>
          <a:stretch>
            <a:fillRect/>
          </a:stretch>
        </p:blipFill>
        <p:spPr>
          <a:xfrm>
            <a:off x="804863" y="1458838"/>
            <a:ext cx="1276350" cy="1666875"/>
          </a:xfrm>
          <a:prstGeom prst="rect">
            <a:avLst/>
          </a:prstGeom>
        </p:spPr>
      </p:pic>
      <p:sp useBgFill="1">
        <p:nvSpPr>
          <p:cNvPr id="21" name="Rectangle 25"/>
          <p:cNvSpPr>
            <a:spLocks noChangeArrowheads="1"/>
          </p:cNvSpPr>
          <p:nvPr/>
        </p:nvSpPr>
        <p:spPr bwMode="auto">
          <a:xfrm>
            <a:off x="3684311" y="3902509"/>
            <a:ext cx="1524000" cy="1354217"/>
          </a:xfrm>
          <a:prstGeom prst="rect">
            <a:avLst/>
          </a:prstGeom>
          <a:ln w="38100">
            <a:solidFill>
              <a:schemeClr val="tx1"/>
            </a:solidFill>
            <a:miter lim="800000"/>
            <a:headEnd/>
            <a:tailEnd/>
          </a:ln>
        </p:spPr>
        <p:txBody>
          <a:bodyPr vert="horz" wrap="square" lIns="182880" tIns="182880" rIns="182880" bIns="182880" numCol="1" anchor="t" anchorCtr="0" compatLnSpc="1">
            <a:prstTxWarp prst="textNoShape">
              <a:avLst/>
            </a:prstTxWarp>
            <a:spAutoFit/>
          </a:bodyPr>
          <a:lstStyle/>
          <a:p>
            <a:pPr lvl="0" algn="ctr" fontAlgn="base">
              <a:spcBef>
                <a:spcPct val="0"/>
              </a:spcBef>
              <a:spcAft>
                <a:spcPct val="0"/>
              </a:spcAft>
            </a:pPr>
            <a:r>
              <a:rPr lang="en-US" sz="2800" b="1" dirty="0" smtClean="0">
                <a:latin typeface="Calibri" pitchFamily="34" charset="0"/>
                <a:cs typeface="Calibri" pitchFamily="34" charset="0"/>
              </a:rPr>
              <a:t>Indexer</a:t>
            </a:r>
          </a:p>
          <a:p>
            <a:pPr lvl="0" algn="ctr" fontAlgn="base">
              <a:spcBef>
                <a:spcPct val="0"/>
              </a:spcBef>
              <a:spcAft>
                <a:spcPct val="0"/>
              </a:spcAft>
            </a:pPr>
            <a:r>
              <a:rPr lang="en-US" sz="1800" b="1" dirty="0" smtClean="0">
                <a:latin typeface="Calibri" pitchFamily="34" charset="0"/>
                <a:cs typeface="Calibri" pitchFamily="34" charset="0"/>
              </a:rPr>
              <a:t>Reviews</a:t>
            </a:r>
          </a:p>
          <a:p>
            <a:pPr lvl="0" algn="ctr" fontAlgn="base">
              <a:spcBef>
                <a:spcPct val="0"/>
              </a:spcBef>
              <a:spcAft>
                <a:spcPct val="0"/>
              </a:spcAft>
            </a:pPr>
            <a:r>
              <a:rPr lang="en-US" sz="1800" b="1" dirty="0" smtClean="0">
                <a:latin typeface="Calibri" pitchFamily="34" charset="0"/>
                <a:cs typeface="Calibri" pitchFamily="34" charset="0"/>
              </a:rPr>
              <a:t>Selects</a:t>
            </a:r>
          </a:p>
        </p:txBody>
      </p:sp>
      <p:sp>
        <p:nvSpPr>
          <p:cNvPr id="25" name="Rectangle 25"/>
          <p:cNvSpPr>
            <a:spLocks noChangeArrowheads="1"/>
          </p:cNvSpPr>
          <p:nvPr/>
        </p:nvSpPr>
        <p:spPr bwMode="auto">
          <a:xfrm>
            <a:off x="2468880" y="1709928"/>
            <a:ext cx="1905000" cy="1723549"/>
          </a:xfrm>
          <a:prstGeom prst="rect">
            <a:avLst/>
          </a:prstGeom>
          <a:solidFill>
            <a:schemeClr val="accent5">
              <a:lumMod val="25000"/>
            </a:schemeClr>
          </a:solidFill>
          <a:ln w="38100">
            <a:solidFill>
              <a:schemeClr val="tx1"/>
            </a:solidFill>
            <a:miter lim="800000"/>
            <a:headEnd/>
            <a:tailEnd/>
          </a:ln>
        </p:spPr>
        <p:txBody>
          <a:bodyPr vert="horz" wrap="square" lIns="182880" tIns="182880" rIns="182880" bIns="18288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effectLst/>
                <a:latin typeface="Calibri" pitchFamily="34" charset="0"/>
                <a:cs typeface="Calibri" pitchFamily="34" charset="0"/>
              </a:rPr>
              <a:t>MTI</a:t>
            </a:r>
          </a:p>
          <a:p>
            <a:pPr marL="0" marR="0" lvl="0" indent="0" algn="ctr" defTabSz="914400" rtl="0" eaLnBrk="1" fontAlgn="base" latinLnBrk="0" hangingPunct="1">
              <a:lnSpc>
                <a:spcPct val="100000"/>
              </a:lnSpc>
              <a:spcBef>
                <a:spcPct val="0"/>
              </a:spcBef>
              <a:spcAft>
                <a:spcPct val="0"/>
              </a:spcAft>
              <a:buClrTx/>
              <a:buSzTx/>
              <a:tabLst/>
            </a:pPr>
            <a:r>
              <a:rPr lang="en-US" sz="2000" b="1" dirty="0" smtClean="0">
                <a:latin typeface="Calibri" pitchFamily="34" charset="0"/>
                <a:cs typeface="Calibri" pitchFamily="34" charset="0"/>
              </a:rPr>
              <a:t>Processes/</a:t>
            </a:r>
          </a:p>
          <a:p>
            <a:pPr marL="0" marR="0" lvl="0" indent="0" algn="ctr" defTabSz="914400" rtl="0" eaLnBrk="1" fontAlgn="base" latinLnBrk="0" hangingPunct="1">
              <a:lnSpc>
                <a:spcPct val="100000"/>
              </a:lnSpc>
              <a:spcBef>
                <a:spcPct val="0"/>
              </a:spcBef>
              <a:spcAft>
                <a:spcPct val="0"/>
              </a:spcAft>
              <a:buClrTx/>
              <a:buSzTx/>
              <a:tabLst/>
            </a:pPr>
            <a:r>
              <a:rPr kumimoji="0" lang="en-US" sz="2000" b="1" i="0" u="none" strike="noStrike" cap="none" normalizeH="0" baseline="0" dirty="0" smtClean="0">
                <a:ln>
                  <a:noFill/>
                </a:ln>
                <a:effectLst/>
                <a:latin typeface="Calibri" pitchFamily="34" charset="0"/>
                <a:cs typeface="Calibri" pitchFamily="34" charset="0"/>
              </a:rPr>
              <a:t>Recommends</a:t>
            </a:r>
            <a:r>
              <a:rPr kumimoji="0" lang="en-US" sz="2000" b="1" i="0" u="none" strike="noStrike" cap="none" normalizeH="0" dirty="0" smtClean="0">
                <a:ln>
                  <a:noFill/>
                </a:ln>
                <a:effectLst/>
                <a:latin typeface="Calibri" pitchFamily="34" charset="0"/>
                <a:cs typeface="Calibri" pitchFamily="34" charset="0"/>
              </a:rPr>
              <a:t>    MeSH</a:t>
            </a:r>
            <a:endParaRPr kumimoji="0" lang="en-US" sz="2000" b="0" i="0" u="none" strike="noStrike" cap="none" normalizeH="0" baseline="0" dirty="0" smtClean="0">
              <a:ln>
                <a:noFill/>
              </a:ln>
              <a:effectLst/>
              <a:latin typeface="Calibri" pitchFamily="34" charset="0"/>
              <a:cs typeface="Calibri" pitchFamily="34" charset="0"/>
            </a:endParaRPr>
          </a:p>
        </p:txBody>
      </p:sp>
      <p:sp>
        <p:nvSpPr>
          <p:cNvPr id="26" name="Rectangle 25"/>
          <p:cNvSpPr>
            <a:spLocks noChangeArrowheads="1"/>
          </p:cNvSpPr>
          <p:nvPr/>
        </p:nvSpPr>
        <p:spPr bwMode="auto">
          <a:xfrm>
            <a:off x="3685032" y="3904488"/>
            <a:ext cx="1524000" cy="1354217"/>
          </a:xfrm>
          <a:prstGeom prst="rect">
            <a:avLst/>
          </a:prstGeom>
          <a:solidFill>
            <a:schemeClr val="accent5">
              <a:lumMod val="25000"/>
            </a:schemeClr>
          </a:solidFill>
          <a:ln w="38100">
            <a:solidFill>
              <a:schemeClr val="tx1"/>
            </a:solidFill>
            <a:miter lim="800000"/>
            <a:headEnd/>
            <a:tailEnd/>
          </a:ln>
        </p:spPr>
        <p:txBody>
          <a:bodyPr vert="horz" wrap="square" lIns="182880" tIns="182880" rIns="182880" bIns="182880" numCol="1" anchor="t" anchorCtr="0" compatLnSpc="1">
            <a:prstTxWarp prst="textNoShape">
              <a:avLst/>
            </a:prstTxWarp>
            <a:spAutoFit/>
          </a:bodyPr>
          <a:lstStyle/>
          <a:p>
            <a:pPr lvl="0" algn="ctr" fontAlgn="base">
              <a:spcBef>
                <a:spcPct val="0"/>
              </a:spcBef>
              <a:spcAft>
                <a:spcPct val="0"/>
              </a:spcAft>
            </a:pPr>
            <a:r>
              <a:rPr lang="en-US" sz="2800" b="1" dirty="0" smtClean="0">
                <a:latin typeface="Calibri" pitchFamily="34" charset="0"/>
                <a:cs typeface="Calibri" pitchFamily="34" charset="0"/>
              </a:rPr>
              <a:t>Indexer</a:t>
            </a:r>
          </a:p>
          <a:p>
            <a:pPr lvl="0" algn="ctr" fontAlgn="base">
              <a:spcBef>
                <a:spcPct val="0"/>
              </a:spcBef>
              <a:spcAft>
                <a:spcPct val="0"/>
              </a:spcAft>
            </a:pPr>
            <a:r>
              <a:rPr lang="en-US" sz="1800" b="1" dirty="0" smtClean="0">
                <a:latin typeface="Calibri" pitchFamily="34" charset="0"/>
                <a:cs typeface="Calibri" pitchFamily="34" charset="0"/>
              </a:rPr>
              <a:t>Reviews</a:t>
            </a:r>
          </a:p>
          <a:p>
            <a:pPr lvl="0" algn="ctr" fontAlgn="base">
              <a:spcBef>
                <a:spcPct val="0"/>
              </a:spcBef>
              <a:spcAft>
                <a:spcPct val="0"/>
              </a:spcAft>
            </a:pPr>
            <a:r>
              <a:rPr lang="en-US" sz="1800" b="1" dirty="0" smtClean="0">
                <a:latin typeface="Calibri" pitchFamily="34" charset="0"/>
                <a:cs typeface="Calibri" pitchFamily="34" charset="0"/>
              </a:rPr>
              <a:t>Selects</a:t>
            </a:r>
          </a:p>
        </p:txBody>
      </p:sp>
      <p:sp>
        <p:nvSpPr>
          <p:cNvPr id="27" name="Rectangle 25"/>
          <p:cNvSpPr>
            <a:spLocks noChangeArrowheads="1"/>
          </p:cNvSpPr>
          <p:nvPr/>
        </p:nvSpPr>
        <p:spPr bwMode="auto">
          <a:xfrm>
            <a:off x="4910328" y="1709928"/>
            <a:ext cx="1524000" cy="1908215"/>
          </a:xfrm>
          <a:prstGeom prst="rect">
            <a:avLst/>
          </a:prstGeom>
          <a:solidFill>
            <a:schemeClr val="accent5">
              <a:lumMod val="25000"/>
            </a:schemeClr>
          </a:solidFill>
          <a:ln w="38100">
            <a:solidFill>
              <a:schemeClr val="tx1"/>
            </a:solidFill>
            <a:miter lim="800000"/>
            <a:headEnd/>
            <a:tailEnd/>
          </a:ln>
        </p:spPr>
        <p:txBody>
          <a:bodyPr vert="horz" wrap="square" lIns="182880" tIns="182880" rIns="182880" bIns="182880" numCol="1" anchor="t" anchorCtr="0" compatLnSpc="1">
            <a:prstTxWarp prst="textNoShape">
              <a:avLst/>
            </a:prstTxWarp>
            <a:spAutoFit/>
          </a:bodyPr>
          <a:lstStyle/>
          <a:p>
            <a:pPr lvl="0" algn="ctr" fontAlgn="base">
              <a:spcBef>
                <a:spcPct val="0"/>
              </a:spcBef>
              <a:spcAft>
                <a:spcPct val="0"/>
              </a:spcAft>
            </a:pPr>
            <a:r>
              <a:rPr lang="en-US" sz="2800" b="1" dirty="0" smtClean="0">
                <a:latin typeface="Calibri" pitchFamily="34" charset="0"/>
                <a:cs typeface="Calibri" pitchFamily="34" charset="0"/>
              </a:rPr>
              <a:t>Reviser</a:t>
            </a:r>
          </a:p>
          <a:p>
            <a:pPr lvl="0" algn="ctr" fontAlgn="base">
              <a:spcBef>
                <a:spcPct val="0"/>
              </a:spcBef>
              <a:spcAft>
                <a:spcPct val="0"/>
              </a:spcAft>
            </a:pPr>
            <a:r>
              <a:rPr lang="en-US" sz="1800" b="1" dirty="0" smtClean="0">
                <a:latin typeface="Calibri" pitchFamily="34" charset="0"/>
                <a:cs typeface="Calibri" pitchFamily="34" charset="0"/>
              </a:rPr>
              <a:t>Reviews</a:t>
            </a:r>
          </a:p>
          <a:p>
            <a:pPr lvl="0" algn="ctr" fontAlgn="base">
              <a:spcBef>
                <a:spcPct val="0"/>
              </a:spcBef>
              <a:spcAft>
                <a:spcPct val="0"/>
              </a:spcAft>
            </a:pPr>
            <a:r>
              <a:rPr lang="en-US" sz="1800" b="1" dirty="0" smtClean="0">
                <a:latin typeface="Calibri" pitchFamily="34" charset="0"/>
                <a:cs typeface="Calibri" pitchFamily="34" charset="0"/>
              </a:rPr>
              <a:t>Selects</a:t>
            </a:r>
          </a:p>
          <a:p>
            <a:pPr lvl="0" algn="ctr" fontAlgn="base">
              <a:spcBef>
                <a:spcPct val="0"/>
              </a:spcBef>
              <a:spcAft>
                <a:spcPct val="0"/>
              </a:spcAft>
            </a:pPr>
            <a:r>
              <a:rPr lang="en-US" sz="1800" b="1" dirty="0" smtClean="0">
                <a:latin typeface="Calibri" pitchFamily="34" charset="0"/>
                <a:cs typeface="Calibri" pitchFamily="34" charset="0"/>
              </a:rPr>
              <a:t>Adjusts</a:t>
            </a:r>
          </a:p>
          <a:p>
            <a:pPr lvl="0" algn="ctr" fontAlgn="base">
              <a:spcBef>
                <a:spcPct val="0"/>
              </a:spcBef>
              <a:spcAft>
                <a:spcPct val="0"/>
              </a:spcAft>
            </a:pPr>
            <a:r>
              <a:rPr lang="en-US" sz="1800" b="1" dirty="0" smtClean="0">
                <a:latin typeface="Calibri" pitchFamily="34" charset="0"/>
                <a:cs typeface="Calibri" pitchFamily="34" charset="0"/>
              </a:rPr>
              <a:t>Approves</a:t>
            </a:r>
          </a:p>
        </p:txBody>
      </p:sp>
      <p:sp>
        <p:nvSpPr>
          <p:cNvPr id="28" name="Rectangle 25"/>
          <p:cNvSpPr>
            <a:spLocks noChangeArrowheads="1"/>
          </p:cNvSpPr>
          <p:nvPr/>
        </p:nvSpPr>
        <p:spPr bwMode="auto">
          <a:xfrm>
            <a:off x="7040880" y="1207008"/>
            <a:ext cx="1524000" cy="1600438"/>
          </a:xfrm>
          <a:prstGeom prst="rect">
            <a:avLst/>
          </a:prstGeom>
          <a:solidFill>
            <a:schemeClr val="accent5">
              <a:lumMod val="25000"/>
            </a:schemeClr>
          </a:solidFill>
          <a:ln w="38100">
            <a:solidFill>
              <a:schemeClr val="tx1"/>
            </a:solidFill>
            <a:miter lim="800000"/>
            <a:headEnd/>
            <a:tailEnd/>
          </a:ln>
        </p:spPr>
        <p:txBody>
          <a:bodyPr vert="horz" wrap="square" lIns="182880" tIns="182880" rIns="182880" bIns="182880" numCol="1" anchor="t" anchorCtr="0" compatLnSpc="1">
            <a:prstTxWarp prst="textNoShape">
              <a:avLst/>
            </a:prstTxWarp>
            <a:spAutoFit/>
          </a:bodyPr>
          <a:lstStyle/>
          <a:p>
            <a:pPr lvl="0" algn="ctr" fontAlgn="base">
              <a:spcBef>
                <a:spcPct val="0"/>
              </a:spcBef>
              <a:spcAft>
                <a:spcPct val="0"/>
              </a:spcAft>
            </a:pPr>
            <a:r>
              <a:rPr lang="en-US" sz="2000" b="1" dirty="0" smtClean="0">
                <a:latin typeface="Calibri" pitchFamily="34" charset="0"/>
                <a:cs typeface="Calibri" pitchFamily="34" charset="0"/>
              </a:rPr>
              <a:t>Indexing Displays in PubMed as Usual</a:t>
            </a:r>
          </a:p>
        </p:txBody>
      </p:sp>
      <p:sp>
        <p:nvSpPr>
          <p:cNvPr id="22" name="TextBox 21"/>
          <p:cNvSpPr txBox="1"/>
          <p:nvPr/>
        </p:nvSpPr>
        <p:spPr>
          <a:xfrm>
            <a:off x="554805" y="4027470"/>
            <a:ext cx="2159566" cy="830997"/>
          </a:xfrm>
          <a:prstGeom prst="rect">
            <a:avLst/>
          </a:prstGeom>
          <a:noFill/>
        </p:spPr>
        <p:txBody>
          <a:bodyPr wrap="none" rtlCol="0">
            <a:spAutoFit/>
          </a:bodyPr>
          <a:lstStyle/>
          <a:p>
            <a:pPr algn="ctr"/>
            <a:r>
              <a:rPr lang="en-US" dirty="0" smtClean="0">
                <a:solidFill>
                  <a:schemeClr val="accent2"/>
                </a:solidFill>
              </a:rPr>
              <a:t>“Normal”</a:t>
            </a:r>
          </a:p>
          <a:p>
            <a:r>
              <a:rPr lang="en-US" dirty="0" smtClean="0">
                <a:solidFill>
                  <a:schemeClr val="accent2"/>
                </a:solidFill>
              </a:rPr>
              <a:t>MTI Processing</a:t>
            </a:r>
            <a:endParaRPr lang="en-US" dirty="0">
              <a:solidFill>
                <a:schemeClr val="accent2"/>
              </a:solidFill>
            </a:endParaRPr>
          </a:p>
        </p:txBody>
      </p:sp>
    </p:spTree>
    <p:extLst>
      <p:ext uri="{BB962C8B-B14F-4D97-AF65-F5344CB8AC3E}">
        <p14:creationId xmlns:p14="http://schemas.microsoft.com/office/powerpoint/2010/main" val="84142939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25"/>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26"/>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27"/>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5" grpId="1" animBg="1"/>
      <p:bldP spid="26" grpId="0" animBg="1"/>
      <p:bldP spid="26" grpId="1" animBg="1"/>
      <p:bldP spid="27" grpId="0" animBg="1"/>
      <p:bldP spid="27" grpId="1" animBg="1"/>
      <p:bldP spid="2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MTI as First-Line Indexer (MTIFL)</a:t>
            </a:r>
            <a:endParaRPr lang="en-US" dirty="0"/>
          </a:p>
        </p:txBody>
      </p:sp>
      <p:sp>
        <p:nvSpPr>
          <p:cNvPr id="4" name="Slide Number Placeholder 3"/>
          <p:cNvSpPr>
            <a:spLocks noGrp="1"/>
          </p:cNvSpPr>
          <p:nvPr>
            <p:ph type="sldNum" sz="quarter" idx="10"/>
          </p:nvPr>
        </p:nvSpPr>
        <p:spPr/>
        <p:txBody>
          <a:bodyPr/>
          <a:lstStyle/>
          <a:p>
            <a:fld id="{7DE3DC8A-4A07-44D3-A469-6DD60BBA3A61}" type="slidenum">
              <a:rPr lang="en-US" smtClean="0"/>
              <a:pPr/>
              <a:t>38</a:t>
            </a:fld>
            <a:endParaRPr lang="en-US" dirty="0"/>
          </a:p>
        </p:txBody>
      </p:sp>
      <p:cxnSp>
        <p:nvCxnSpPr>
          <p:cNvPr id="5" name="Straight Connector 4"/>
          <p:cNvCxnSpPr/>
          <p:nvPr/>
        </p:nvCxnSpPr>
        <p:spPr>
          <a:xfrm>
            <a:off x="1968155" y="2250505"/>
            <a:ext cx="609600" cy="0"/>
          </a:xfrm>
          <a:prstGeom prst="line">
            <a:avLst/>
          </a:prstGeom>
          <a:ln w="38100">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6454016" y="2250505"/>
            <a:ext cx="609600" cy="0"/>
          </a:xfrm>
          <a:prstGeom prst="line">
            <a:avLst/>
          </a:prstGeom>
          <a:ln w="38100">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4346921" y="2250505"/>
            <a:ext cx="609600" cy="0"/>
          </a:xfrm>
          <a:prstGeom prst="line">
            <a:avLst/>
          </a:prstGeom>
          <a:ln w="38100">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6434138" y="3330557"/>
            <a:ext cx="609600" cy="0"/>
          </a:xfrm>
          <a:prstGeom prst="line">
            <a:avLst/>
          </a:prstGeom>
          <a:ln w="38100">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12" name="Rectangle 13"/>
          <p:cNvSpPr>
            <a:spLocks noChangeArrowheads="1"/>
          </p:cNvSpPr>
          <p:nvPr/>
        </p:nvSpPr>
        <p:spPr bwMode="auto">
          <a:xfrm>
            <a:off x="998538" y="2016521"/>
            <a:ext cx="65" cy="2769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effectLst/>
              <a:latin typeface="Calibri" pitchFamily="34" charset="0"/>
              <a:cs typeface="Calibri" pitchFamily="34" charset="0"/>
            </a:endParaRPr>
          </a:p>
        </p:txBody>
      </p:sp>
      <p:sp>
        <p:nvSpPr>
          <p:cNvPr id="13" name="Rectangle 17"/>
          <p:cNvSpPr>
            <a:spLocks noChangeArrowheads="1"/>
          </p:cNvSpPr>
          <p:nvPr/>
        </p:nvSpPr>
        <p:spPr bwMode="auto">
          <a:xfrm>
            <a:off x="1812926" y="2737046"/>
            <a:ext cx="65" cy="2769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effectLst/>
              <a:latin typeface="Calibri" pitchFamily="34" charset="0"/>
              <a:cs typeface="Calibri" pitchFamily="34" charset="0"/>
            </a:endParaRPr>
          </a:p>
        </p:txBody>
      </p:sp>
      <p:sp useBgFill="1">
        <p:nvSpPr>
          <p:cNvPr id="14" name="Rectangle 25"/>
          <p:cNvSpPr>
            <a:spLocks noChangeArrowheads="1"/>
          </p:cNvSpPr>
          <p:nvPr/>
        </p:nvSpPr>
        <p:spPr bwMode="auto">
          <a:xfrm>
            <a:off x="2471738" y="1709275"/>
            <a:ext cx="1905000" cy="1723549"/>
          </a:xfrm>
          <a:prstGeom prst="rect">
            <a:avLst/>
          </a:prstGeom>
          <a:ln w="38100">
            <a:solidFill>
              <a:schemeClr val="tx1"/>
            </a:solidFill>
            <a:miter lim="800000"/>
            <a:headEnd/>
            <a:tailEnd/>
          </a:ln>
        </p:spPr>
        <p:txBody>
          <a:bodyPr vert="horz" wrap="square" lIns="182880" tIns="182880" rIns="182880" bIns="18288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effectLst/>
                <a:latin typeface="Calibri" pitchFamily="34" charset="0"/>
                <a:cs typeface="Calibri" pitchFamily="34" charset="0"/>
              </a:rPr>
              <a:t>MTI</a:t>
            </a:r>
          </a:p>
          <a:p>
            <a:pPr marL="0" marR="0" lvl="0" indent="0" algn="ctr" defTabSz="914400" rtl="0" eaLnBrk="1" fontAlgn="base" latinLnBrk="0" hangingPunct="1">
              <a:lnSpc>
                <a:spcPct val="100000"/>
              </a:lnSpc>
              <a:spcBef>
                <a:spcPct val="0"/>
              </a:spcBef>
              <a:spcAft>
                <a:spcPct val="0"/>
              </a:spcAft>
              <a:buClrTx/>
              <a:buSzTx/>
              <a:tabLst/>
            </a:pPr>
            <a:r>
              <a:rPr lang="en-US" sz="2000" b="1" dirty="0" smtClean="0">
                <a:latin typeface="Calibri" pitchFamily="34" charset="0"/>
                <a:cs typeface="Calibri" pitchFamily="34" charset="0"/>
              </a:rPr>
              <a:t>Processes/</a:t>
            </a:r>
          </a:p>
          <a:p>
            <a:pPr marL="0" marR="0" lvl="0" indent="0" algn="ctr" defTabSz="914400" rtl="0" eaLnBrk="1" fontAlgn="base" latinLnBrk="0" hangingPunct="1">
              <a:lnSpc>
                <a:spcPct val="100000"/>
              </a:lnSpc>
              <a:spcBef>
                <a:spcPct val="0"/>
              </a:spcBef>
              <a:spcAft>
                <a:spcPct val="0"/>
              </a:spcAft>
              <a:buClrTx/>
              <a:buSzTx/>
              <a:tabLst/>
            </a:pPr>
            <a:r>
              <a:rPr kumimoji="0" lang="en-US" sz="2000" b="1" i="0" u="none" strike="noStrike" cap="none" normalizeH="0" baseline="0" dirty="0" smtClean="0">
                <a:ln>
                  <a:noFill/>
                </a:ln>
                <a:effectLst/>
                <a:latin typeface="Calibri" pitchFamily="34" charset="0"/>
                <a:cs typeface="Calibri" pitchFamily="34" charset="0"/>
              </a:rPr>
              <a:t>Indexes</a:t>
            </a:r>
            <a:r>
              <a:rPr kumimoji="0" lang="en-US" sz="2000" b="1" i="0" u="none" strike="noStrike" cap="none" normalizeH="0" dirty="0" smtClean="0">
                <a:ln>
                  <a:noFill/>
                </a:ln>
                <a:effectLst/>
                <a:latin typeface="Calibri" pitchFamily="34" charset="0"/>
                <a:cs typeface="Calibri" pitchFamily="34" charset="0"/>
              </a:rPr>
              <a:t>    MeSH</a:t>
            </a:r>
            <a:endParaRPr kumimoji="0" lang="en-US" sz="2000" b="0" i="0" u="none" strike="noStrike" cap="none" normalizeH="0" baseline="0" dirty="0" smtClean="0">
              <a:ln>
                <a:noFill/>
              </a:ln>
              <a:effectLst/>
              <a:latin typeface="Calibri" pitchFamily="34" charset="0"/>
              <a:cs typeface="Calibri" pitchFamily="34" charset="0"/>
            </a:endParaRPr>
          </a:p>
        </p:txBody>
      </p:sp>
      <p:sp>
        <p:nvSpPr>
          <p:cNvPr id="15" name="Rectangle 40"/>
          <p:cNvSpPr>
            <a:spLocks noChangeArrowheads="1"/>
          </p:cNvSpPr>
          <p:nvPr/>
        </p:nvSpPr>
        <p:spPr bwMode="auto">
          <a:xfrm>
            <a:off x="5999163" y="2329638"/>
            <a:ext cx="65" cy="2769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effectLst/>
              <a:latin typeface="Calibri" pitchFamily="34" charset="0"/>
              <a:cs typeface="Calibri" pitchFamily="34" charset="0"/>
            </a:endParaRPr>
          </a:p>
        </p:txBody>
      </p:sp>
      <p:sp useBgFill="1">
        <p:nvSpPr>
          <p:cNvPr id="16" name="Rectangle 25"/>
          <p:cNvSpPr>
            <a:spLocks noChangeArrowheads="1"/>
          </p:cNvSpPr>
          <p:nvPr/>
        </p:nvSpPr>
        <p:spPr bwMode="auto">
          <a:xfrm>
            <a:off x="7043738" y="1210278"/>
            <a:ext cx="1524000" cy="1600438"/>
          </a:xfrm>
          <a:prstGeom prst="rect">
            <a:avLst/>
          </a:prstGeom>
          <a:ln w="38100">
            <a:solidFill>
              <a:schemeClr val="tx1"/>
            </a:solidFill>
            <a:miter lim="800000"/>
            <a:headEnd/>
            <a:tailEnd/>
          </a:ln>
        </p:spPr>
        <p:txBody>
          <a:bodyPr vert="horz" wrap="square" lIns="182880" tIns="182880" rIns="182880" bIns="182880" numCol="1" anchor="t" anchorCtr="0" compatLnSpc="1">
            <a:prstTxWarp prst="textNoShape">
              <a:avLst/>
            </a:prstTxWarp>
            <a:spAutoFit/>
          </a:bodyPr>
          <a:lstStyle/>
          <a:p>
            <a:pPr lvl="0" algn="ctr" fontAlgn="base">
              <a:spcBef>
                <a:spcPct val="0"/>
              </a:spcBef>
              <a:spcAft>
                <a:spcPct val="0"/>
              </a:spcAft>
            </a:pPr>
            <a:r>
              <a:rPr lang="en-US" sz="2000" b="1" dirty="0" smtClean="0">
                <a:latin typeface="Calibri" pitchFamily="34" charset="0"/>
                <a:cs typeface="Calibri" pitchFamily="34" charset="0"/>
              </a:rPr>
              <a:t>Indexing Displays in PubMed as Usual</a:t>
            </a:r>
          </a:p>
        </p:txBody>
      </p:sp>
      <p:sp>
        <p:nvSpPr>
          <p:cNvPr id="17" name="Rectangle 25"/>
          <p:cNvSpPr>
            <a:spLocks noChangeArrowheads="1"/>
          </p:cNvSpPr>
          <p:nvPr/>
        </p:nvSpPr>
        <p:spPr bwMode="auto">
          <a:xfrm>
            <a:off x="7043738" y="3123728"/>
            <a:ext cx="1524000" cy="2215991"/>
          </a:xfrm>
          <a:prstGeom prst="rect">
            <a:avLst/>
          </a:prstGeom>
          <a:solidFill>
            <a:schemeClr val="accent5">
              <a:lumMod val="25000"/>
            </a:schemeClr>
          </a:solidFill>
          <a:ln w="38100">
            <a:solidFill>
              <a:schemeClr val="tx1"/>
            </a:solidFill>
            <a:miter lim="800000"/>
            <a:headEnd/>
            <a:tailEnd/>
          </a:ln>
        </p:spPr>
        <p:txBody>
          <a:bodyPr vert="horz" wrap="square" lIns="182880" tIns="182880" rIns="182880" bIns="182880" numCol="1" anchor="t" anchorCtr="0" compatLnSpc="1">
            <a:prstTxWarp prst="textNoShape">
              <a:avLst/>
            </a:prstTxWarp>
            <a:spAutoFit/>
          </a:bodyPr>
          <a:lstStyle/>
          <a:p>
            <a:pPr lvl="0" algn="ctr" fontAlgn="base">
              <a:spcBef>
                <a:spcPct val="0"/>
              </a:spcBef>
              <a:spcAft>
                <a:spcPct val="0"/>
              </a:spcAft>
            </a:pPr>
            <a:r>
              <a:rPr lang="en-US" sz="2000" b="1" dirty="0" smtClean="0">
                <a:latin typeface="Calibri" pitchFamily="34" charset="0"/>
                <a:cs typeface="Calibri" pitchFamily="34" charset="0"/>
              </a:rPr>
              <a:t>Index Section</a:t>
            </a:r>
          </a:p>
          <a:p>
            <a:pPr lvl="0" algn="ctr" fontAlgn="base">
              <a:spcBef>
                <a:spcPct val="0"/>
              </a:spcBef>
              <a:spcAft>
                <a:spcPct val="0"/>
              </a:spcAft>
            </a:pPr>
            <a:r>
              <a:rPr lang="en-US" sz="2000" b="1" dirty="0" smtClean="0">
                <a:latin typeface="Calibri" pitchFamily="34" charset="0"/>
                <a:cs typeface="Calibri" pitchFamily="34" charset="0"/>
              </a:rPr>
              <a:t>Compares MTI and Reviser Indexing</a:t>
            </a:r>
          </a:p>
        </p:txBody>
      </p:sp>
      <p:sp useBgFill="1">
        <p:nvSpPr>
          <p:cNvPr id="18" name="Rectangle 25"/>
          <p:cNvSpPr>
            <a:spLocks noChangeArrowheads="1"/>
          </p:cNvSpPr>
          <p:nvPr/>
        </p:nvSpPr>
        <p:spPr bwMode="auto">
          <a:xfrm>
            <a:off x="4910138" y="1709275"/>
            <a:ext cx="1524000" cy="1908215"/>
          </a:xfrm>
          <a:prstGeom prst="rect">
            <a:avLst/>
          </a:prstGeom>
          <a:ln w="38100">
            <a:solidFill>
              <a:schemeClr val="tx1"/>
            </a:solidFill>
            <a:miter lim="800000"/>
            <a:headEnd/>
            <a:tailEnd/>
          </a:ln>
        </p:spPr>
        <p:txBody>
          <a:bodyPr vert="horz" wrap="square" lIns="182880" tIns="182880" rIns="182880" bIns="182880" numCol="1" anchor="t" anchorCtr="0" compatLnSpc="1">
            <a:prstTxWarp prst="textNoShape">
              <a:avLst/>
            </a:prstTxWarp>
            <a:spAutoFit/>
          </a:bodyPr>
          <a:lstStyle/>
          <a:p>
            <a:pPr lvl="0" algn="ctr" fontAlgn="base">
              <a:spcBef>
                <a:spcPct val="0"/>
              </a:spcBef>
              <a:spcAft>
                <a:spcPct val="0"/>
              </a:spcAft>
            </a:pPr>
            <a:r>
              <a:rPr lang="en-US" sz="2800" b="1" dirty="0" smtClean="0">
                <a:latin typeface="Calibri" pitchFamily="34" charset="0"/>
                <a:cs typeface="Calibri" pitchFamily="34" charset="0"/>
              </a:rPr>
              <a:t>Reviser</a:t>
            </a:r>
          </a:p>
          <a:p>
            <a:pPr lvl="0" algn="ctr" fontAlgn="base">
              <a:spcBef>
                <a:spcPct val="0"/>
              </a:spcBef>
              <a:spcAft>
                <a:spcPct val="0"/>
              </a:spcAft>
            </a:pPr>
            <a:r>
              <a:rPr lang="en-US" sz="1800" b="1" dirty="0" smtClean="0">
                <a:latin typeface="Calibri" pitchFamily="34" charset="0"/>
                <a:cs typeface="Calibri" pitchFamily="34" charset="0"/>
              </a:rPr>
              <a:t>Reviews</a:t>
            </a:r>
          </a:p>
          <a:p>
            <a:pPr lvl="0" algn="ctr" fontAlgn="base">
              <a:spcBef>
                <a:spcPct val="0"/>
              </a:spcBef>
              <a:spcAft>
                <a:spcPct val="0"/>
              </a:spcAft>
            </a:pPr>
            <a:r>
              <a:rPr lang="en-US" sz="1800" b="1" dirty="0" smtClean="0">
                <a:latin typeface="Calibri" pitchFamily="34" charset="0"/>
                <a:cs typeface="Calibri" pitchFamily="34" charset="0"/>
              </a:rPr>
              <a:t>Selects</a:t>
            </a:r>
          </a:p>
          <a:p>
            <a:pPr lvl="0" algn="ctr" fontAlgn="base">
              <a:spcBef>
                <a:spcPct val="0"/>
              </a:spcBef>
              <a:spcAft>
                <a:spcPct val="0"/>
              </a:spcAft>
            </a:pPr>
            <a:r>
              <a:rPr lang="en-US" sz="1800" b="1" dirty="0" smtClean="0">
                <a:latin typeface="Calibri" pitchFamily="34" charset="0"/>
                <a:cs typeface="Calibri" pitchFamily="34" charset="0"/>
              </a:rPr>
              <a:t>Adjusts</a:t>
            </a:r>
          </a:p>
          <a:p>
            <a:pPr lvl="0" algn="ctr" fontAlgn="base">
              <a:spcBef>
                <a:spcPct val="0"/>
              </a:spcBef>
              <a:spcAft>
                <a:spcPct val="0"/>
              </a:spcAft>
            </a:pPr>
            <a:r>
              <a:rPr lang="en-US" sz="1800" b="1" dirty="0" smtClean="0">
                <a:latin typeface="Calibri" pitchFamily="34" charset="0"/>
                <a:cs typeface="Calibri" pitchFamily="34" charset="0"/>
              </a:rPr>
              <a:t>Approves</a:t>
            </a:r>
          </a:p>
        </p:txBody>
      </p:sp>
      <p:sp>
        <p:nvSpPr>
          <p:cNvPr id="19" name="TextBox 18"/>
          <p:cNvSpPr txBox="1"/>
          <p:nvPr/>
        </p:nvSpPr>
        <p:spPr>
          <a:xfrm>
            <a:off x="576263" y="3135238"/>
            <a:ext cx="1752600" cy="615553"/>
          </a:xfrm>
          <a:prstGeom prst="rect">
            <a:avLst/>
          </a:prstGeom>
          <a:noFill/>
        </p:spPr>
        <p:txBody>
          <a:bodyPr wrap="square" lIns="0" tIns="0" rIns="0" bIns="0" rtlCol="0">
            <a:spAutoFit/>
          </a:bodyPr>
          <a:lstStyle/>
          <a:p>
            <a:pPr algn="ctr"/>
            <a:r>
              <a:rPr lang="en-US" sz="2000" b="1" dirty="0" smtClean="0">
                <a:latin typeface="Calibri" pitchFamily="34" charset="0"/>
                <a:cs typeface="Calibri" pitchFamily="34" charset="0"/>
              </a:rPr>
              <a:t>23 MEDLINE Journals</a:t>
            </a:r>
            <a:endParaRPr lang="en-US" sz="2000" dirty="0">
              <a:latin typeface="Calibri" pitchFamily="34" charset="0"/>
              <a:cs typeface="Calibri" pitchFamily="34" charset="0"/>
            </a:endParaRPr>
          </a:p>
        </p:txBody>
      </p:sp>
      <p:pic>
        <p:nvPicPr>
          <p:cNvPr id="20" name="Picture 19" descr="Bioinformatics3_cover.gif"/>
          <p:cNvPicPr>
            <a:picLocks noChangeAspect="1"/>
          </p:cNvPicPr>
          <p:nvPr/>
        </p:nvPicPr>
        <p:blipFill>
          <a:blip r:embed="rId3" cstate="print"/>
          <a:stretch>
            <a:fillRect/>
          </a:stretch>
        </p:blipFill>
        <p:spPr>
          <a:xfrm>
            <a:off x="804863" y="1458838"/>
            <a:ext cx="1276350" cy="1666875"/>
          </a:xfrm>
          <a:prstGeom prst="rect">
            <a:avLst/>
          </a:prstGeom>
        </p:spPr>
      </p:pic>
      <p:sp>
        <p:nvSpPr>
          <p:cNvPr id="21" name="Rectangle 25"/>
          <p:cNvSpPr>
            <a:spLocks noChangeArrowheads="1"/>
          </p:cNvSpPr>
          <p:nvPr/>
        </p:nvSpPr>
        <p:spPr bwMode="auto">
          <a:xfrm>
            <a:off x="3684311" y="3902509"/>
            <a:ext cx="1524000" cy="1354217"/>
          </a:xfrm>
          <a:prstGeom prst="rect">
            <a:avLst/>
          </a:prstGeom>
          <a:solidFill>
            <a:schemeClr val="tx1">
              <a:lumMod val="75000"/>
            </a:schemeClr>
          </a:solidFill>
          <a:ln w="38100">
            <a:solidFill>
              <a:schemeClr val="tx1"/>
            </a:solidFill>
            <a:miter lim="800000"/>
            <a:headEnd/>
            <a:tailEnd/>
          </a:ln>
        </p:spPr>
        <p:txBody>
          <a:bodyPr vert="horz" wrap="square" lIns="182880" tIns="182880" rIns="182880" bIns="182880" numCol="1" anchor="t" anchorCtr="0" compatLnSpc="1">
            <a:prstTxWarp prst="textNoShape">
              <a:avLst/>
            </a:prstTxWarp>
            <a:spAutoFit/>
          </a:bodyPr>
          <a:lstStyle/>
          <a:p>
            <a:pPr lvl="0" algn="ctr" fontAlgn="base">
              <a:spcBef>
                <a:spcPct val="0"/>
              </a:spcBef>
              <a:spcAft>
                <a:spcPct val="0"/>
              </a:spcAft>
            </a:pPr>
            <a:r>
              <a:rPr lang="en-US" sz="2800" b="1" dirty="0" smtClean="0">
                <a:latin typeface="Calibri" pitchFamily="34" charset="0"/>
                <a:cs typeface="Calibri" pitchFamily="34" charset="0"/>
              </a:rPr>
              <a:t>Indexer</a:t>
            </a:r>
          </a:p>
          <a:p>
            <a:pPr lvl="0" algn="ctr" fontAlgn="base">
              <a:spcBef>
                <a:spcPct val="0"/>
              </a:spcBef>
              <a:spcAft>
                <a:spcPct val="0"/>
              </a:spcAft>
            </a:pPr>
            <a:r>
              <a:rPr lang="en-US" sz="1800" b="1" dirty="0" smtClean="0">
                <a:latin typeface="Calibri" pitchFamily="34" charset="0"/>
                <a:cs typeface="Calibri" pitchFamily="34" charset="0"/>
              </a:rPr>
              <a:t>Reviews</a:t>
            </a:r>
          </a:p>
          <a:p>
            <a:pPr lvl="0" algn="ctr" fontAlgn="base">
              <a:spcBef>
                <a:spcPct val="0"/>
              </a:spcBef>
              <a:spcAft>
                <a:spcPct val="0"/>
              </a:spcAft>
            </a:pPr>
            <a:r>
              <a:rPr lang="en-US" sz="1800" b="1" dirty="0" smtClean="0">
                <a:latin typeface="Calibri" pitchFamily="34" charset="0"/>
                <a:cs typeface="Calibri" pitchFamily="34" charset="0"/>
              </a:rPr>
              <a:t>Selects</a:t>
            </a:r>
          </a:p>
        </p:txBody>
      </p:sp>
      <p:sp>
        <p:nvSpPr>
          <p:cNvPr id="25" name="Rectangle 25"/>
          <p:cNvSpPr>
            <a:spLocks noChangeArrowheads="1"/>
          </p:cNvSpPr>
          <p:nvPr/>
        </p:nvSpPr>
        <p:spPr bwMode="auto">
          <a:xfrm>
            <a:off x="2468880" y="1709928"/>
            <a:ext cx="1905000" cy="1723549"/>
          </a:xfrm>
          <a:prstGeom prst="rect">
            <a:avLst/>
          </a:prstGeom>
          <a:solidFill>
            <a:schemeClr val="accent5">
              <a:lumMod val="25000"/>
            </a:schemeClr>
          </a:solidFill>
          <a:ln w="38100">
            <a:solidFill>
              <a:schemeClr val="tx1"/>
            </a:solidFill>
            <a:miter lim="800000"/>
            <a:headEnd/>
            <a:tailEnd/>
          </a:ln>
        </p:spPr>
        <p:txBody>
          <a:bodyPr vert="horz" wrap="square" lIns="182880" tIns="182880" rIns="182880" bIns="18288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effectLst/>
                <a:latin typeface="Calibri" pitchFamily="34" charset="0"/>
                <a:cs typeface="Calibri" pitchFamily="34" charset="0"/>
              </a:rPr>
              <a:t>MTI</a:t>
            </a:r>
          </a:p>
          <a:p>
            <a:pPr marL="0" marR="0" lvl="0" indent="0" algn="ctr" defTabSz="914400" rtl="0" eaLnBrk="1" fontAlgn="base" latinLnBrk="0" hangingPunct="1">
              <a:lnSpc>
                <a:spcPct val="100000"/>
              </a:lnSpc>
              <a:spcBef>
                <a:spcPct val="0"/>
              </a:spcBef>
              <a:spcAft>
                <a:spcPct val="0"/>
              </a:spcAft>
              <a:buClrTx/>
              <a:buSzTx/>
              <a:tabLst/>
            </a:pPr>
            <a:r>
              <a:rPr lang="en-US" sz="2000" b="1" dirty="0" smtClean="0">
                <a:latin typeface="Calibri" pitchFamily="34" charset="0"/>
                <a:cs typeface="Calibri" pitchFamily="34" charset="0"/>
              </a:rPr>
              <a:t>Processes/</a:t>
            </a:r>
          </a:p>
          <a:p>
            <a:pPr marL="0" marR="0" lvl="0" indent="0" algn="ctr" defTabSz="914400" rtl="0" eaLnBrk="1" fontAlgn="base" latinLnBrk="0" hangingPunct="1">
              <a:lnSpc>
                <a:spcPct val="100000"/>
              </a:lnSpc>
              <a:spcBef>
                <a:spcPct val="0"/>
              </a:spcBef>
              <a:spcAft>
                <a:spcPct val="0"/>
              </a:spcAft>
              <a:buClrTx/>
              <a:buSzTx/>
              <a:tabLst/>
            </a:pPr>
            <a:r>
              <a:rPr kumimoji="0" lang="en-US" sz="2000" b="1" i="0" u="none" strike="noStrike" cap="none" normalizeH="0" baseline="0" dirty="0" smtClean="0">
                <a:ln>
                  <a:noFill/>
                </a:ln>
                <a:effectLst/>
                <a:latin typeface="Calibri" pitchFamily="34" charset="0"/>
                <a:cs typeface="Calibri" pitchFamily="34" charset="0"/>
              </a:rPr>
              <a:t>Indexes</a:t>
            </a:r>
            <a:r>
              <a:rPr kumimoji="0" lang="en-US" sz="2000" b="1" i="0" u="none" strike="noStrike" cap="none" normalizeH="0" dirty="0" smtClean="0">
                <a:ln>
                  <a:noFill/>
                </a:ln>
                <a:effectLst/>
                <a:latin typeface="Calibri" pitchFamily="34" charset="0"/>
                <a:cs typeface="Calibri" pitchFamily="34" charset="0"/>
              </a:rPr>
              <a:t>    MeSH</a:t>
            </a:r>
            <a:endParaRPr kumimoji="0" lang="en-US" sz="2000" b="0" i="0" u="none" strike="noStrike" cap="none" normalizeH="0" baseline="0" dirty="0" smtClean="0">
              <a:ln>
                <a:noFill/>
              </a:ln>
              <a:effectLst/>
              <a:latin typeface="Calibri" pitchFamily="34" charset="0"/>
              <a:cs typeface="Calibri" pitchFamily="34" charset="0"/>
            </a:endParaRPr>
          </a:p>
        </p:txBody>
      </p:sp>
      <p:sp>
        <p:nvSpPr>
          <p:cNvPr id="26" name="Rectangle 25"/>
          <p:cNvSpPr>
            <a:spLocks noChangeArrowheads="1"/>
          </p:cNvSpPr>
          <p:nvPr/>
        </p:nvSpPr>
        <p:spPr bwMode="auto">
          <a:xfrm>
            <a:off x="4910328" y="1709928"/>
            <a:ext cx="1524000" cy="1908215"/>
          </a:xfrm>
          <a:prstGeom prst="rect">
            <a:avLst/>
          </a:prstGeom>
          <a:solidFill>
            <a:schemeClr val="accent5">
              <a:lumMod val="25000"/>
            </a:schemeClr>
          </a:solidFill>
          <a:ln w="38100">
            <a:solidFill>
              <a:schemeClr val="tx1"/>
            </a:solidFill>
            <a:miter lim="800000"/>
            <a:headEnd/>
            <a:tailEnd/>
          </a:ln>
        </p:spPr>
        <p:txBody>
          <a:bodyPr vert="horz" wrap="square" lIns="182880" tIns="182880" rIns="182880" bIns="182880" numCol="1" anchor="t" anchorCtr="0" compatLnSpc="1">
            <a:prstTxWarp prst="textNoShape">
              <a:avLst/>
            </a:prstTxWarp>
            <a:spAutoFit/>
          </a:bodyPr>
          <a:lstStyle/>
          <a:p>
            <a:pPr lvl="0" algn="ctr" fontAlgn="base">
              <a:spcBef>
                <a:spcPct val="0"/>
              </a:spcBef>
              <a:spcAft>
                <a:spcPct val="0"/>
              </a:spcAft>
            </a:pPr>
            <a:r>
              <a:rPr lang="en-US" sz="2800" b="1" dirty="0" smtClean="0">
                <a:latin typeface="Calibri" pitchFamily="34" charset="0"/>
                <a:cs typeface="Calibri" pitchFamily="34" charset="0"/>
              </a:rPr>
              <a:t>Reviser</a:t>
            </a:r>
          </a:p>
          <a:p>
            <a:pPr lvl="0" algn="ctr" fontAlgn="base">
              <a:spcBef>
                <a:spcPct val="0"/>
              </a:spcBef>
              <a:spcAft>
                <a:spcPct val="0"/>
              </a:spcAft>
            </a:pPr>
            <a:r>
              <a:rPr lang="en-US" sz="1800" b="1" dirty="0" smtClean="0">
                <a:latin typeface="Calibri" pitchFamily="34" charset="0"/>
                <a:cs typeface="Calibri" pitchFamily="34" charset="0"/>
              </a:rPr>
              <a:t>Reviews</a:t>
            </a:r>
          </a:p>
          <a:p>
            <a:pPr lvl="0" algn="ctr" fontAlgn="base">
              <a:spcBef>
                <a:spcPct val="0"/>
              </a:spcBef>
              <a:spcAft>
                <a:spcPct val="0"/>
              </a:spcAft>
            </a:pPr>
            <a:r>
              <a:rPr lang="en-US" sz="1800" b="1" dirty="0" smtClean="0">
                <a:latin typeface="Calibri" pitchFamily="34" charset="0"/>
                <a:cs typeface="Calibri" pitchFamily="34" charset="0"/>
              </a:rPr>
              <a:t>Selects</a:t>
            </a:r>
          </a:p>
          <a:p>
            <a:pPr lvl="0" algn="ctr" fontAlgn="base">
              <a:spcBef>
                <a:spcPct val="0"/>
              </a:spcBef>
              <a:spcAft>
                <a:spcPct val="0"/>
              </a:spcAft>
            </a:pPr>
            <a:r>
              <a:rPr lang="en-US" sz="1800" b="1" dirty="0" smtClean="0">
                <a:latin typeface="Calibri" pitchFamily="34" charset="0"/>
                <a:cs typeface="Calibri" pitchFamily="34" charset="0"/>
              </a:rPr>
              <a:t>Adjusts</a:t>
            </a:r>
          </a:p>
          <a:p>
            <a:pPr lvl="0" algn="ctr" fontAlgn="base">
              <a:spcBef>
                <a:spcPct val="0"/>
              </a:spcBef>
              <a:spcAft>
                <a:spcPct val="0"/>
              </a:spcAft>
            </a:pPr>
            <a:r>
              <a:rPr lang="en-US" sz="1800" b="1" dirty="0" smtClean="0">
                <a:latin typeface="Calibri" pitchFamily="34" charset="0"/>
                <a:cs typeface="Calibri" pitchFamily="34" charset="0"/>
              </a:rPr>
              <a:t>Approves</a:t>
            </a:r>
          </a:p>
        </p:txBody>
      </p:sp>
      <p:sp>
        <p:nvSpPr>
          <p:cNvPr id="27" name="Rectangle 25"/>
          <p:cNvSpPr>
            <a:spLocks noChangeArrowheads="1"/>
          </p:cNvSpPr>
          <p:nvPr/>
        </p:nvSpPr>
        <p:spPr bwMode="auto">
          <a:xfrm>
            <a:off x="7040880" y="1207008"/>
            <a:ext cx="1524000" cy="1600438"/>
          </a:xfrm>
          <a:prstGeom prst="rect">
            <a:avLst/>
          </a:prstGeom>
          <a:solidFill>
            <a:schemeClr val="accent5">
              <a:lumMod val="25000"/>
            </a:schemeClr>
          </a:solidFill>
          <a:ln w="38100">
            <a:solidFill>
              <a:schemeClr val="tx1"/>
            </a:solidFill>
            <a:miter lim="800000"/>
            <a:headEnd/>
            <a:tailEnd/>
          </a:ln>
        </p:spPr>
        <p:txBody>
          <a:bodyPr vert="horz" wrap="square" lIns="182880" tIns="182880" rIns="182880" bIns="182880" numCol="1" anchor="t" anchorCtr="0" compatLnSpc="1">
            <a:prstTxWarp prst="textNoShape">
              <a:avLst/>
            </a:prstTxWarp>
            <a:spAutoFit/>
          </a:bodyPr>
          <a:lstStyle/>
          <a:p>
            <a:pPr lvl="0" algn="ctr" fontAlgn="base">
              <a:spcBef>
                <a:spcPct val="0"/>
              </a:spcBef>
              <a:spcAft>
                <a:spcPct val="0"/>
              </a:spcAft>
            </a:pPr>
            <a:r>
              <a:rPr lang="en-US" sz="2000" b="1" dirty="0" smtClean="0">
                <a:latin typeface="Calibri" pitchFamily="34" charset="0"/>
                <a:cs typeface="Calibri" pitchFamily="34" charset="0"/>
              </a:rPr>
              <a:t>Indexing Displays in PubMed as Usual</a:t>
            </a:r>
          </a:p>
        </p:txBody>
      </p:sp>
      <p:sp>
        <p:nvSpPr>
          <p:cNvPr id="28" name="TextBox 27"/>
          <p:cNvSpPr txBox="1"/>
          <p:nvPr/>
        </p:nvSpPr>
        <p:spPr>
          <a:xfrm>
            <a:off x="554805" y="4027470"/>
            <a:ext cx="2159566" cy="830997"/>
          </a:xfrm>
          <a:prstGeom prst="rect">
            <a:avLst/>
          </a:prstGeom>
          <a:noFill/>
        </p:spPr>
        <p:txBody>
          <a:bodyPr wrap="none" rtlCol="0">
            <a:spAutoFit/>
          </a:bodyPr>
          <a:lstStyle/>
          <a:p>
            <a:pPr algn="ctr"/>
            <a:r>
              <a:rPr lang="en-US" dirty="0" smtClean="0">
                <a:solidFill>
                  <a:schemeClr val="accent2"/>
                </a:solidFill>
              </a:rPr>
              <a:t>MTIFL</a:t>
            </a:r>
          </a:p>
          <a:p>
            <a:r>
              <a:rPr lang="en-US" dirty="0" smtClean="0">
                <a:solidFill>
                  <a:schemeClr val="accent2"/>
                </a:solidFill>
              </a:rPr>
              <a:t>MTI Processing</a:t>
            </a:r>
            <a:endParaRPr lang="en-US" dirty="0">
              <a:solidFill>
                <a:schemeClr val="accent2"/>
              </a:solidFill>
            </a:endParaRPr>
          </a:p>
        </p:txBody>
      </p:sp>
    </p:spTree>
    <p:extLst>
      <p:ext uri="{BB962C8B-B14F-4D97-AF65-F5344CB8AC3E}">
        <p14:creationId xmlns:p14="http://schemas.microsoft.com/office/powerpoint/2010/main" val="23938966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25"/>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26"/>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27"/>
                                        </p:tgtEl>
                                        <p:attrNameLst>
                                          <p:attrName>style.visibility</p:attrName>
                                        </p:attrNameLst>
                                      </p:cBhvr>
                                      <p:to>
                                        <p:strVal val="hidden"/>
                                      </p:to>
                                    </p:set>
                                  </p:childTnLst>
                                </p:cTn>
                              </p:par>
                              <p:par>
                                <p:cTn id="23" presetID="1"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5" grpId="0" animBg="1"/>
      <p:bldP spid="25" grpId="1" animBg="1"/>
      <p:bldP spid="26" grpId="0" animBg="1"/>
      <p:bldP spid="26" grpId="1" animBg="1"/>
      <p:bldP spid="27" grpId="0" animBg="1"/>
      <p:bldP spid="27" grpId="1"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MTIFL</a:t>
            </a:r>
            <a:endParaRPr lang="en-US" dirty="0"/>
          </a:p>
        </p:txBody>
      </p:sp>
      <p:sp>
        <p:nvSpPr>
          <p:cNvPr id="4" name="Slide Number Placeholder 3"/>
          <p:cNvSpPr>
            <a:spLocks noGrp="1"/>
          </p:cNvSpPr>
          <p:nvPr>
            <p:ph type="sldNum" sz="quarter" idx="10"/>
          </p:nvPr>
        </p:nvSpPr>
        <p:spPr/>
        <p:txBody>
          <a:bodyPr/>
          <a:lstStyle/>
          <a:p>
            <a:fld id="{7DE3DC8A-4A07-44D3-A469-6DD60BBA3A61}" type="slidenum">
              <a:rPr lang="en-US" smtClean="0"/>
              <a:pPr/>
              <a:t>39</a:t>
            </a:fld>
            <a:endParaRPr lang="en-US" dirty="0"/>
          </a:p>
        </p:txBody>
      </p:sp>
      <p:sp>
        <p:nvSpPr>
          <p:cNvPr id="6" name="Content Placeholder 2"/>
          <p:cNvSpPr>
            <a:spLocks noGrp="1"/>
          </p:cNvSpPr>
          <p:nvPr>
            <p:ph idx="1"/>
          </p:nvPr>
        </p:nvSpPr>
        <p:spPr>
          <a:xfrm>
            <a:off x="685800" y="1527048"/>
            <a:ext cx="8153400" cy="4561114"/>
          </a:xfrm>
        </p:spPr>
        <p:txBody>
          <a:bodyPr/>
          <a:lstStyle/>
          <a:p>
            <a:r>
              <a:rPr lang="en-US" dirty="0"/>
              <a:t>E</a:t>
            </a:r>
            <a:r>
              <a:rPr lang="en-US" sz="2400" dirty="0" smtClean="0"/>
              <a:t>xperiments in 2010 led by Marina Rappaport</a:t>
            </a:r>
          </a:p>
          <a:p>
            <a:pPr lvl="1"/>
            <a:r>
              <a:rPr lang="en-US" sz="2000" dirty="0" smtClean="0"/>
              <a:t> Microbiology, Anatomy, Botany, and Medical Informatics journals</a:t>
            </a:r>
          </a:p>
          <a:p>
            <a:r>
              <a:rPr lang="en-US" sz="2400" dirty="0" smtClean="0"/>
              <a:t>Initial experiment involved both Indexers and MTI</a:t>
            </a:r>
          </a:p>
          <a:p>
            <a:pPr lvl="1"/>
            <a:r>
              <a:rPr lang="en-US" sz="2000" dirty="0" smtClean="0"/>
              <a:t>Provided baseline timings and performance</a:t>
            </a:r>
          </a:p>
          <a:p>
            <a:pPr lvl="1"/>
            <a:endParaRPr lang="en-US" dirty="0"/>
          </a:p>
          <a:p>
            <a:pPr lvl="1"/>
            <a:endParaRPr lang="en-US" sz="2000" dirty="0" smtClean="0"/>
          </a:p>
          <a:p>
            <a:pPr lvl="1"/>
            <a:endParaRPr lang="en-US" dirty="0"/>
          </a:p>
          <a:p>
            <a:pPr lvl="1"/>
            <a:endParaRPr lang="en-US" sz="1600" dirty="0" smtClean="0"/>
          </a:p>
          <a:p>
            <a:pPr lvl="1"/>
            <a:r>
              <a:rPr lang="en-US" sz="2000" dirty="0" smtClean="0"/>
              <a:t>Identified challenges (and opportunities)</a:t>
            </a:r>
          </a:p>
          <a:p>
            <a:pPr lvl="2"/>
            <a:r>
              <a:rPr lang="en-US" sz="1800" dirty="0" smtClean="0"/>
              <a:t>Publication Types</a:t>
            </a:r>
          </a:p>
          <a:p>
            <a:pPr lvl="2"/>
            <a:r>
              <a:rPr lang="en-US" sz="1800" dirty="0" smtClean="0"/>
              <a:t>Chemical Flags</a:t>
            </a:r>
          </a:p>
          <a:p>
            <a:pPr lvl="2"/>
            <a:r>
              <a:rPr lang="en-US" sz="1800" dirty="0" smtClean="0"/>
              <a:t>Functional annotation of genes</a:t>
            </a:r>
          </a:p>
          <a:p>
            <a:endParaRPr lang="en-US" sz="2400" dirty="0"/>
          </a:p>
        </p:txBody>
      </p:sp>
      <p:sp>
        <p:nvSpPr>
          <p:cNvPr id="7" name="TextBox 6"/>
          <p:cNvSpPr txBox="1"/>
          <p:nvPr/>
        </p:nvSpPr>
        <p:spPr>
          <a:xfrm>
            <a:off x="4592371" y="4624141"/>
            <a:ext cx="555171" cy="1323439"/>
          </a:xfrm>
          <a:prstGeom prst="rect">
            <a:avLst/>
          </a:prstGeom>
          <a:noFill/>
        </p:spPr>
        <p:txBody>
          <a:bodyPr wrap="square" rtlCol="0" anchor="ctr" anchorCtr="0">
            <a:spAutoFit/>
          </a:bodyPr>
          <a:lstStyle/>
          <a:p>
            <a:r>
              <a:rPr lang="en-US" sz="8000" dirty="0" smtClean="0">
                <a:solidFill>
                  <a:schemeClr val="accent2"/>
                </a:solidFill>
              </a:rPr>
              <a:t>}</a:t>
            </a:r>
            <a:endParaRPr lang="en-US" sz="8000" dirty="0">
              <a:solidFill>
                <a:schemeClr val="accent2"/>
              </a:solidFill>
            </a:endParaRPr>
          </a:p>
        </p:txBody>
      </p:sp>
      <p:sp>
        <p:nvSpPr>
          <p:cNvPr id="8" name="TextBox 7"/>
          <p:cNvSpPr txBox="1"/>
          <p:nvPr/>
        </p:nvSpPr>
        <p:spPr>
          <a:xfrm>
            <a:off x="5092640" y="5192589"/>
            <a:ext cx="2717411" cy="369332"/>
          </a:xfrm>
          <a:prstGeom prst="rect">
            <a:avLst/>
          </a:prstGeom>
          <a:noFill/>
        </p:spPr>
        <p:txBody>
          <a:bodyPr wrap="none" rtlCol="0">
            <a:spAutoFit/>
          </a:bodyPr>
          <a:lstStyle/>
          <a:p>
            <a:r>
              <a:rPr lang="en-US" sz="1800" dirty="0" smtClean="0">
                <a:solidFill>
                  <a:schemeClr val="accent2"/>
                </a:solidFill>
              </a:rPr>
              <a:t>Manually added by indexer</a:t>
            </a:r>
            <a:endParaRPr lang="en-US" sz="1800" dirty="0">
              <a:solidFill>
                <a:schemeClr val="accent2"/>
              </a:solidFill>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3457" y="3266193"/>
            <a:ext cx="4417426" cy="1116720"/>
          </a:xfrm>
          <a:prstGeom prst="rect">
            <a:avLst/>
          </a:prstGeom>
          <a:solidFill>
            <a:schemeClr val="tx1"/>
          </a:solidFill>
          <a:ln>
            <a:noFill/>
          </a:ln>
          <a:effectLst/>
        </p:spPr>
      </p:pic>
    </p:spTree>
    <p:extLst>
      <p:ext uri="{BB962C8B-B14F-4D97-AF65-F5344CB8AC3E}">
        <p14:creationId xmlns:p14="http://schemas.microsoft.com/office/powerpoint/2010/main" val="1124996694"/>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7182" y="1488925"/>
            <a:ext cx="8549637" cy="42334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Introduction - Growth in MEDLINE</a:t>
            </a:r>
            <a:endParaRPr lang="en-US" dirty="0"/>
          </a:p>
        </p:txBody>
      </p:sp>
      <p:sp>
        <p:nvSpPr>
          <p:cNvPr id="4" name="Slide Number Placeholder 3"/>
          <p:cNvSpPr>
            <a:spLocks noGrp="1"/>
          </p:cNvSpPr>
          <p:nvPr>
            <p:ph type="sldNum" sz="quarter" idx="10"/>
          </p:nvPr>
        </p:nvSpPr>
        <p:spPr/>
        <p:txBody>
          <a:bodyPr/>
          <a:lstStyle/>
          <a:p>
            <a:fld id="{7DE3DC8A-4A07-44D3-A469-6DD60BBA3A61}" type="slidenum">
              <a:rPr lang="en-US" smtClean="0"/>
              <a:pPr/>
              <a:t>4</a:t>
            </a:fld>
            <a:endParaRPr lang="en-US" dirty="0"/>
          </a:p>
        </p:txBody>
      </p:sp>
      <p:sp>
        <p:nvSpPr>
          <p:cNvPr id="7" name="TextBox 6"/>
          <p:cNvSpPr txBox="1"/>
          <p:nvPr/>
        </p:nvSpPr>
        <p:spPr>
          <a:xfrm>
            <a:off x="2237942" y="5855715"/>
            <a:ext cx="5408853" cy="307777"/>
          </a:xfrm>
          <a:prstGeom prst="rect">
            <a:avLst/>
          </a:prstGeom>
          <a:noFill/>
        </p:spPr>
        <p:txBody>
          <a:bodyPr wrap="none" rtlCol="0">
            <a:spAutoFit/>
          </a:bodyPr>
          <a:lstStyle/>
          <a:p>
            <a:r>
              <a:rPr lang="en-US" sz="1400" baseline="30000" dirty="0" smtClean="0"/>
              <a:t>*</a:t>
            </a:r>
            <a:r>
              <a:rPr lang="en-US" sz="1400" dirty="0" smtClean="0"/>
              <a:t> MEDLINE Baseline less OLDMEDLINE and PubMed-not-MEDLINE</a:t>
            </a:r>
            <a:endParaRPr lang="en-US" sz="1400" dirty="0"/>
          </a:p>
        </p:txBody>
      </p:sp>
    </p:spTree>
    <p:extLst>
      <p:ext uri="{BB962C8B-B14F-4D97-AF65-F5344CB8AC3E}">
        <p14:creationId xmlns:p14="http://schemas.microsoft.com/office/powerpoint/2010/main" val="1931772473"/>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MTIFL</a:t>
            </a:r>
            <a:endParaRPr lang="en-US" dirty="0"/>
          </a:p>
        </p:txBody>
      </p:sp>
      <p:sp>
        <p:nvSpPr>
          <p:cNvPr id="3" name="Content Placeholder 2"/>
          <p:cNvSpPr>
            <a:spLocks noGrp="1"/>
          </p:cNvSpPr>
          <p:nvPr>
            <p:ph idx="1"/>
          </p:nvPr>
        </p:nvSpPr>
        <p:spPr>
          <a:xfrm>
            <a:off x="685799" y="1524000"/>
            <a:ext cx="8164689" cy="2280356"/>
          </a:xfrm>
        </p:spPr>
        <p:txBody>
          <a:bodyPr/>
          <a:lstStyle/>
          <a:p>
            <a:r>
              <a:rPr lang="en-US" dirty="0" smtClean="0"/>
              <a:t>Follow-on experiments focused on reducing MTI revision time:</a:t>
            </a:r>
          </a:p>
          <a:p>
            <a:pPr lvl="1"/>
            <a:r>
              <a:rPr lang="en-US" dirty="0" smtClean="0"/>
              <a:t>Reduce the number of MTI indexing terms</a:t>
            </a:r>
          </a:p>
          <a:p>
            <a:pPr lvl="1">
              <a:spcBef>
                <a:spcPts val="1200"/>
              </a:spcBef>
            </a:pPr>
            <a:r>
              <a:rPr lang="en-US" dirty="0" smtClean="0"/>
              <a:t>Focus on journals with few/no Gene Annotation or Chemical Flags</a:t>
            </a:r>
          </a:p>
        </p:txBody>
      </p:sp>
      <p:sp>
        <p:nvSpPr>
          <p:cNvPr id="4" name="Slide Number Placeholder 3"/>
          <p:cNvSpPr>
            <a:spLocks noGrp="1"/>
          </p:cNvSpPr>
          <p:nvPr>
            <p:ph type="sldNum" sz="quarter" idx="10"/>
          </p:nvPr>
        </p:nvSpPr>
        <p:spPr/>
        <p:txBody>
          <a:bodyPr/>
          <a:lstStyle/>
          <a:p>
            <a:fld id="{7DE3DC8A-4A07-44D3-A469-6DD60BBA3A61}" type="slidenum">
              <a:rPr lang="en-US" smtClean="0"/>
              <a:pPr/>
              <a:t>40</a:t>
            </a:fld>
            <a:endParaRPr lang="en-US" dirty="0"/>
          </a:p>
        </p:txBody>
      </p:sp>
      <p:sp>
        <p:nvSpPr>
          <p:cNvPr id="6" name="Content Placeholder 2"/>
          <p:cNvSpPr txBox="1">
            <a:spLocks/>
          </p:cNvSpPr>
          <p:nvPr/>
        </p:nvSpPr>
        <p:spPr bwMode="auto">
          <a:xfrm>
            <a:off x="685799" y="4571999"/>
            <a:ext cx="8164689" cy="12304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Char char="•"/>
              <a:defRPr kumimoji="1"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kumimoji="1" sz="2000">
                <a:solidFill>
                  <a:schemeClr val="tx1"/>
                </a:solidFill>
                <a:latin typeface="+mn-lt"/>
              </a:defRPr>
            </a:lvl2pPr>
            <a:lvl3pPr marL="1143000" indent="-228600" algn="l" rtl="0" eaLnBrk="0" fontAlgn="base" hangingPunct="0">
              <a:spcBef>
                <a:spcPct val="20000"/>
              </a:spcBef>
              <a:spcAft>
                <a:spcPct val="0"/>
              </a:spcAft>
              <a:buClr>
                <a:schemeClr val="tx2"/>
              </a:buClr>
              <a:buChar char="•"/>
              <a:defRPr kumimoji="1" sz="1800">
                <a:solidFill>
                  <a:schemeClr val="tx1"/>
                </a:solidFill>
                <a:latin typeface="+mn-lt"/>
              </a:defRPr>
            </a:lvl3pPr>
            <a:lvl4pPr marL="1600200" indent="-228600" algn="l" rtl="0" eaLnBrk="0" fontAlgn="base" hangingPunct="0">
              <a:spcBef>
                <a:spcPct val="20000"/>
              </a:spcBef>
              <a:spcAft>
                <a:spcPct val="0"/>
              </a:spcAft>
              <a:buClr>
                <a:schemeClr val="tx2"/>
              </a:buClr>
              <a:buChar char="•"/>
              <a:defRPr kumimoji="1" sz="1800">
                <a:solidFill>
                  <a:schemeClr val="tx1"/>
                </a:solidFill>
                <a:latin typeface="+mn-lt"/>
              </a:defRPr>
            </a:lvl4pPr>
            <a:lvl5pPr marL="2057400" indent="-228600" algn="l" rtl="0" eaLnBrk="0" fontAlgn="base" hangingPunct="0">
              <a:spcBef>
                <a:spcPct val="20000"/>
              </a:spcBef>
              <a:spcAft>
                <a:spcPct val="0"/>
              </a:spcAft>
              <a:buClr>
                <a:schemeClr val="tx2"/>
              </a:buClr>
              <a:buChar char="•"/>
              <a:defRPr kumimoji="1" sz="1800">
                <a:solidFill>
                  <a:schemeClr val="tx1"/>
                </a:solidFill>
                <a:latin typeface="+mn-lt"/>
              </a:defRPr>
            </a:lvl5pPr>
            <a:lvl6pPr marL="2514600" indent="-228600" algn="l" rtl="0" eaLnBrk="0" fontAlgn="base" hangingPunct="0">
              <a:spcBef>
                <a:spcPct val="20000"/>
              </a:spcBef>
              <a:spcAft>
                <a:spcPct val="0"/>
              </a:spcAft>
              <a:buClr>
                <a:schemeClr val="tx2"/>
              </a:buClr>
              <a:buChar char="•"/>
              <a:defRPr kumimoji="1"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kumimoji="1"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kumimoji="1"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kumimoji="1" sz="2000">
                <a:solidFill>
                  <a:schemeClr val="tx1"/>
                </a:solidFill>
                <a:latin typeface="+mn-lt"/>
              </a:defRPr>
            </a:lvl9pPr>
          </a:lstStyle>
          <a:p>
            <a:r>
              <a:rPr lang="en-US" dirty="0" smtClean="0"/>
              <a:t>MTI revision time </a:t>
            </a:r>
            <a:r>
              <a:rPr lang="en-US" b="1" dirty="0" smtClean="0">
                <a:solidFill>
                  <a:schemeClr val="accent2"/>
                </a:solidFill>
              </a:rPr>
              <a:t>2.04 minutes faster </a:t>
            </a:r>
            <a:r>
              <a:rPr lang="en-US" dirty="0" smtClean="0"/>
              <a:t>than Indexer revised time (</a:t>
            </a:r>
            <a:r>
              <a:rPr lang="en-US" dirty="0" smtClean="0">
                <a:solidFill>
                  <a:schemeClr val="accent2"/>
                </a:solidFill>
              </a:rPr>
              <a:t>10.01 minutes </a:t>
            </a:r>
            <a:r>
              <a:rPr lang="en-US" dirty="0" err="1" smtClean="0"/>
              <a:t>vs</a:t>
            </a:r>
            <a:r>
              <a:rPr lang="en-US" dirty="0" smtClean="0">
                <a:solidFill>
                  <a:schemeClr val="accent2"/>
                </a:solidFill>
              </a:rPr>
              <a:t> 12.05 minutes</a:t>
            </a:r>
            <a:r>
              <a:rPr lang="en-US" dirty="0" smtClean="0"/>
              <a:t>)</a:t>
            </a:r>
          </a:p>
          <a:p>
            <a:pPr>
              <a:spcBef>
                <a:spcPts val="1200"/>
              </a:spcBef>
            </a:pPr>
            <a:r>
              <a:rPr lang="en-US" dirty="0" smtClean="0"/>
              <a:t>Pilot project started with 14 journals, expanded to 23 in 2011</a:t>
            </a:r>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9469" y="3308350"/>
            <a:ext cx="5534476" cy="1154790"/>
          </a:xfrm>
          <a:prstGeom prst="rect">
            <a:avLst/>
          </a:prstGeom>
          <a:solidFill>
            <a:schemeClr val="tx1"/>
          </a:solidFill>
          <a:ln>
            <a:noFill/>
          </a:ln>
          <a:effectLst/>
        </p:spPr>
      </p:pic>
    </p:spTree>
    <p:extLst>
      <p:ext uri="{BB962C8B-B14F-4D97-AF65-F5344CB8AC3E}">
        <p14:creationId xmlns:p14="http://schemas.microsoft.com/office/powerpoint/2010/main" val="2820487054"/>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MTI - How are we doing?</a:t>
            </a:r>
          </a:p>
        </p:txBody>
      </p:sp>
      <p:sp>
        <p:nvSpPr>
          <p:cNvPr id="4" name="Slide Number Placeholder 3"/>
          <p:cNvSpPr>
            <a:spLocks noGrp="1"/>
          </p:cNvSpPr>
          <p:nvPr>
            <p:ph type="sldNum" sz="quarter" idx="10"/>
          </p:nvPr>
        </p:nvSpPr>
        <p:spPr/>
        <p:txBody>
          <a:bodyPr/>
          <a:lstStyle/>
          <a:p>
            <a:fld id="{7DE3DC8A-4A07-44D3-A469-6DD60BBA3A61}" type="slidenum">
              <a:rPr lang="en-US" smtClean="0"/>
              <a:pPr/>
              <a:t>41</a:t>
            </a:fld>
            <a:endParaRPr lang="en-US" dirty="0"/>
          </a:p>
        </p:txBody>
      </p:sp>
      <p:pic>
        <p:nvPicPr>
          <p:cNvPr id="4105"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5913" y="1252728"/>
            <a:ext cx="8512175" cy="3560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6" name="Picture 1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5913" y="1252728"/>
            <a:ext cx="8512175" cy="3560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7" name="Picture 1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5913" y="1252728"/>
            <a:ext cx="8512175" cy="3560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8" name="Picture 1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15913" y="1252728"/>
            <a:ext cx="8512175" cy="3560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 name="Picture 1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51563" t="-1" b="8135"/>
          <a:stretch/>
        </p:blipFill>
        <p:spPr bwMode="auto">
          <a:xfrm>
            <a:off x="4699592" y="1258372"/>
            <a:ext cx="4122852" cy="3271097"/>
          </a:xfrm>
          <a:prstGeom prst="rect">
            <a:avLst/>
          </a:prstGeom>
          <a:noFill/>
          <a:ln>
            <a:noFill/>
          </a:ln>
          <a:effectLst>
            <a:outerShdw dist="190500" dir="2700000" algn="ctr" rotWithShape="0">
              <a:schemeClr val="accent4">
                <a:lumMod val="10000"/>
                <a:alpha val="4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1" name="Group 10"/>
          <p:cNvGrpSpPr/>
          <p:nvPr/>
        </p:nvGrpSpPr>
        <p:grpSpPr>
          <a:xfrm>
            <a:off x="3245954" y="4119133"/>
            <a:ext cx="5600163" cy="2019728"/>
            <a:chOff x="3160890" y="4097867"/>
            <a:chExt cx="5600163" cy="2019728"/>
          </a:xfrm>
        </p:grpSpPr>
        <p:cxnSp>
          <p:nvCxnSpPr>
            <p:cNvPr id="33" name="Elbow Connector 32"/>
            <p:cNvCxnSpPr>
              <a:stCxn id="28" idx="1"/>
            </p:cNvCxnSpPr>
            <p:nvPr/>
          </p:nvCxnSpPr>
          <p:spPr bwMode="auto">
            <a:xfrm rot="10800000">
              <a:off x="3160890" y="4097867"/>
              <a:ext cx="1348679" cy="1788896"/>
            </a:xfrm>
            <a:prstGeom prst="bentConnector2">
              <a:avLst/>
            </a:prstGeom>
            <a:solidFill>
              <a:srgbClr val="0800B2"/>
            </a:solidFill>
            <a:ln w="63500" cap="flat" cmpd="sng" algn="ctr">
              <a:solidFill>
                <a:schemeClr val="accent3">
                  <a:lumMod val="50000"/>
                </a:schemeClr>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useBgFill="1">
          <p:nvSpPr>
            <p:cNvPr id="28" name="TextBox 27"/>
            <p:cNvSpPr txBox="1"/>
            <p:nvPr/>
          </p:nvSpPr>
          <p:spPr>
            <a:xfrm>
              <a:off x="4509568" y="5655930"/>
              <a:ext cx="4251485" cy="461665"/>
            </a:xfrm>
            <a:prstGeom prst="rect">
              <a:avLst/>
            </a:prstGeom>
          </p:spPr>
          <p:txBody>
            <a:bodyPr wrap="none" rtlCol="0">
              <a:spAutoFit/>
            </a:bodyPr>
            <a:lstStyle/>
            <a:p>
              <a:r>
                <a:rPr lang="en-US" dirty="0" smtClean="0">
                  <a:solidFill>
                    <a:schemeClr val="accent2"/>
                  </a:solidFill>
                </a:rPr>
                <a:t>Focus on Precision versus Recall</a:t>
              </a:r>
              <a:endParaRPr lang="en-US" dirty="0">
                <a:solidFill>
                  <a:schemeClr val="accent2"/>
                </a:solidFill>
              </a:endParaRPr>
            </a:p>
          </p:txBody>
        </p:sp>
      </p:grpSp>
      <p:grpSp>
        <p:nvGrpSpPr>
          <p:cNvPr id="8" name="Group 7"/>
          <p:cNvGrpSpPr/>
          <p:nvPr/>
        </p:nvGrpSpPr>
        <p:grpSpPr>
          <a:xfrm>
            <a:off x="2520757" y="3616042"/>
            <a:ext cx="3847836" cy="2534234"/>
            <a:chOff x="2414427" y="3616042"/>
            <a:chExt cx="3847836" cy="2534234"/>
          </a:xfrm>
          <a:noFill/>
        </p:grpSpPr>
        <p:cxnSp>
          <p:nvCxnSpPr>
            <p:cNvPr id="14" name="Elbow Connector 13"/>
            <p:cNvCxnSpPr>
              <a:stCxn id="15" idx="3"/>
            </p:cNvCxnSpPr>
            <p:nvPr/>
          </p:nvCxnSpPr>
          <p:spPr bwMode="auto">
            <a:xfrm flipV="1">
              <a:off x="5876819" y="3616042"/>
              <a:ext cx="385444" cy="2303402"/>
            </a:xfrm>
            <a:prstGeom prst="bentConnector2">
              <a:avLst/>
            </a:prstGeom>
            <a:grpFill/>
            <a:ln w="63500" cap="flat" cmpd="sng" algn="ctr">
              <a:solidFill>
                <a:schemeClr val="accent3">
                  <a:lumMod val="50000"/>
                </a:schemeClr>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 name="TextBox 14"/>
            <p:cNvSpPr txBox="1"/>
            <p:nvPr/>
          </p:nvSpPr>
          <p:spPr>
            <a:xfrm>
              <a:off x="2414427" y="5688611"/>
              <a:ext cx="3462392" cy="461665"/>
            </a:xfrm>
            <a:prstGeom prst="rect">
              <a:avLst/>
            </a:prstGeom>
            <a:grpFill/>
          </p:spPr>
          <p:txBody>
            <a:bodyPr wrap="square" rtlCol="0">
              <a:spAutoFit/>
            </a:bodyPr>
            <a:lstStyle/>
            <a:p>
              <a:pPr algn="ctr"/>
              <a:r>
                <a:rPr lang="en-US" dirty="0" smtClean="0">
                  <a:solidFill>
                    <a:schemeClr val="accent2"/>
                  </a:solidFill>
                </a:rPr>
                <a:t>Fruition of 2011 Changes</a:t>
              </a:r>
              <a:endParaRPr lang="en-US" dirty="0">
                <a:solidFill>
                  <a:schemeClr val="accent2"/>
                </a:solidFill>
              </a:endParaRPr>
            </a:p>
          </p:txBody>
        </p:sp>
      </p:grpSp>
    </p:spTree>
    <p:extLst>
      <p:ext uri="{BB962C8B-B14F-4D97-AF65-F5344CB8AC3E}">
        <p14:creationId xmlns:p14="http://schemas.microsoft.com/office/powerpoint/2010/main" val="160378981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0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0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0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par>
                                <p:cTn id="19" presetID="42" presetClass="path" presetSubtype="0" accel="50000" decel="50000" fill="hold" nodeType="withEffect">
                                  <p:stCondLst>
                                    <p:cond delay="0"/>
                                  </p:stCondLst>
                                  <p:childTnLst>
                                    <p:animMotion origin="layout" path="M 3.88889E-6 3.23774E-7 L -0.27414 0.04949 " pathEditMode="relative" rAng="0" ptsTypes="AA">
                                      <p:cBhvr>
                                        <p:cTn id="20" dur="2000" fill="hold"/>
                                        <p:tgtEl>
                                          <p:spTgt spid="34"/>
                                        </p:tgtEl>
                                        <p:attrNameLst>
                                          <p:attrName>ppt_x</p:attrName>
                                          <p:attrName>ppt_y</p:attrName>
                                        </p:attrNameLst>
                                      </p:cBhvr>
                                      <p:rCtr x="-13715" y="2475"/>
                                    </p:animMotion>
                                  </p:childTnLst>
                                </p:cTn>
                              </p:par>
                              <p:par>
                                <p:cTn id="21" presetID="6" presetClass="emph" presetSubtype="0" fill="hold" nodeType="withEffect">
                                  <p:stCondLst>
                                    <p:cond delay="0"/>
                                  </p:stCondLst>
                                  <p:childTnLst>
                                    <p:animScale>
                                      <p:cBhvr>
                                        <p:cTn id="22" dur="2000" fill="hold"/>
                                        <p:tgtEl>
                                          <p:spTgt spid="34"/>
                                        </p:tgtEl>
                                      </p:cBhvr>
                                      <p:by x="150000" y="150000"/>
                                    </p:animScale>
                                  </p:childTnLst>
                                </p:cTn>
                              </p:par>
                            </p:childTnLst>
                          </p:cTn>
                        </p:par>
                        <p:par>
                          <p:cTn id="23" fill="hold">
                            <p:stCondLst>
                              <p:cond delay="2000"/>
                            </p:stCondLst>
                            <p:childTnLst>
                              <p:par>
                                <p:cTn id="24" presetID="1" presetClass="entr" presetSubtype="0" fill="hold" nodeType="afterEffect">
                                  <p:stCondLst>
                                    <p:cond delay="0"/>
                                  </p:stCondLst>
                                  <p:childTnLst>
                                    <p:set>
                                      <p:cBhvr>
                                        <p:cTn id="25" dur="1" fill="hold">
                                          <p:stCondLst>
                                            <p:cond delay="0"/>
                                          </p:stCondLst>
                                        </p:cTn>
                                        <p:tgtEl>
                                          <p:spTgt spid="11"/>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xit" presetSubtype="0" fill="hold" nodeType="clickEffect">
                                  <p:stCondLst>
                                    <p:cond delay="0"/>
                                  </p:stCondLst>
                                  <p:childTnLst>
                                    <p:set>
                                      <p:cBhvr>
                                        <p:cTn id="29" dur="1" fill="hold">
                                          <p:stCondLst>
                                            <p:cond delay="0"/>
                                          </p:stCondLst>
                                        </p:cTn>
                                        <p:tgtEl>
                                          <p:spTgt spid="11"/>
                                        </p:tgtEl>
                                        <p:attrNameLst>
                                          <p:attrName>style.visibility</p:attrName>
                                        </p:attrNameLst>
                                      </p:cBhvr>
                                      <p:to>
                                        <p:strVal val="hidden"/>
                                      </p:to>
                                    </p:set>
                                  </p:childTnLst>
                                </p:cTn>
                              </p:par>
                              <p:par>
                                <p:cTn id="30" presetID="1" presetClass="entr" presetSubtype="0" fill="hold" nodeType="withEffect">
                                  <p:stCondLst>
                                    <p:cond delay="0"/>
                                  </p:stCondLst>
                                  <p:childTnLst>
                                    <p:set>
                                      <p:cBhvr>
                                        <p:cTn id="31"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Introduction </a:t>
            </a:r>
            <a:r>
              <a:rPr lang="en-US" sz="2400" dirty="0" smtClean="0"/>
              <a:t>[</a:t>
            </a:r>
            <a:r>
              <a:rPr lang="en-US" sz="2400" dirty="0" err="1" smtClean="0"/>
              <a:t>Lan</a:t>
            </a:r>
            <a:r>
              <a:rPr lang="en-US" sz="2400" dirty="0" smtClean="0"/>
              <a:t>]</a:t>
            </a:r>
          </a:p>
          <a:p>
            <a:r>
              <a:rPr lang="en-US" dirty="0" err="1" smtClean="0"/>
              <a:t>MetaMap</a:t>
            </a:r>
            <a:r>
              <a:rPr lang="en-US" dirty="0" smtClean="0"/>
              <a:t> </a:t>
            </a:r>
            <a:r>
              <a:rPr lang="en-US" sz="2400" dirty="0" smtClean="0"/>
              <a:t>[Fran</a:t>
            </a:r>
            <a:r>
              <a:rPr lang="en-US" sz="2400" dirty="0" smtClean="0">
                <a:cs typeface="Times New Roman" pitchFamily="18" charset="0"/>
              </a:rPr>
              <a:t>ç</a:t>
            </a:r>
            <a:r>
              <a:rPr lang="en-US" sz="2400" dirty="0" smtClean="0"/>
              <a:t>ois]</a:t>
            </a:r>
          </a:p>
          <a:p>
            <a:r>
              <a:rPr lang="en-US" dirty="0" smtClean="0"/>
              <a:t>The NLM Medical Text Indexer (MTI) </a:t>
            </a:r>
            <a:r>
              <a:rPr lang="en-US" sz="2400" dirty="0" smtClean="0"/>
              <a:t>[Jim]</a:t>
            </a:r>
          </a:p>
          <a:p>
            <a:r>
              <a:rPr lang="en-US" dirty="0" smtClean="0">
                <a:solidFill>
                  <a:schemeClr val="accent2"/>
                </a:solidFill>
              </a:rPr>
              <a:t>Availability of Indexing Initiative Tools </a:t>
            </a:r>
            <a:r>
              <a:rPr lang="en-US" sz="2400" dirty="0" smtClean="0">
                <a:solidFill>
                  <a:schemeClr val="accent2"/>
                </a:solidFill>
              </a:rPr>
              <a:t>[Willie]</a:t>
            </a:r>
          </a:p>
          <a:p>
            <a:r>
              <a:rPr lang="en-US" dirty="0" smtClean="0"/>
              <a:t>Research and Outreach Efforts </a:t>
            </a:r>
            <a:r>
              <a:rPr lang="en-US" dirty="0"/>
              <a:t>[Antonio, Caitlin, </a:t>
            </a:r>
            <a:r>
              <a:rPr lang="en-US" dirty="0" err="1"/>
              <a:t>Lan</a:t>
            </a:r>
            <a:r>
              <a:rPr lang="en-US" dirty="0"/>
              <a:t>]</a:t>
            </a:r>
          </a:p>
          <a:p>
            <a:r>
              <a:rPr lang="en-US" dirty="0" smtClean="0"/>
              <a:t>Summary and Future Plans </a:t>
            </a:r>
            <a:r>
              <a:rPr lang="en-US" sz="2400" dirty="0" smtClean="0"/>
              <a:t>[</a:t>
            </a:r>
            <a:r>
              <a:rPr lang="en-US" sz="2400" dirty="0" err="1" smtClean="0"/>
              <a:t>Lan</a:t>
            </a:r>
            <a:r>
              <a:rPr lang="en-US" sz="2400" dirty="0" smtClean="0"/>
              <a:t>]</a:t>
            </a:r>
          </a:p>
          <a:p>
            <a:r>
              <a:rPr lang="en-US" dirty="0" smtClean="0"/>
              <a:t>Questions</a:t>
            </a:r>
          </a:p>
        </p:txBody>
      </p:sp>
      <p:sp>
        <p:nvSpPr>
          <p:cNvPr id="4" name="Slide Number Placeholder 3"/>
          <p:cNvSpPr>
            <a:spLocks noGrp="1"/>
          </p:cNvSpPr>
          <p:nvPr>
            <p:ph type="sldNum" sz="quarter" idx="10"/>
          </p:nvPr>
        </p:nvSpPr>
        <p:spPr/>
        <p:txBody>
          <a:bodyPr/>
          <a:lstStyle/>
          <a:p>
            <a:fld id="{7DE3DC8A-4A07-44D3-A469-6DD60BBA3A61}" type="slidenum">
              <a:rPr lang="en-US" smtClean="0"/>
              <a:pPr/>
              <a:t>42</a:t>
            </a:fld>
            <a:endParaRPr lang="en-US" dirty="0"/>
          </a:p>
        </p:txBody>
      </p:sp>
    </p:spTree>
    <p:extLst>
      <p:ext uri="{BB962C8B-B14F-4D97-AF65-F5344CB8AC3E}">
        <p14:creationId xmlns:p14="http://schemas.microsoft.com/office/powerpoint/2010/main" val="871333829"/>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Availability of Indexing Initiative Tools</a:t>
            </a:r>
            <a:endParaRPr lang="en-US" dirty="0"/>
          </a:p>
        </p:txBody>
      </p:sp>
      <p:sp>
        <p:nvSpPr>
          <p:cNvPr id="3" name="Content Placeholder 2"/>
          <p:cNvSpPr>
            <a:spLocks noGrp="1"/>
          </p:cNvSpPr>
          <p:nvPr>
            <p:ph idx="1"/>
          </p:nvPr>
        </p:nvSpPr>
        <p:spPr/>
        <p:txBody>
          <a:bodyPr/>
          <a:lstStyle/>
          <a:p>
            <a:r>
              <a:rPr lang="en-US" dirty="0" smtClean="0"/>
              <a:t>Remote Access</a:t>
            </a:r>
          </a:p>
          <a:p>
            <a:pPr lvl="1"/>
            <a:r>
              <a:rPr lang="en-US" dirty="0" smtClean="0"/>
              <a:t>Web</a:t>
            </a:r>
          </a:p>
          <a:p>
            <a:pPr lvl="1"/>
            <a:r>
              <a:rPr lang="en-US" dirty="0" smtClean="0"/>
              <a:t>API</a:t>
            </a:r>
          </a:p>
          <a:p>
            <a:r>
              <a:rPr lang="en-US" dirty="0" smtClean="0"/>
              <a:t>Local Installation</a:t>
            </a:r>
          </a:p>
          <a:p>
            <a:pPr lvl="1"/>
            <a:r>
              <a:rPr lang="en-US" dirty="0" smtClean="0"/>
              <a:t>Linux</a:t>
            </a:r>
          </a:p>
          <a:p>
            <a:pPr lvl="1"/>
            <a:r>
              <a:rPr lang="en-US" dirty="0" smtClean="0"/>
              <a:t>Mac OS/X</a:t>
            </a:r>
          </a:p>
          <a:p>
            <a:pPr lvl="1"/>
            <a:r>
              <a:rPr lang="en-US" dirty="0" smtClean="0"/>
              <a:t>Windows XP/7</a:t>
            </a:r>
            <a:endParaRPr lang="en-US" dirty="0"/>
          </a:p>
        </p:txBody>
      </p:sp>
      <p:sp>
        <p:nvSpPr>
          <p:cNvPr id="4" name="Slide Number Placeholder 3"/>
          <p:cNvSpPr>
            <a:spLocks noGrp="1"/>
          </p:cNvSpPr>
          <p:nvPr>
            <p:ph type="sldNum" sz="quarter" idx="10"/>
          </p:nvPr>
        </p:nvSpPr>
        <p:spPr/>
        <p:txBody>
          <a:bodyPr/>
          <a:lstStyle/>
          <a:p>
            <a:fld id="{7DE3DC8A-4A07-44D3-A469-6DD60BBA3A61}" type="slidenum">
              <a:rPr lang="en-US" smtClean="0"/>
              <a:pPr/>
              <a:t>43</a:t>
            </a:fld>
            <a:endParaRPr lang="en-US" dirty="0"/>
          </a:p>
        </p:txBody>
      </p:sp>
    </p:spTree>
    <p:extLst>
      <p:ext uri="{BB962C8B-B14F-4D97-AF65-F5344CB8AC3E}">
        <p14:creationId xmlns:p14="http://schemas.microsoft.com/office/powerpoint/2010/main" val="810770837"/>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Remote Access</a:t>
            </a:r>
            <a:endParaRPr lang="en-US" dirty="0"/>
          </a:p>
        </p:txBody>
      </p:sp>
      <p:sp>
        <p:nvSpPr>
          <p:cNvPr id="4" name="Slide Number Placeholder 3"/>
          <p:cNvSpPr>
            <a:spLocks noGrp="1"/>
          </p:cNvSpPr>
          <p:nvPr>
            <p:ph type="sldNum" sz="quarter" idx="10"/>
          </p:nvPr>
        </p:nvSpPr>
        <p:spPr/>
        <p:txBody>
          <a:bodyPr/>
          <a:lstStyle/>
          <a:p>
            <a:fld id="{7DE3DC8A-4A07-44D3-A469-6DD60BBA3A61}" type="slidenum">
              <a:rPr lang="en-US" smtClean="0"/>
              <a:pPr/>
              <a:t>44</a:t>
            </a:fld>
            <a:endParaRPr lang="en-US" dirty="0"/>
          </a:p>
        </p:txBody>
      </p:sp>
      <p:sp>
        <p:nvSpPr>
          <p:cNvPr id="5" name="Rectangle 3"/>
          <p:cNvSpPr txBox="1">
            <a:spLocks noChangeArrowheads="1"/>
          </p:cNvSpPr>
          <p:nvPr/>
        </p:nvSpPr>
        <p:spPr bwMode="auto">
          <a:xfrm>
            <a:off x="685800" y="13716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Char char="•"/>
              <a:defRPr kumimoji="1"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kumimoji="1"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kumimoji="1" sz="2000">
                <a:solidFill>
                  <a:schemeClr val="tx1"/>
                </a:solidFill>
                <a:latin typeface="+mn-lt"/>
              </a:defRPr>
            </a:lvl3pPr>
            <a:lvl4pPr marL="1600200" indent="-228600" algn="l" rtl="0" eaLnBrk="0" fontAlgn="base" hangingPunct="0">
              <a:spcBef>
                <a:spcPct val="20000"/>
              </a:spcBef>
              <a:spcAft>
                <a:spcPct val="0"/>
              </a:spcAft>
              <a:buClr>
                <a:schemeClr val="tx2"/>
              </a:buClr>
              <a:buChar char="•"/>
              <a:defRPr kumimoji="1"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kumimoji="1"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kumimoji="1"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kumimoji="1"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kumimoji="1"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kumimoji="1" sz="2000">
                <a:solidFill>
                  <a:schemeClr val="tx1"/>
                </a:solidFill>
                <a:latin typeface="+mn-lt"/>
              </a:defRPr>
            </a:lvl9pPr>
          </a:lstStyle>
          <a:p>
            <a:r>
              <a:rPr lang="en-US" dirty="0" smtClean="0"/>
              <a:t>Interactive</a:t>
            </a:r>
          </a:p>
          <a:p>
            <a:pPr lvl="1"/>
            <a:r>
              <a:rPr lang="en-US" dirty="0" smtClean="0"/>
              <a:t>Small input data (for testing, etc.), immediate results</a:t>
            </a:r>
          </a:p>
          <a:p>
            <a:r>
              <a:rPr lang="en-US" dirty="0" smtClean="0"/>
              <a:t>Batch</a:t>
            </a:r>
          </a:p>
          <a:p>
            <a:pPr lvl="1"/>
            <a:r>
              <a:rPr lang="en-US" dirty="0" smtClean="0"/>
              <a:t>Large input data </a:t>
            </a:r>
            <a:r>
              <a:rPr lang="en-US" dirty="0"/>
              <a:t>processed using a large pool of computing </a:t>
            </a:r>
            <a:r>
              <a:rPr lang="en-US" dirty="0" smtClean="0"/>
              <a:t>resources</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3838" y="4023360"/>
            <a:ext cx="8696325" cy="1647825"/>
          </a:xfrm>
          <a:prstGeom prst="rect">
            <a:avLst/>
          </a:prstGeom>
          <a:ln w="25400">
            <a:solidFill>
              <a:schemeClr val="tx1"/>
            </a:solidFill>
          </a:ln>
        </p:spPr>
      </p:pic>
    </p:spTree>
    <p:extLst>
      <p:ext uri="{BB962C8B-B14F-4D97-AF65-F5344CB8AC3E}">
        <p14:creationId xmlns:p14="http://schemas.microsoft.com/office/powerpoint/2010/main" val="3640658661"/>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DE3DC8A-4A07-44D3-A469-6DD60BBA3A61}" type="slidenum">
              <a:rPr lang="en-US" smtClean="0"/>
              <a:pPr/>
              <a:t>45</a:t>
            </a:fld>
            <a:endParaRPr lang="en-US" dirty="0"/>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b="26807"/>
          <a:stretch/>
        </p:blipFill>
        <p:spPr>
          <a:xfrm>
            <a:off x="466921" y="80576"/>
            <a:ext cx="8210159" cy="6021716"/>
          </a:xfrm>
          <a:prstGeom prst="rect">
            <a:avLst/>
          </a:prstGeom>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6639" t="55008" r="74210" b="24903"/>
          <a:stretch/>
        </p:blipFill>
        <p:spPr>
          <a:xfrm>
            <a:off x="3021497" y="3217671"/>
            <a:ext cx="3817626" cy="2502829"/>
          </a:xfrm>
          <a:prstGeom prst="rect">
            <a:avLst/>
          </a:prstGeom>
          <a:ln w="25400">
            <a:solidFill>
              <a:schemeClr val="tx2">
                <a:lumMod val="65000"/>
              </a:schemeClr>
            </a:solidFill>
          </a:ln>
          <a:effectLst>
            <a:outerShdw blurRad="50800" dist="241300" dir="8100000" algn="tr" rotWithShape="0">
              <a:prstClr val="black">
                <a:alpha val="40000"/>
              </a:prstClr>
            </a:outerShdw>
          </a:effectLst>
        </p:spPr>
      </p:pic>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1163" t="13911" r="45038" b="68849"/>
          <a:stretch/>
        </p:blipFill>
        <p:spPr>
          <a:xfrm>
            <a:off x="2246242" y="765313"/>
            <a:ext cx="6592475" cy="2117035"/>
          </a:xfrm>
          <a:prstGeom prst="rect">
            <a:avLst/>
          </a:prstGeom>
          <a:ln w="25400">
            <a:solidFill>
              <a:schemeClr val="tx2">
                <a:lumMod val="65000"/>
              </a:schemeClr>
            </a:solidFill>
          </a:ln>
          <a:effectLst>
            <a:outerShdw blurRad="50800" dist="215900" dir="8400000" algn="r" rotWithShape="0">
              <a:prstClr val="black">
                <a:alpha val="40000"/>
              </a:prstClr>
            </a:outerShdw>
          </a:effectLst>
        </p:spPr>
      </p:pic>
    </p:spTree>
    <p:extLst>
      <p:ext uri="{BB962C8B-B14F-4D97-AF65-F5344CB8AC3E}">
        <p14:creationId xmlns:p14="http://schemas.microsoft.com/office/powerpoint/2010/main" val="23470451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0"/>
          </p:nvPr>
        </p:nvSpPr>
        <p:spPr/>
        <p:txBody>
          <a:bodyPr/>
          <a:lstStyle/>
          <a:p>
            <a:fld id="{7DE3DC8A-4A07-44D3-A469-6DD60BBA3A61}" type="slidenum">
              <a:rPr lang="en-US" smtClean="0"/>
              <a:pPr/>
              <a:t>46</a:t>
            </a:fld>
            <a:endParaRPr lang="en-US" dirty="0"/>
          </a:p>
        </p:txBody>
      </p:sp>
      <p:pic>
        <p:nvPicPr>
          <p:cNvPr id="6" name="Content Placeholder 4"/>
          <p:cNvPicPr>
            <a:picLocks noChangeAspect="1"/>
          </p:cNvPicPr>
          <p:nvPr/>
        </p:nvPicPr>
        <p:blipFill rotWithShape="1">
          <a:blip r:embed="rId3">
            <a:extLst>
              <a:ext uri="{28A0092B-C50C-407E-A947-70E740481C1C}">
                <a14:useLocalDpi xmlns:a14="http://schemas.microsoft.com/office/drawing/2010/main" val="0"/>
              </a:ext>
            </a:extLst>
          </a:blip>
          <a:srcRect t="-1" b="28143"/>
          <a:stretch/>
        </p:blipFill>
        <p:spPr bwMode="auto">
          <a:xfrm>
            <a:off x="357831" y="73449"/>
            <a:ext cx="8428339" cy="6068933"/>
          </a:xfrm>
          <a:prstGeom prst="rect">
            <a:avLst/>
          </a:prstGeom>
          <a:noFill/>
          <a:ln w="34925">
            <a:solidFill>
              <a:schemeClr val="tx1">
                <a:lumMod val="50000"/>
              </a:schemeClr>
            </a:solidFill>
            <a:miter lim="800000"/>
            <a:headEnd/>
            <a:tailEnd/>
          </a:ln>
          <a:effectLst>
            <a:outerShdw blurRad="50800" dist="304800" dir="8100000" algn="tr"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8" name="Content Placeholder 7"/>
          <p:cNvSpPr>
            <a:spLocks noGrp="1"/>
          </p:cNvSpPr>
          <p:nvPr>
            <p:ph idx="1"/>
          </p:nvPr>
        </p:nvSpPr>
        <p:spPr>
          <a:xfrm>
            <a:off x="685800" y="1506580"/>
            <a:ext cx="7772400" cy="4572000"/>
          </a:xfrm>
        </p:spPr>
        <p:txBody>
          <a:bodyPr/>
          <a:lstStyle/>
          <a:p>
            <a:endParaRPr lang="en-US" dirty="0"/>
          </a:p>
        </p:txBody>
      </p:sp>
      <p:sp>
        <p:nvSpPr>
          <p:cNvPr id="3" name="Rectangle 2"/>
          <p:cNvSpPr/>
          <p:nvPr/>
        </p:nvSpPr>
        <p:spPr bwMode="auto">
          <a:xfrm>
            <a:off x="1581350" y="834545"/>
            <a:ext cx="591207" cy="126124"/>
          </a:xfrm>
          <a:prstGeom prst="rect">
            <a:avLst/>
          </a:prstGeom>
          <a:gradFill flip="none" rotWithShape="1">
            <a:gsLst>
              <a:gs pos="0">
                <a:schemeClr val="tx1">
                  <a:lumMod val="95000"/>
                  <a:shade val="30000"/>
                  <a:satMod val="115000"/>
                </a:schemeClr>
              </a:gs>
              <a:gs pos="50000">
                <a:schemeClr val="tx1">
                  <a:lumMod val="95000"/>
                  <a:shade val="67500"/>
                  <a:satMod val="115000"/>
                </a:schemeClr>
              </a:gs>
              <a:gs pos="100000">
                <a:schemeClr val="tx1">
                  <a:lumMod val="95000"/>
                  <a:shade val="100000"/>
                  <a:satMod val="115000"/>
                </a:schemeClr>
              </a:gs>
            </a:gsLst>
            <a:path path="circle">
              <a:fillToRect l="100000" t="100000"/>
            </a:path>
            <a:tileRect r="-100000" b="-100000"/>
          </a:gradFill>
          <a:ln w="25400" cap="flat" cmpd="sng" algn="ctr">
            <a:solidFill>
              <a:schemeClr val="tx1"/>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pic>
        <p:nvPicPr>
          <p:cNvPr id="7" name="Results Zoomed"/>
          <p:cNvPicPr>
            <a:picLocks noChangeAspect="1"/>
          </p:cNvPicPr>
          <p:nvPr/>
        </p:nvPicPr>
        <p:blipFill rotWithShape="1">
          <a:blip r:embed="rId4">
            <a:extLst>
              <a:ext uri="{28A0092B-C50C-407E-A947-70E740481C1C}">
                <a14:useLocalDpi xmlns:a14="http://schemas.microsoft.com/office/drawing/2010/main" val="0"/>
              </a:ext>
            </a:extLst>
          </a:blip>
          <a:srcRect l="1153" t="12745" r="19718" b="62366"/>
          <a:stretch/>
        </p:blipFill>
        <p:spPr bwMode="auto">
          <a:xfrm>
            <a:off x="499606" y="1540559"/>
            <a:ext cx="8515185" cy="2669997"/>
          </a:xfrm>
          <a:prstGeom prst="rect">
            <a:avLst/>
          </a:prstGeom>
          <a:noFill/>
          <a:ln w="31750">
            <a:solidFill>
              <a:schemeClr val="tx1">
                <a:lumMod val="65000"/>
              </a:schemeClr>
            </a:solidFill>
            <a:miter lim="800000"/>
            <a:headEnd/>
            <a:tailEnd/>
          </a:ln>
          <a:effectLst>
            <a:outerShdw blurRad="50800" dist="215900" dir="8100000" algn="tr"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73298091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nodePh="1">
                                  <p:stCondLst>
                                    <p:cond delay="0"/>
                                  </p:stCondLst>
                                  <p:endCondLst>
                                    <p:cond evt="begin" delay="0">
                                      <p:tn val="5"/>
                                    </p:cond>
                                  </p:end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heel(1)">
                                      <p:cBhvr>
                                        <p:cTn id="7" dur="20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Local Installation of </a:t>
            </a:r>
            <a:r>
              <a:rPr lang="en-US" dirty="0" err="1" smtClean="0"/>
              <a:t>MetaMap</a:t>
            </a:r>
            <a:endParaRPr lang="en-US" dirty="0"/>
          </a:p>
        </p:txBody>
      </p:sp>
      <p:sp>
        <p:nvSpPr>
          <p:cNvPr id="4" name="Slide Number Placeholder 3"/>
          <p:cNvSpPr>
            <a:spLocks noGrp="1"/>
          </p:cNvSpPr>
          <p:nvPr>
            <p:ph type="sldNum" sz="quarter" idx="10"/>
          </p:nvPr>
        </p:nvSpPr>
        <p:spPr/>
        <p:txBody>
          <a:bodyPr/>
          <a:lstStyle/>
          <a:p>
            <a:fld id="{7DE3DC8A-4A07-44D3-A469-6DD60BBA3A61}" type="slidenum">
              <a:rPr lang="en-US" smtClean="0"/>
              <a:pPr/>
              <a:t>47</a:t>
            </a:fld>
            <a:endParaRPr lang="en-US" dirty="0"/>
          </a:p>
        </p:txBody>
      </p:sp>
      <p:sp>
        <p:nvSpPr>
          <p:cNvPr id="5" name="Rectangle 3"/>
          <p:cNvSpPr txBox="1">
            <a:spLocks noChangeArrowheads="1"/>
          </p:cNvSpPr>
          <p:nvPr/>
        </p:nvSpPr>
        <p:spPr bwMode="auto">
          <a:xfrm>
            <a:off x="685800" y="1527048"/>
            <a:ext cx="7772400" cy="406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Char char="•"/>
              <a:defRPr kumimoji="1"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kumimoji="1"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kumimoji="1" sz="2000">
                <a:solidFill>
                  <a:schemeClr val="tx1"/>
                </a:solidFill>
                <a:latin typeface="+mn-lt"/>
              </a:defRPr>
            </a:lvl3pPr>
            <a:lvl4pPr marL="1600200" indent="-228600" algn="l" rtl="0" eaLnBrk="0" fontAlgn="base" hangingPunct="0">
              <a:spcBef>
                <a:spcPct val="20000"/>
              </a:spcBef>
              <a:spcAft>
                <a:spcPct val="0"/>
              </a:spcAft>
              <a:buClr>
                <a:schemeClr val="tx2"/>
              </a:buClr>
              <a:buChar char="•"/>
              <a:defRPr kumimoji="1"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kumimoji="1"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kumimoji="1"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kumimoji="1"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kumimoji="1"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kumimoji="1" sz="2000">
                <a:solidFill>
                  <a:schemeClr val="tx1"/>
                </a:solidFill>
                <a:latin typeface="+mn-lt"/>
              </a:defRPr>
            </a:lvl9pPr>
          </a:lstStyle>
          <a:p>
            <a:pPr marL="0" indent="0">
              <a:buNone/>
            </a:pPr>
            <a:endParaRPr lang="en-US" sz="24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2651" y="1876306"/>
            <a:ext cx="8638699" cy="3076670"/>
          </a:xfrm>
          <a:prstGeom prst="rect">
            <a:avLst/>
          </a:prstGeom>
          <a:ln w="25400">
            <a:solidFill>
              <a:schemeClr val="tx1"/>
            </a:solidFill>
          </a:ln>
        </p:spPr>
      </p:pic>
    </p:spTree>
    <p:extLst>
      <p:ext uri="{BB962C8B-B14F-4D97-AF65-F5344CB8AC3E}">
        <p14:creationId xmlns:p14="http://schemas.microsoft.com/office/powerpoint/2010/main" val="1619740460"/>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MetaMap</a:t>
            </a:r>
            <a:r>
              <a:rPr lang="en-US" dirty="0" smtClean="0"/>
              <a:t> as a UIMA Component</a:t>
            </a:r>
            <a:endParaRPr lang="en-US" dirty="0"/>
          </a:p>
        </p:txBody>
      </p:sp>
      <p:sp>
        <p:nvSpPr>
          <p:cNvPr id="3" name="Content Placeholder 2"/>
          <p:cNvSpPr>
            <a:spLocks noGrp="1"/>
          </p:cNvSpPr>
          <p:nvPr>
            <p:ph idx="1"/>
          </p:nvPr>
        </p:nvSpPr>
        <p:spPr>
          <a:xfrm>
            <a:off x="702276" y="1351005"/>
            <a:ext cx="7772400" cy="4547287"/>
          </a:xfrm>
        </p:spPr>
        <p:txBody>
          <a:bodyPr/>
          <a:lstStyle/>
          <a:p>
            <a:r>
              <a:rPr lang="en-US" dirty="0"/>
              <a:t>Allows </a:t>
            </a:r>
            <a:r>
              <a:rPr lang="en-US" dirty="0" err="1"/>
              <a:t>MetaMap</a:t>
            </a:r>
            <a:r>
              <a:rPr lang="en-US" dirty="0"/>
              <a:t> to be used as an UIMA “annotator” component.</a:t>
            </a:r>
          </a:p>
          <a:p>
            <a:r>
              <a:rPr lang="en-US" dirty="0" smtClean="0"/>
              <a:t>UIMA - Unstructured Information Management Architecture</a:t>
            </a:r>
          </a:p>
          <a:p>
            <a:pPr marL="0" indent="0">
              <a:buNone/>
            </a:pPr>
            <a:r>
              <a:rPr lang="en-US" dirty="0" smtClean="0"/>
              <a:t>a component-based software for the analysis of unstructured information. </a:t>
            </a:r>
          </a:p>
          <a:p>
            <a:pPr marL="0" indent="0">
              <a:buNone/>
            </a:pPr>
            <a:endParaRPr lang="en-US" dirty="0"/>
          </a:p>
        </p:txBody>
      </p:sp>
      <p:sp>
        <p:nvSpPr>
          <p:cNvPr id="4" name="Slide Number Placeholder 3"/>
          <p:cNvSpPr>
            <a:spLocks noGrp="1"/>
          </p:cNvSpPr>
          <p:nvPr>
            <p:ph type="sldNum" sz="quarter" idx="10"/>
          </p:nvPr>
        </p:nvSpPr>
        <p:spPr/>
        <p:txBody>
          <a:bodyPr/>
          <a:lstStyle/>
          <a:p>
            <a:fld id="{7DE3DC8A-4A07-44D3-A469-6DD60BBA3A61}" type="slidenum">
              <a:rPr lang="en-US" smtClean="0"/>
              <a:pPr/>
              <a:t>48</a:t>
            </a:fld>
            <a:endParaRPr lang="en-US" dirty="0"/>
          </a:p>
        </p:txBody>
      </p:sp>
      <p:sp>
        <p:nvSpPr>
          <p:cNvPr id="7" name="Rounded Rectangle 6"/>
          <p:cNvSpPr/>
          <p:nvPr/>
        </p:nvSpPr>
        <p:spPr bwMode="auto">
          <a:xfrm>
            <a:off x="1709113" y="4184580"/>
            <a:ext cx="1136778" cy="408623"/>
          </a:xfrm>
          <a:prstGeom prst="roundRect">
            <a:avLst/>
          </a:prstGeom>
          <a:solidFill>
            <a:srgbClr val="0800B2"/>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err="1" smtClean="0">
                <a:ln>
                  <a:noFill/>
                </a:ln>
                <a:solidFill>
                  <a:schemeClr val="tx1"/>
                </a:solidFill>
                <a:effectLst/>
                <a:latin typeface="Times New Roman" pitchFamily="18" charset="0"/>
              </a:rPr>
              <a:t>Tokenizer</a:t>
            </a:r>
            <a:endParaRPr kumimoji="0" lang="en-US" sz="1800" b="0" i="0" u="none" strike="noStrike" cap="none" normalizeH="0" baseline="0" dirty="0" smtClean="0">
              <a:ln>
                <a:noFill/>
              </a:ln>
              <a:solidFill>
                <a:schemeClr val="tx1"/>
              </a:solidFill>
              <a:effectLst/>
              <a:latin typeface="Times New Roman" pitchFamily="18" charset="0"/>
            </a:endParaRPr>
          </a:p>
        </p:txBody>
      </p:sp>
      <p:sp>
        <p:nvSpPr>
          <p:cNvPr id="9" name="Snip and Round Single Corner Rectangle 8"/>
          <p:cNvSpPr/>
          <p:nvPr/>
        </p:nvSpPr>
        <p:spPr bwMode="auto">
          <a:xfrm>
            <a:off x="584578" y="4050099"/>
            <a:ext cx="756464" cy="677585"/>
          </a:xfrm>
          <a:prstGeom prst="snipRoundRect">
            <a:avLst/>
          </a:prstGeom>
          <a:solidFill>
            <a:srgbClr val="0800B2"/>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dirty="0" smtClean="0">
                <a:ln>
                  <a:noFill/>
                </a:ln>
                <a:solidFill>
                  <a:schemeClr val="tx1"/>
                </a:solidFill>
                <a:effectLst/>
                <a:latin typeface="Times New Roman" pitchFamily="18" charset="0"/>
              </a:rPr>
              <a:t>Input</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dirty="0" smtClean="0">
                <a:ln>
                  <a:noFill/>
                </a:ln>
                <a:solidFill>
                  <a:schemeClr val="tx1"/>
                </a:solidFill>
                <a:effectLst/>
                <a:latin typeface="Times New Roman" pitchFamily="18" charset="0"/>
              </a:rPr>
              <a:t>Text</a:t>
            </a:r>
          </a:p>
        </p:txBody>
      </p:sp>
      <p:sp>
        <p:nvSpPr>
          <p:cNvPr id="10" name="Right Arrow 9"/>
          <p:cNvSpPr/>
          <p:nvPr/>
        </p:nvSpPr>
        <p:spPr bwMode="auto">
          <a:xfrm>
            <a:off x="1434043" y="4286834"/>
            <a:ext cx="182070" cy="204114"/>
          </a:xfrm>
          <a:prstGeom prst="rightArrow">
            <a:avLst/>
          </a:prstGeom>
          <a:solidFill>
            <a:srgbClr val="0800B2"/>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1" name="Rounded Rectangle 10"/>
          <p:cNvSpPr/>
          <p:nvPr/>
        </p:nvSpPr>
        <p:spPr bwMode="auto">
          <a:xfrm>
            <a:off x="3213963" y="4031347"/>
            <a:ext cx="886241" cy="715089"/>
          </a:xfrm>
          <a:prstGeom prst="roundRect">
            <a:avLst/>
          </a:prstGeom>
          <a:solidFill>
            <a:srgbClr val="0800B2"/>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rPr>
              <a:t>POS</a:t>
            </a:r>
          </a:p>
          <a:p>
            <a:pPr marL="0" marR="0" indent="0" algn="ctr" defTabSz="914400" rtl="0" eaLnBrk="0" fontAlgn="base" latinLnBrk="0" hangingPunct="0">
              <a:lnSpc>
                <a:spcPct val="100000"/>
              </a:lnSpc>
              <a:spcBef>
                <a:spcPct val="0"/>
              </a:spcBef>
              <a:spcAft>
                <a:spcPct val="0"/>
              </a:spcAft>
              <a:buClrTx/>
              <a:buSzTx/>
              <a:buFontTx/>
              <a:buNone/>
              <a:tabLst/>
            </a:pPr>
            <a:r>
              <a:rPr lang="en-US" sz="1800" dirty="0" smtClean="0"/>
              <a:t>Tagger</a:t>
            </a:r>
            <a:endParaRPr kumimoji="0" lang="en-US" sz="1800" b="0" i="0" u="none" strike="noStrike" cap="none" normalizeH="0" baseline="0" dirty="0" smtClean="0">
              <a:ln>
                <a:noFill/>
              </a:ln>
              <a:solidFill>
                <a:schemeClr val="tx1"/>
              </a:solidFill>
              <a:effectLst/>
            </a:endParaRPr>
          </a:p>
        </p:txBody>
      </p:sp>
      <p:sp>
        <p:nvSpPr>
          <p:cNvPr id="12" name="Rounded Rectangle 11"/>
          <p:cNvSpPr/>
          <p:nvPr/>
        </p:nvSpPr>
        <p:spPr bwMode="auto">
          <a:xfrm>
            <a:off x="4468276" y="4167554"/>
            <a:ext cx="864123" cy="442674"/>
          </a:xfrm>
          <a:prstGeom prst="roundRect">
            <a:avLst/>
          </a:prstGeom>
          <a:solidFill>
            <a:srgbClr val="0800B2"/>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Parser</a:t>
            </a:r>
          </a:p>
        </p:txBody>
      </p:sp>
      <p:sp>
        <p:nvSpPr>
          <p:cNvPr id="13" name="Rounded Rectangle 12"/>
          <p:cNvSpPr/>
          <p:nvPr/>
        </p:nvSpPr>
        <p:spPr bwMode="auto">
          <a:xfrm>
            <a:off x="5700471" y="3929191"/>
            <a:ext cx="1196698" cy="919401"/>
          </a:xfrm>
          <a:prstGeom prst="roundRect">
            <a:avLst/>
          </a:prstGeom>
          <a:solidFill>
            <a:srgbClr val="0800B2"/>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i="0" u="none" strike="noStrike" cap="none" normalizeH="0" baseline="0" dirty="0" smtClean="0">
                <a:ln>
                  <a:noFill/>
                </a:ln>
                <a:solidFill>
                  <a:schemeClr val="tx1"/>
                </a:solidFill>
                <a:effectLst/>
              </a:rPr>
              <a:t>Named</a:t>
            </a:r>
          </a:p>
          <a:p>
            <a:pPr marL="0" marR="0" indent="0" algn="ctr" defTabSz="914400" rtl="0" eaLnBrk="0" fontAlgn="base" latinLnBrk="0" hangingPunct="0">
              <a:lnSpc>
                <a:spcPct val="100000"/>
              </a:lnSpc>
              <a:spcBef>
                <a:spcPct val="0"/>
              </a:spcBef>
              <a:spcAft>
                <a:spcPct val="0"/>
              </a:spcAft>
              <a:buClrTx/>
              <a:buSzTx/>
              <a:buFontTx/>
              <a:buNone/>
              <a:tabLst/>
            </a:pPr>
            <a:r>
              <a:rPr lang="en-US" sz="1600" dirty="0" smtClean="0"/>
              <a:t>Entity</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1600" i="0" u="none" strike="noStrike" cap="none" normalizeH="0" baseline="0" dirty="0" smtClean="0">
                <a:ln>
                  <a:noFill/>
                </a:ln>
                <a:solidFill>
                  <a:schemeClr val="tx1"/>
                </a:solidFill>
                <a:effectLst/>
              </a:rPr>
              <a:t>Recognizer</a:t>
            </a:r>
          </a:p>
        </p:txBody>
      </p:sp>
      <p:sp>
        <p:nvSpPr>
          <p:cNvPr id="14" name="Rounded Rectangle 13"/>
          <p:cNvSpPr/>
          <p:nvPr/>
        </p:nvSpPr>
        <p:spPr bwMode="auto">
          <a:xfrm>
            <a:off x="7265237" y="4031347"/>
            <a:ext cx="1104449" cy="715089"/>
          </a:xfrm>
          <a:prstGeom prst="roundRect">
            <a:avLst/>
          </a:prstGeom>
          <a:solidFill>
            <a:srgbClr val="0800B2"/>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rPr>
              <a:t>Relation</a:t>
            </a:r>
          </a:p>
          <a:p>
            <a:pPr marL="0" marR="0" indent="0" algn="ctr" defTabSz="914400" rtl="0" eaLnBrk="0" fontAlgn="base" latinLnBrk="0" hangingPunct="0">
              <a:lnSpc>
                <a:spcPct val="100000"/>
              </a:lnSpc>
              <a:spcBef>
                <a:spcPct val="0"/>
              </a:spcBef>
              <a:spcAft>
                <a:spcPct val="0"/>
              </a:spcAft>
              <a:buClrTx/>
              <a:buSzTx/>
              <a:buFontTx/>
              <a:buNone/>
              <a:tabLst/>
            </a:pPr>
            <a:r>
              <a:rPr lang="en-US" sz="1800" dirty="0" smtClean="0"/>
              <a:t>Extractor</a:t>
            </a:r>
            <a:endParaRPr kumimoji="0" lang="en-US" sz="1800" b="0" i="0" u="none" strike="noStrike" cap="none" normalizeH="0" baseline="0" dirty="0" smtClean="0">
              <a:ln>
                <a:noFill/>
              </a:ln>
              <a:solidFill>
                <a:schemeClr val="tx1"/>
              </a:solidFill>
              <a:effectLst/>
            </a:endParaRPr>
          </a:p>
        </p:txBody>
      </p:sp>
      <p:sp>
        <p:nvSpPr>
          <p:cNvPr id="15" name="Parallelogram 14"/>
          <p:cNvSpPr/>
          <p:nvPr/>
        </p:nvSpPr>
        <p:spPr bwMode="auto">
          <a:xfrm>
            <a:off x="7125599" y="5304496"/>
            <a:ext cx="1383725" cy="483632"/>
          </a:xfrm>
          <a:prstGeom prst="parallelogram">
            <a:avLst/>
          </a:prstGeom>
          <a:solidFill>
            <a:srgbClr val="0800B2"/>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Relations</a:t>
            </a:r>
          </a:p>
        </p:txBody>
      </p:sp>
      <p:sp>
        <p:nvSpPr>
          <p:cNvPr id="16" name="Right Arrow 15"/>
          <p:cNvSpPr/>
          <p:nvPr/>
        </p:nvSpPr>
        <p:spPr bwMode="auto">
          <a:xfrm>
            <a:off x="2938892" y="4286834"/>
            <a:ext cx="182070" cy="204114"/>
          </a:xfrm>
          <a:prstGeom prst="rightArrow">
            <a:avLst/>
          </a:prstGeom>
          <a:solidFill>
            <a:srgbClr val="0800B2"/>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7" name="Right Arrow 16"/>
          <p:cNvSpPr/>
          <p:nvPr/>
        </p:nvSpPr>
        <p:spPr bwMode="auto">
          <a:xfrm>
            <a:off x="4193205" y="4286834"/>
            <a:ext cx="182070" cy="204114"/>
          </a:xfrm>
          <a:prstGeom prst="rightArrow">
            <a:avLst/>
          </a:prstGeom>
          <a:solidFill>
            <a:srgbClr val="0800B2"/>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8" name="Right Arrow 17"/>
          <p:cNvSpPr/>
          <p:nvPr/>
        </p:nvSpPr>
        <p:spPr bwMode="auto">
          <a:xfrm>
            <a:off x="5425400" y="4286834"/>
            <a:ext cx="182070" cy="204114"/>
          </a:xfrm>
          <a:prstGeom prst="rightArrow">
            <a:avLst/>
          </a:prstGeom>
          <a:solidFill>
            <a:srgbClr val="0800B2"/>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9" name="Right Arrow 18"/>
          <p:cNvSpPr/>
          <p:nvPr/>
        </p:nvSpPr>
        <p:spPr bwMode="auto">
          <a:xfrm>
            <a:off x="6990170" y="4286834"/>
            <a:ext cx="182070" cy="204114"/>
          </a:xfrm>
          <a:prstGeom prst="rightArrow">
            <a:avLst/>
          </a:prstGeom>
          <a:solidFill>
            <a:srgbClr val="0800B2"/>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0" name="Down Arrow 19"/>
          <p:cNvSpPr/>
          <p:nvPr/>
        </p:nvSpPr>
        <p:spPr bwMode="auto">
          <a:xfrm>
            <a:off x="7696303" y="4908131"/>
            <a:ext cx="242316" cy="234669"/>
          </a:xfrm>
          <a:prstGeom prst="downArrow">
            <a:avLst/>
          </a:prstGeom>
          <a:solidFill>
            <a:srgbClr val="0800B2"/>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1" name="Rounded Rectangle 20"/>
          <p:cNvSpPr/>
          <p:nvPr/>
        </p:nvSpPr>
        <p:spPr bwMode="auto">
          <a:xfrm>
            <a:off x="7269480" y="4032504"/>
            <a:ext cx="1104449" cy="715089"/>
          </a:xfrm>
          <a:prstGeom prst="roundRect">
            <a:avLst/>
          </a:prstGeom>
          <a:solidFill>
            <a:schemeClr val="accent5">
              <a:lumMod val="25000"/>
            </a:schemeClr>
          </a:solidFill>
          <a:ln w="25400" cap="flat" cmpd="sng" algn="ctr">
            <a:solidFill>
              <a:schemeClr val="tx1"/>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rPr>
              <a:t>Relation</a:t>
            </a:r>
          </a:p>
          <a:p>
            <a:pPr marL="0" marR="0" indent="0" algn="ctr" defTabSz="914400" rtl="0" eaLnBrk="0" fontAlgn="base" latinLnBrk="0" hangingPunct="0">
              <a:lnSpc>
                <a:spcPct val="100000"/>
              </a:lnSpc>
              <a:spcBef>
                <a:spcPct val="0"/>
              </a:spcBef>
              <a:spcAft>
                <a:spcPct val="0"/>
              </a:spcAft>
              <a:buClrTx/>
              <a:buSzTx/>
              <a:buFontTx/>
              <a:buNone/>
              <a:tabLst/>
            </a:pPr>
            <a:r>
              <a:rPr lang="en-US" sz="1800" dirty="0" smtClean="0"/>
              <a:t>Extractor</a:t>
            </a:r>
            <a:endParaRPr kumimoji="0" lang="en-US" sz="1800" b="0" i="0" u="none" strike="noStrike" cap="none" normalizeH="0" baseline="0" dirty="0" smtClean="0">
              <a:ln>
                <a:noFill/>
              </a:ln>
              <a:solidFill>
                <a:schemeClr val="tx1"/>
              </a:solidFill>
              <a:effectLst/>
            </a:endParaRPr>
          </a:p>
        </p:txBody>
      </p:sp>
      <p:sp>
        <p:nvSpPr>
          <p:cNvPr id="23" name="Rounded Rectangle 22"/>
          <p:cNvSpPr/>
          <p:nvPr/>
        </p:nvSpPr>
        <p:spPr bwMode="auto">
          <a:xfrm>
            <a:off x="5696712" y="3931920"/>
            <a:ext cx="1196698" cy="919401"/>
          </a:xfrm>
          <a:prstGeom prst="roundRect">
            <a:avLst/>
          </a:prstGeom>
          <a:solidFill>
            <a:schemeClr val="accent5">
              <a:lumMod val="25000"/>
            </a:schemeClr>
          </a:solidFill>
          <a:ln w="25400" cap="flat" cmpd="sng" algn="ctr">
            <a:solidFill>
              <a:schemeClr val="tx1"/>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i="0" u="none" strike="noStrike" cap="none" normalizeH="0" baseline="0" dirty="0" smtClean="0">
                <a:ln>
                  <a:noFill/>
                </a:ln>
                <a:solidFill>
                  <a:schemeClr val="tx1"/>
                </a:solidFill>
                <a:effectLst/>
              </a:rPr>
              <a:t>Named</a:t>
            </a:r>
          </a:p>
          <a:p>
            <a:pPr marL="0" marR="0" indent="0" algn="ctr" defTabSz="914400" rtl="0" eaLnBrk="0" fontAlgn="base" latinLnBrk="0" hangingPunct="0">
              <a:lnSpc>
                <a:spcPct val="100000"/>
              </a:lnSpc>
              <a:spcBef>
                <a:spcPct val="0"/>
              </a:spcBef>
              <a:spcAft>
                <a:spcPct val="0"/>
              </a:spcAft>
              <a:buClrTx/>
              <a:buSzTx/>
              <a:buFontTx/>
              <a:buNone/>
              <a:tabLst/>
            </a:pPr>
            <a:r>
              <a:rPr lang="en-US" sz="1600" dirty="0" smtClean="0"/>
              <a:t>Entity</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1600" i="0" u="none" strike="noStrike" cap="none" normalizeH="0" baseline="0" dirty="0" smtClean="0">
                <a:ln>
                  <a:noFill/>
                </a:ln>
                <a:solidFill>
                  <a:schemeClr val="tx1"/>
                </a:solidFill>
                <a:effectLst/>
              </a:rPr>
              <a:t>Recognizer</a:t>
            </a:r>
          </a:p>
        </p:txBody>
      </p:sp>
      <p:sp>
        <p:nvSpPr>
          <p:cNvPr id="24" name="Rounded Rectangle 23"/>
          <p:cNvSpPr/>
          <p:nvPr/>
        </p:nvSpPr>
        <p:spPr bwMode="auto">
          <a:xfrm>
            <a:off x="4471416" y="4169664"/>
            <a:ext cx="864123" cy="442674"/>
          </a:xfrm>
          <a:prstGeom prst="roundRect">
            <a:avLst/>
          </a:prstGeom>
          <a:solidFill>
            <a:schemeClr val="accent5">
              <a:lumMod val="25000"/>
            </a:schemeClr>
          </a:solidFill>
          <a:ln w="25400" cap="flat" cmpd="sng" algn="ctr">
            <a:solidFill>
              <a:schemeClr val="tx1"/>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Parser</a:t>
            </a:r>
          </a:p>
        </p:txBody>
      </p:sp>
      <p:sp>
        <p:nvSpPr>
          <p:cNvPr id="25" name="Rounded Rectangle 24"/>
          <p:cNvSpPr/>
          <p:nvPr/>
        </p:nvSpPr>
        <p:spPr bwMode="auto">
          <a:xfrm>
            <a:off x="3218688" y="4032504"/>
            <a:ext cx="886241" cy="715089"/>
          </a:xfrm>
          <a:prstGeom prst="roundRect">
            <a:avLst/>
          </a:prstGeom>
          <a:solidFill>
            <a:schemeClr val="accent5">
              <a:lumMod val="25000"/>
            </a:schemeClr>
          </a:solidFill>
          <a:ln w="25400" cap="flat" cmpd="sng" algn="ctr">
            <a:solidFill>
              <a:schemeClr val="tx1"/>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rPr>
              <a:t>POS</a:t>
            </a:r>
          </a:p>
          <a:p>
            <a:pPr marL="0" marR="0" indent="0" algn="ctr" defTabSz="914400" rtl="0" eaLnBrk="0" fontAlgn="base" latinLnBrk="0" hangingPunct="0">
              <a:lnSpc>
                <a:spcPct val="100000"/>
              </a:lnSpc>
              <a:spcBef>
                <a:spcPct val="0"/>
              </a:spcBef>
              <a:spcAft>
                <a:spcPct val="0"/>
              </a:spcAft>
              <a:buClrTx/>
              <a:buSzTx/>
              <a:buFontTx/>
              <a:buNone/>
              <a:tabLst/>
            </a:pPr>
            <a:r>
              <a:rPr lang="en-US" sz="1800" dirty="0" smtClean="0"/>
              <a:t>Tagger</a:t>
            </a:r>
            <a:endParaRPr kumimoji="0" lang="en-US" sz="1800" b="0" i="0" u="none" strike="noStrike" cap="none" normalizeH="0" baseline="0" dirty="0" smtClean="0">
              <a:ln>
                <a:noFill/>
              </a:ln>
              <a:solidFill>
                <a:schemeClr val="tx1"/>
              </a:solidFill>
              <a:effectLst/>
            </a:endParaRPr>
          </a:p>
        </p:txBody>
      </p:sp>
      <p:sp>
        <p:nvSpPr>
          <p:cNvPr id="26" name="Rounded Rectangle 25"/>
          <p:cNvSpPr/>
          <p:nvPr/>
        </p:nvSpPr>
        <p:spPr bwMode="auto">
          <a:xfrm>
            <a:off x="1709928" y="4187952"/>
            <a:ext cx="1136778" cy="408623"/>
          </a:xfrm>
          <a:prstGeom prst="roundRect">
            <a:avLst/>
          </a:prstGeom>
          <a:solidFill>
            <a:schemeClr val="accent5">
              <a:lumMod val="25000"/>
            </a:schemeClr>
          </a:solidFill>
          <a:ln w="25400" cap="flat" cmpd="sng" algn="ctr">
            <a:solidFill>
              <a:schemeClr val="tx1"/>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err="1" smtClean="0">
                <a:ln>
                  <a:noFill/>
                </a:ln>
                <a:solidFill>
                  <a:schemeClr val="tx1"/>
                </a:solidFill>
                <a:effectLst/>
                <a:latin typeface="Times New Roman" pitchFamily="18" charset="0"/>
              </a:rPr>
              <a:t>Tokenizer</a:t>
            </a:r>
            <a:endParaRPr kumimoji="0" lang="en-US" sz="1800" b="0" i="0" u="none" strike="noStrike" cap="none" normalizeH="0" baseline="0" dirty="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70614469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21"/>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23"/>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24"/>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25"/>
                                        </p:tgtEl>
                                        <p:attrNameLst>
                                          <p:attrName>style.visibility</p:attrName>
                                        </p:attrNameLst>
                                      </p:cBhvr>
                                      <p:to>
                                        <p:strVal val="hidden"/>
                                      </p:to>
                                    </p:set>
                                  </p:childTnLst>
                                </p:cTn>
                              </p:par>
                              <p:par>
                                <p:cTn id="29" presetID="1" presetClass="entr" presetSubtype="0" fill="hold" grpId="0" nodeType="with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1" grpId="1" animBg="1"/>
      <p:bldP spid="23" grpId="0" animBg="1"/>
      <p:bldP spid="23" grpId="1" animBg="1"/>
      <p:bldP spid="24" grpId="0" animBg="1"/>
      <p:bldP spid="24" grpId="1" animBg="1"/>
      <p:bldP spid="25" grpId="0" animBg="1"/>
      <p:bldP spid="25" grpId="1" animBg="1"/>
      <p:bldP spid="26" grpId="0" animBg="1"/>
      <p:bldP spid="26" grpId="1"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nip and Round Single Corner Rectangle 16"/>
          <p:cNvSpPr/>
          <p:nvPr/>
        </p:nvSpPr>
        <p:spPr bwMode="auto">
          <a:xfrm>
            <a:off x="584578" y="4050099"/>
            <a:ext cx="756464" cy="677585"/>
          </a:xfrm>
          <a:prstGeom prst="snipRoundRect">
            <a:avLst/>
          </a:prstGeom>
          <a:solidFill>
            <a:srgbClr val="0800B2"/>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dirty="0" smtClean="0">
                <a:ln>
                  <a:noFill/>
                </a:ln>
                <a:solidFill>
                  <a:schemeClr val="tx1"/>
                </a:solidFill>
                <a:effectLst/>
                <a:latin typeface="Times New Roman" pitchFamily="18" charset="0"/>
              </a:rPr>
              <a:t>Input</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dirty="0" smtClean="0">
                <a:ln>
                  <a:noFill/>
                </a:ln>
                <a:solidFill>
                  <a:schemeClr val="tx1"/>
                </a:solidFill>
                <a:effectLst/>
                <a:latin typeface="Times New Roman" pitchFamily="18" charset="0"/>
              </a:rPr>
              <a:t>Text</a:t>
            </a:r>
          </a:p>
        </p:txBody>
      </p:sp>
      <p:sp>
        <p:nvSpPr>
          <p:cNvPr id="18" name="Right Arrow 17"/>
          <p:cNvSpPr/>
          <p:nvPr/>
        </p:nvSpPr>
        <p:spPr bwMode="auto">
          <a:xfrm>
            <a:off x="1434043" y="4286834"/>
            <a:ext cx="182070" cy="204114"/>
          </a:xfrm>
          <a:prstGeom prst="rightArrow">
            <a:avLst/>
          </a:prstGeom>
          <a:solidFill>
            <a:srgbClr val="0800B2"/>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5" name="Rounded Rectangle 24"/>
          <p:cNvSpPr/>
          <p:nvPr/>
        </p:nvSpPr>
        <p:spPr bwMode="auto">
          <a:xfrm>
            <a:off x="7265237" y="4031347"/>
            <a:ext cx="1104449" cy="715089"/>
          </a:xfrm>
          <a:prstGeom prst="roundRect">
            <a:avLst/>
          </a:prstGeom>
          <a:solidFill>
            <a:srgbClr val="0800B2"/>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rPr>
              <a:t>Relation</a:t>
            </a:r>
          </a:p>
          <a:p>
            <a:pPr marL="0" marR="0" indent="0" algn="ctr" defTabSz="914400" rtl="0" eaLnBrk="0" fontAlgn="base" latinLnBrk="0" hangingPunct="0">
              <a:lnSpc>
                <a:spcPct val="100000"/>
              </a:lnSpc>
              <a:spcBef>
                <a:spcPct val="0"/>
              </a:spcBef>
              <a:spcAft>
                <a:spcPct val="0"/>
              </a:spcAft>
              <a:buClrTx/>
              <a:buSzTx/>
              <a:buFontTx/>
              <a:buNone/>
              <a:tabLst/>
            </a:pPr>
            <a:r>
              <a:rPr lang="en-US" sz="1800" dirty="0" smtClean="0"/>
              <a:t>Extractor</a:t>
            </a:r>
            <a:endParaRPr kumimoji="0" lang="en-US" sz="1800" b="0" i="0" u="none" strike="noStrike" cap="none" normalizeH="0" baseline="0" dirty="0" smtClean="0">
              <a:ln>
                <a:noFill/>
              </a:ln>
              <a:solidFill>
                <a:schemeClr val="tx1"/>
              </a:solidFill>
              <a:effectLst/>
            </a:endParaRPr>
          </a:p>
        </p:txBody>
      </p:sp>
      <p:sp>
        <p:nvSpPr>
          <p:cNvPr id="26" name="Parallelogram 25"/>
          <p:cNvSpPr/>
          <p:nvPr/>
        </p:nvSpPr>
        <p:spPr bwMode="auto">
          <a:xfrm>
            <a:off x="7125599" y="5304496"/>
            <a:ext cx="1383725" cy="483632"/>
          </a:xfrm>
          <a:prstGeom prst="parallelogram">
            <a:avLst/>
          </a:prstGeom>
          <a:solidFill>
            <a:srgbClr val="0800B2"/>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Relations</a:t>
            </a:r>
          </a:p>
        </p:txBody>
      </p:sp>
      <p:sp>
        <p:nvSpPr>
          <p:cNvPr id="30" name="Right Arrow 29"/>
          <p:cNvSpPr/>
          <p:nvPr/>
        </p:nvSpPr>
        <p:spPr bwMode="auto">
          <a:xfrm>
            <a:off x="6990170" y="4286834"/>
            <a:ext cx="182070" cy="204114"/>
          </a:xfrm>
          <a:prstGeom prst="rightArrow">
            <a:avLst/>
          </a:prstGeom>
          <a:solidFill>
            <a:srgbClr val="0800B2"/>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31" name="Down Arrow 30"/>
          <p:cNvSpPr/>
          <p:nvPr/>
        </p:nvSpPr>
        <p:spPr bwMode="auto">
          <a:xfrm>
            <a:off x="7696303" y="4908131"/>
            <a:ext cx="242316" cy="234669"/>
          </a:xfrm>
          <a:prstGeom prst="downArrow">
            <a:avLst/>
          </a:prstGeom>
          <a:solidFill>
            <a:srgbClr val="0800B2"/>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 name="Title 1"/>
          <p:cNvSpPr>
            <a:spLocks noGrp="1"/>
          </p:cNvSpPr>
          <p:nvPr>
            <p:ph type="title"/>
          </p:nvPr>
        </p:nvSpPr>
        <p:spPr/>
        <p:txBody>
          <a:bodyPr/>
          <a:lstStyle/>
          <a:p>
            <a:r>
              <a:rPr lang="en-US" dirty="0" err="1" smtClean="0"/>
              <a:t>MetaMap</a:t>
            </a:r>
            <a:r>
              <a:rPr lang="en-US" dirty="0" smtClean="0"/>
              <a:t> </a:t>
            </a:r>
            <a:r>
              <a:rPr lang="en-US" dirty="0"/>
              <a:t>as a UIMA Component</a:t>
            </a:r>
          </a:p>
        </p:txBody>
      </p:sp>
      <p:sp>
        <p:nvSpPr>
          <p:cNvPr id="4" name="Slide Number Placeholder 3"/>
          <p:cNvSpPr>
            <a:spLocks noGrp="1"/>
          </p:cNvSpPr>
          <p:nvPr>
            <p:ph type="sldNum" sz="quarter" idx="10"/>
          </p:nvPr>
        </p:nvSpPr>
        <p:spPr/>
        <p:txBody>
          <a:bodyPr/>
          <a:lstStyle/>
          <a:p>
            <a:fld id="{7DE3DC8A-4A07-44D3-A469-6DD60BBA3A61}" type="slidenum">
              <a:rPr lang="en-US" smtClean="0"/>
              <a:pPr/>
              <a:t>49</a:t>
            </a:fld>
            <a:endParaRPr lang="en-US" dirty="0"/>
          </a:p>
        </p:txBody>
      </p:sp>
      <p:sp>
        <p:nvSpPr>
          <p:cNvPr id="21" name="Rounded Rectangle 20"/>
          <p:cNvSpPr/>
          <p:nvPr/>
        </p:nvSpPr>
        <p:spPr bwMode="auto">
          <a:xfrm>
            <a:off x="1721464" y="4133502"/>
            <a:ext cx="5163351" cy="510778"/>
          </a:xfrm>
          <a:prstGeom prst="roundRect">
            <a:avLst/>
          </a:prstGeom>
          <a:solidFill>
            <a:srgbClr val="0800B2"/>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err="1" smtClean="0">
                <a:ln>
                  <a:noFill/>
                </a:ln>
                <a:solidFill>
                  <a:schemeClr val="tx1"/>
                </a:solidFill>
                <a:effectLst/>
                <a:latin typeface="Times New Roman" pitchFamily="18" charset="0"/>
              </a:rPr>
              <a:t>MetaMap</a:t>
            </a: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13" name="Content Placeholder 2"/>
          <p:cNvSpPr>
            <a:spLocks noGrp="1"/>
          </p:cNvSpPr>
          <p:nvPr>
            <p:ph idx="1"/>
          </p:nvPr>
        </p:nvSpPr>
        <p:spPr>
          <a:xfrm>
            <a:off x="702276" y="1351005"/>
            <a:ext cx="7772400" cy="4547287"/>
          </a:xfrm>
        </p:spPr>
        <p:txBody>
          <a:bodyPr/>
          <a:lstStyle/>
          <a:p>
            <a:r>
              <a:rPr lang="en-US" dirty="0"/>
              <a:t>Allows </a:t>
            </a:r>
            <a:r>
              <a:rPr lang="en-US" dirty="0" err="1"/>
              <a:t>MetaMap</a:t>
            </a:r>
            <a:r>
              <a:rPr lang="en-US" dirty="0"/>
              <a:t> to be used as an UIMA “annotator” component.</a:t>
            </a:r>
          </a:p>
          <a:p>
            <a:r>
              <a:rPr lang="en-US" dirty="0" smtClean="0"/>
              <a:t>UIMA - Unstructured Information Management Architecture</a:t>
            </a:r>
          </a:p>
          <a:p>
            <a:pPr marL="0" indent="0">
              <a:buNone/>
            </a:pPr>
            <a:r>
              <a:rPr lang="en-US" dirty="0" smtClean="0"/>
              <a:t>a component-based software for the analysis of unstructured information. </a:t>
            </a:r>
          </a:p>
          <a:p>
            <a:pPr marL="0" indent="0">
              <a:buNone/>
            </a:pPr>
            <a:endParaRPr lang="en-US" dirty="0"/>
          </a:p>
        </p:txBody>
      </p:sp>
    </p:spTree>
    <p:extLst>
      <p:ext uri="{BB962C8B-B14F-4D97-AF65-F5344CB8AC3E}">
        <p14:creationId xmlns:p14="http://schemas.microsoft.com/office/powerpoint/2010/main" val="2431707560"/>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NLM Indexing Initiative (II)</a:t>
            </a:r>
            <a:endParaRPr lang="en-US" dirty="0"/>
          </a:p>
        </p:txBody>
      </p:sp>
      <p:sp>
        <p:nvSpPr>
          <p:cNvPr id="3" name="Content Placeholder 2"/>
          <p:cNvSpPr>
            <a:spLocks noGrp="1"/>
          </p:cNvSpPr>
          <p:nvPr>
            <p:ph idx="1"/>
          </p:nvPr>
        </p:nvSpPr>
        <p:spPr>
          <a:xfrm>
            <a:off x="685800" y="1524000"/>
            <a:ext cx="7772400" cy="4572000"/>
          </a:xfrm>
        </p:spPr>
        <p:txBody>
          <a:bodyPr/>
          <a:lstStyle/>
          <a:p>
            <a:r>
              <a:rPr lang="en-US" dirty="0"/>
              <a:t>The need for MEDLINE indexing support</a:t>
            </a:r>
          </a:p>
          <a:p>
            <a:pPr lvl="1"/>
            <a:r>
              <a:rPr lang="en-US" dirty="0"/>
              <a:t>Increasing demand/costs for indexing in light of </a:t>
            </a:r>
          </a:p>
          <a:p>
            <a:pPr lvl="1"/>
            <a:r>
              <a:rPr lang="en-US" dirty="0"/>
              <a:t>Flat budgets</a:t>
            </a:r>
          </a:p>
          <a:p>
            <a:r>
              <a:rPr lang="en-US" dirty="0"/>
              <a:t>One solution: creation of the NLM Indexing Initiative in </a:t>
            </a:r>
            <a:r>
              <a:rPr lang="en-US" dirty="0" smtClean="0"/>
              <a:t>1996 resulting in</a:t>
            </a:r>
            <a:r>
              <a:rPr lang="en-US" dirty="0"/>
              <a:t> </a:t>
            </a:r>
            <a:r>
              <a:rPr lang="en-US" dirty="0" smtClean="0"/>
              <a:t>NLM Medical Text Indexer (MTI)</a:t>
            </a:r>
          </a:p>
          <a:p>
            <a:r>
              <a:rPr lang="en-US" dirty="0" smtClean="0"/>
              <a:t>The Indexing Initiative today:</a:t>
            </a:r>
          </a:p>
          <a:p>
            <a:pPr lvl="1"/>
            <a:r>
              <a:rPr lang="en-US" dirty="0" smtClean="0"/>
              <a:t>Identification of problems </a:t>
            </a:r>
            <a:r>
              <a:rPr lang="en-US" smtClean="0"/>
              <a:t>or needs </a:t>
            </a:r>
            <a:r>
              <a:rPr lang="en-US" dirty="0" smtClean="0"/>
              <a:t>followed by </a:t>
            </a:r>
            <a:r>
              <a:rPr lang="en-US" smtClean="0"/>
              <a:t>subsequent research</a:t>
            </a:r>
            <a:endParaRPr lang="en-US" dirty="0" smtClean="0"/>
          </a:p>
          <a:p>
            <a:pPr lvl="1"/>
            <a:r>
              <a:rPr lang="en-US" dirty="0" smtClean="0"/>
              <a:t>Production of MTI recommendations and other indexing</a:t>
            </a:r>
          </a:p>
          <a:p>
            <a:pPr lvl="1"/>
            <a:r>
              <a:rPr lang="en-US" dirty="0" smtClean="0"/>
              <a:t>Opportunities for training and collaboration</a:t>
            </a:r>
          </a:p>
          <a:p>
            <a:endParaRPr lang="en-US" dirty="0"/>
          </a:p>
          <a:p>
            <a:endParaRPr lang="en-US" dirty="0"/>
          </a:p>
        </p:txBody>
      </p:sp>
      <p:sp>
        <p:nvSpPr>
          <p:cNvPr id="4" name="Slide Number Placeholder 3"/>
          <p:cNvSpPr>
            <a:spLocks noGrp="1"/>
          </p:cNvSpPr>
          <p:nvPr>
            <p:ph type="sldNum" sz="quarter" idx="10"/>
          </p:nvPr>
        </p:nvSpPr>
        <p:spPr/>
        <p:txBody>
          <a:bodyPr/>
          <a:lstStyle/>
          <a:p>
            <a:fld id="{7DE3DC8A-4A07-44D3-A469-6DD60BBA3A61}" type="slidenum">
              <a:rPr lang="en-US" smtClean="0"/>
              <a:pPr/>
              <a:t>5</a:t>
            </a:fld>
            <a:endParaRPr lang="en-US" dirty="0"/>
          </a:p>
        </p:txBody>
      </p:sp>
    </p:spTree>
    <p:extLst>
      <p:ext uri="{BB962C8B-B14F-4D97-AF65-F5344CB8AC3E}">
        <p14:creationId xmlns:p14="http://schemas.microsoft.com/office/powerpoint/2010/main" val="3249431328"/>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UIMA-compliant NLP Toolkits</a:t>
            </a:r>
            <a:endParaRPr lang="en-US" dirty="0"/>
          </a:p>
        </p:txBody>
      </p:sp>
      <p:sp>
        <p:nvSpPr>
          <p:cNvPr id="3" name="Content Placeholder 2"/>
          <p:cNvSpPr>
            <a:spLocks noGrp="1"/>
          </p:cNvSpPr>
          <p:nvPr>
            <p:ph idx="1"/>
          </p:nvPr>
        </p:nvSpPr>
        <p:spPr/>
        <p:txBody>
          <a:bodyPr/>
          <a:lstStyle/>
          <a:p>
            <a:r>
              <a:rPr lang="en-US" dirty="0"/>
              <a:t>A number of NLP toolkits </a:t>
            </a:r>
            <a:r>
              <a:rPr lang="en-US" dirty="0" smtClean="0"/>
              <a:t>that are UIMA compliant</a:t>
            </a:r>
            <a:endParaRPr lang="en-US" dirty="0"/>
          </a:p>
          <a:p>
            <a:pPr lvl="1" indent="-342900"/>
            <a:r>
              <a:rPr lang="en-US" dirty="0" err="1"/>
              <a:t>OpenNLP</a:t>
            </a:r>
            <a:endParaRPr lang="en-US" dirty="0"/>
          </a:p>
          <a:p>
            <a:pPr lvl="1" indent="-342900"/>
            <a:r>
              <a:rPr lang="en-US" dirty="0" smtClean="0"/>
              <a:t>clinical </a:t>
            </a:r>
            <a:r>
              <a:rPr lang="en-US" dirty="0"/>
              <a:t>Text Analysis and Knowledge Extraction System </a:t>
            </a:r>
            <a:r>
              <a:rPr lang="en-US" dirty="0" smtClean="0"/>
              <a:t> (</a:t>
            </a:r>
            <a:r>
              <a:rPr lang="en-US" dirty="0" err="1" smtClean="0"/>
              <a:t>cTAKES</a:t>
            </a:r>
            <a:r>
              <a:rPr lang="en-US" dirty="0" smtClean="0"/>
              <a:t>) </a:t>
            </a:r>
            <a:endParaRPr lang="en-US" dirty="0"/>
          </a:p>
          <a:p>
            <a:pPr lvl="1" indent="-342900"/>
            <a:r>
              <a:rPr lang="en-US" dirty="0" err="1"/>
              <a:t>OpenPipeline</a:t>
            </a:r>
            <a:endParaRPr lang="en-US" dirty="0"/>
          </a:p>
          <a:p>
            <a:endParaRPr lang="en-US" dirty="0"/>
          </a:p>
        </p:txBody>
      </p:sp>
      <p:sp>
        <p:nvSpPr>
          <p:cNvPr id="4" name="Slide Number Placeholder 3"/>
          <p:cNvSpPr>
            <a:spLocks noGrp="1"/>
          </p:cNvSpPr>
          <p:nvPr>
            <p:ph type="sldNum" sz="quarter" idx="10"/>
          </p:nvPr>
        </p:nvSpPr>
        <p:spPr/>
        <p:txBody>
          <a:bodyPr/>
          <a:lstStyle/>
          <a:p>
            <a:fld id="{7DE3DC8A-4A07-44D3-A469-6DD60BBA3A61}" type="slidenum">
              <a:rPr lang="en-US" smtClean="0"/>
              <a:pPr/>
              <a:t>50</a:t>
            </a:fld>
            <a:endParaRPr lang="en-US" dirty="0"/>
          </a:p>
        </p:txBody>
      </p:sp>
    </p:spTree>
    <p:extLst>
      <p:ext uri="{BB962C8B-B14F-4D97-AF65-F5344CB8AC3E}">
        <p14:creationId xmlns:p14="http://schemas.microsoft.com/office/powerpoint/2010/main" val="2317113900"/>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File Builder</a:t>
            </a:r>
            <a:endParaRPr lang="en-US" dirty="0"/>
          </a:p>
        </p:txBody>
      </p:sp>
      <p:sp>
        <p:nvSpPr>
          <p:cNvPr id="4" name="Slide Number Placeholder 3"/>
          <p:cNvSpPr>
            <a:spLocks noGrp="1"/>
          </p:cNvSpPr>
          <p:nvPr>
            <p:ph type="sldNum" sz="quarter" idx="10"/>
          </p:nvPr>
        </p:nvSpPr>
        <p:spPr/>
        <p:txBody>
          <a:bodyPr/>
          <a:lstStyle/>
          <a:p>
            <a:fld id="{7DE3DC8A-4A07-44D3-A469-6DD60BBA3A61}" type="slidenum">
              <a:rPr lang="en-US" smtClean="0"/>
              <a:pPr/>
              <a:t>51</a:t>
            </a:fld>
            <a:endParaRPr lang="en-US" dirty="0"/>
          </a:p>
        </p:txBody>
      </p:sp>
      <p:sp>
        <p:nvSpPr>
          <p:cNvPr id="5" name="Content Placeholder 2"/>
          <p:cNvSpPr>
            <a:spLocks noGrp="1"/>
          </p:cNvSpPr>
          <p:nvPr>
            <p:ph idx="1"/>
          </p:nvPr>
        </p:nvSpPr>
        <p:spPr>
          <a:xfrm>
            <a:off x="685800" y="1524000"/>
            <a:ext cx="7772400" cy="4572000"/>
          </a:xfrm>
        </p:spPr>
        <p:txBody>
          <a:bodyPr/>
          <a:lstStyle/>
          <a:p>
            <a:pPr marL="0" indent="0">
              <a:buNone/>
            </a:pPr>
            <a:r>
              <a:rPr lang="en-US" dirty="0" smtClean="0"/>
              <a:t>Provides the ability to create specialized data models for </a:t>
            </a:r>
            <a:r>
              <a:rPr lang="en-US" dirty="0" err="1" smtClean="0"/>
              <a:t>MetaMap</a:t>
            </a:r>
            <a:r>
              <a:rPr lang="en-US" dirty="0" smtClean="0"/>
              <a:t>: </a:t>
            </a:r>
          </a:p>
          <a:p>
            <a:r>
              <a:rPr lang="en-US" dirty="0" smtClean="0"/>
              <a:t>UMLS augmented with user data</a:t>
            </a:r>
          </a:p>
          <a:p>
            <a:r>
              <a:rPr lang="en-US" dirty="0" smtClean="0"/>
              <a:t>UMLS subsets</a:t>
            </a:r>
          </a:p>
          <a:p>
            <a:r>
              <a:rPr lang="en-US" dirty="0" smtClean="0"/>
              <a:t>Independent knowledge sources</a:t>
            </a:r>
          </a:p>
          <a:p>
            <a:pPr lvl="1"/>
            <a:r>
              <a:rPr lang="en-US" sz="2400" dirty="0" smtClean="0"/>
              <a:t>Should have </a:t>
            </a:r>
            <a:r>
              <a:rPr lang="en-US" sz="2400" dirty="0"/>
              <a:t>notion of concept, </a:t>
            </a:r>
            <a:r>
              <a:rPr lang="en-US" sz="2400" dirty="0" smtClean="0"/>
              <a:t>synonymy</a:t>
            </a:r>
          </a:p>
          <a:p>
            <a:pPr lvl="1"/>
            <a:r>
              <a:rPr lang="en-US" sz="2400" dirty="0" smtClean="0"/>
              <a:t>Ontologies</a:t>
            </a:r>
            <a:endParaRPr lang="en-US" sz="2400" dirty="0"/>
          </a:p>
          <a:p>
            <a:pPr lvl="1"/>
            <a:r>
              <a:rPr lang="en-US" sz="2400" dirty="0" smtClean="0"/>
              <a:t>Local Thesauri</a:t>
            </a:r>
          </a:p>
          <a:p>
            <a:pPr lvl="1"/>
            <a:r>
              <a:rPr lang="en-US" sz="2400" dirty="0" smtClean="0"/>
              <a:t>Other Knowledge Sources</a:t>
            </a:r>
          </a:p>
        </p:txBody>
      </p:sp>
    </p:spTree>
    <p:extLst>
      <p:ext uri="{BB962C8B-B14F-4D97-AF65-F5344CB8AC3E}">
        <p14:creationId xmlns:p14="http://schemas.microsoft.com/office/powerpoint/2010/main" val="2889811697"/>
      </p:ext>
    </p:ext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r>
            <a:br>
              <a:rPr lang="en-US" dirty="0"/>
            </a:br>
            <a:r>
              <a:rPr lang="en-US" dirty="0" smtClean="0"/>
              <a:t>Web Access Statistics (2011)</a:t>
            </a:r>
            <a:endParaRPr lang="en-US" dirty="0"/>
          </a:p>
        </p:txBody>
      </p:sp>
      <p:sp>
        <p:nvSpPr>
          <p:cNvPr id="3" name="Content Placeholder 2"/>
          <p:cNvSpPr>
            <a:spLocks noGrp="1"/>
          </p:cNvSpPr>
          <p:nvPr>
            <p:ph idx="1"/>
          </p:nvPr>
        </p:nvSpPr>
        <p:spPr>
          <a:xfrm>
            <a:off x="731520" y="1280160"/>
            <a:ext cx="7504888" cy="4572000"/>
          </a:xfrm>
        </p:spPr>
        <p:txBody>
          <a:bodyPr/>
          <a:lstStyle/>
          <a:p>
            <a:r>
              <a:rPr lang="en-US" dirty="0" smtClean="0"/>
              <a:t>Remote Access:</a:t>
            </a:r>
            <a:endParaRPr lang="en-US" dirty="0"/>
          </a:p>
          <a:p>
            <a:pPr lvl="1"/>
            <a:r>
              <a:rPr lang="en-US" dirty="0" smtClean="0"/>
              <a:t>7,500 </a:t>
            </a:r>
            <a:r>
              <a:rPr lang="en-US" dirty="0"/>
              <a:t>unique visits - 124 different countries</a:t>
            </a:r>
          </a:p>
          <a:p>
            <a:pPr lvl="1"/>
            <a:r>
              <a:rPr lang="en-US" dirty="0" smtClean="0"/>
              <a:t>70,000 </a:t>
            </a:r>
            <a:r>
              <a:rPr lang="en-US" dirty="0"/>
              <a:t>Interactive Requests</a:t>
            </a:r>
          </a:p>
          <a:p>
            <a:pPr lvl="1"/>
            <a:r>
              <a:rPr lang="en-US" dirty="0" smtClean="0"/>
              <a:t>87,000 </a:t>
            </a:r>
            <a:r>
              <a:rPr lang="en-US" dirty="0"/>
              <a:t>Batch Requests</a:t>
            </a:r>
          </a:p>
          <a:p>
            <a:r>
              <a:rPr lang="en-US" dirty="0" err="1" smtClean="0"/>
              <a:t>MetaMap</a:t>
            </a:r>
            <a:r>
              <a:rPr lang="en-US" dirty="0"/>
              <a:t> </a:t>
            </a:r>
            <a:r>
              <a:rPr lang="en-US" dirty="0" smtClean="0"/>
              <a:t>Downloads:</a:t>
            </a:r>
            <a:endParaRPr lang="en-US" dirty="0"/>
          </a:p>
          <a:p>
            <a:pPr lvl="1"/>
            <a:r>
              <a:rPr lang="en-US" dirty="0"/>
              <a:t>1,050 for </a:t>
            </a:r>
            <a:r>
              <a:rPr lang="en-US" dirty="0" err="1"/>
              <a:t>MetaMap</a:t>
            </a:r>
            <a:r>
              <a:rPr lang="en-US" dirty="0"/>
              <a:t> program </a:t>
            </a:r>
          </a:p>
          <a:p>
            <a:pPr lvl="2"/>
            <a:r>
              <a:rPr lang="en-US" dirty="0" smtClean="0"/>
              <a:t>570 </a:t>
            </a:r>
            <a:r>
              <a:rPr lang="en-US" dirty="0"/>
              <a:t>Linux, 200 </a:t>
            </a:r>
            <a:r>
              <a:rPr lang="en-US" dirty="0" smtClean="0"/>
              <a:t>Mac/OS, 280 </a:t>
            </a:r>
            <a:r>
              <a:rPr lang="en-US" dirty="0"/>
              <a:t>Windows</a:t>
            </a:r>
          </a:p>
          <a:p>
            <a:pPr lvl="1"/>
            <a:r>
              <a:rPr lang="en-US" dirty="0"/>
              <a:t>41 for Data File Builder</a:t>
            </a:r>
          </a:p>
          <a:p>
            <a:pPr marL="914400" lvl="2" indent="0">
              <a:buNone/>
            </a:pP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7DE3DC8A-4A07-44D3-A469-6DD60BBA3A61}" type="slidenum">
              <a:rPr lang="en-US" smtClean="0"/>
              <a:pPr/>
              <a:t>52</a:t>
            </a:fld>
            <a:endParaRPr lang="en-US" dirty="0"/>
          </a:p>
        </p:txBody>
      </p:sp>
    </p:spTree>
    <p:extLst>
      <p:ext uri="{BB962C8B-B14F-4D97-AF65-F5344CB8AC3E}">
        <p14:creationId xmlns:p14="http://schemas.microsoft.com/office/powerpoint/2010/main" val="2722933750"/>
      </p:ext>
    </p:ext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Introduction </a:t>
            </a:r>
            <a:r>
              <a:rPr lang="en-US" sz="2400" dirty="0" smtClean="0"/>
              <a:t>[</a:t>
            </a:r>
            <a:r>
              <a:rPr lang="en-US" sz="2400" dirty="0" err="1" smtClean="0"/>
              <a:t>Lan</a:t>
            </a:r>
            <a:r>
              <a:rPr lang="en-US" sz="2400" dirty="0" smtClean="0"/>
              <a:t>]</a:t>
            </a:r>
          </a:p>
          <a:p>
            <a:r>
              <a:rPr lang="en-US" dirty="0" err="1" smtClean="0"/>
              <a:t>MetaMap</a:t>
            </a:r>
            <a:r>
              <a:rPr lang="en-US" dirty="0" smtClean="0"/>
              <a:t> </a:t>
            </a:r>
            <a:r>
              <a:rPr lang="en-US" sz="2400" dirty="0" smtClean="0"/>
              <a:t>[Fran</a:t>
            </a:r>
            <a:r>
              <a:rPr lang="en-US" sz="2400" dirty="0" smtClean="0">
                <a:cs typeface="Times New Roman" pitchFamily="18" charset="0"/>
              </a:rPr>
              <a:t>ç</a:t>
            </a:r>
            <a:r>
              <a:rPr lang="en-US" sz="2400" dirty="0" smtClean="0"/>
              <a:t>ois]</a:t>
            </a:r>
          </a:p>
          <a:p>
            <a:r>
              <a:rPr lang="en-US" dirty="0" smtClean="0"/>
              <a:t>The NLM Medical Text Indexer (MTI) </a:t>
            </a:r>
            <a:r>
              <a:rPr lang="en-US" sz="2400" dirty="0" smtClean="0"/>
              <a:t>[Jim]</a:t>
            </a:r>
          </a:p>
          <a:p>
            <a:r>
              <a:rPr lang="en-US" dirty="0" smtClean="0"/>
              <a:t>Availability of Indexing Initiative Tools </a:t>
            </a:r>
            <a:r>
              <a:rPr lang="en-US" sz="2400" dirty="0" smtClean="0"/>
              <a:t>[Willie]</a:t>
            </a:r>
          </a:p>
          <a:p>
            <a:r>
              <a:rPr lang="en-US" dirty="0" smtClean="0">
                <a:solidFill>
                  <a:schemeClr val="accent2"/>
                </a:solidFill>
              </a:rPr>
              <a:t>Research and Outreach Efforts </a:t>
            </a:r>
            <a:r>
              <a:rPr lang="en-US" dirty="0">
                <a:solidFill>
                  <a:schemeClr val="accent2"/>
                </a:solidFill>
              </a:rPr>
              <a:t>[Antonio, Caitlin, </a:t>
            </a:r>
            <a:r>
              <a:rPr lang="en-US" dirty="0" err="1">
                <a:solidFill>
                  <a:schemeClr val="accent2"/>
                </a:solidFill>
              </a:rPr>
              <a:t>Lan</a:t>
            </a:r>
            <a:r>
              <a:rPr lang="en-US" dirty="0">
                <a:solidFill>
                  <a:schemeClr val="accent2"/>
                </a:solidFill>
              </a:rPr>
              <a:t>]</a:t>
            </a:r>
          </a:p>
          <a:p>
            <a:r>
              <a:rPr lang="en-US" dirty="0" smtClean="0"/>
              <a:t>Summary and Future Plans </a:t>
            </a:r>
            <a:r>
              <a:rPr lang="en-US" sz="2400" dirty="0" smtClean="0"/>
              <a:t>[</a:t>
            </a:r>
            <a:r>
              <a:rPr lang="en-US" sz="2400" dirty="0" err="1" smtClean="0"/>
              <a:t>Lan</a:t>
            </a:r>
            <a:r>
              <a:rPr lang="en-US" sz="2400" dirty="0" smtClean="0"/>
              <a:t>]</a:t>
            </a:r>
          </a:p>
          <a:p>
            <a:r>
              <a:rPr lang="en-US" dirty="0" smtClean="0"/>
              <a:t>Questions</a:t>
            </a:r>
          </a:p>
        </p:txBody>
      </p:sp>
      <p:sp>
        <p:nvSpPr>
          <p:cNvPr id="4" name="Slide Number Placeholder 3"/>
          <p:cNvSpPr>
            <a:spLocks noGrp="1"/>
          </p:cNvSpPr>
          <p:nvPr>
            <p:ph type="sldNum" sz="quarter" idx="10"/>
          </p:nvPr>
        </p:nvSpPr>
        <p:spPr/>
        <p:txBody>
          <a:bodyPr/>
          <a:lstStyle/>
          <a:p>
            <a:fld id="{7DE3DC8A-4A07-44D3-A469-6DD60BBA3A61}" type="slidenum">
              <a:rPr lang="en-US" smtClean="0"/>
              <a:pPr/>
              <a:t>53</a:t>
            </a:fld>
            <a:endParaRPr lang="en-US" dirty="0"/>
          </a:p>
        </p:txBody>
      </p:sp>
    </p:spTree>
    <p:extLst>
      <p:ext uri="{BB962C8B-B14F-4D97-AF65-F5344CB8AC3E}">
        <p14:creationId xmlns:p14="http://schemas.microsoft.com/office/powerpoint/2010/main" val="871333829"/>
      </p:ext>
    </p:extLst>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685800" y="457200"/>
            <a:ext cx="8310563" cy="685800"/>
          </a:xfrm>
        </p:spPr>
        <p:txBody>
          <a:bodyPr/>
          <a:lstStyle/>
          <a:p>
            <a:r>
              <a:rPr lang="en-US" dirty="0" smtClean="0"/>
              <a:t>Enhancing </a:t>
            </a:r>
            <a:r>
              <a:rPr lang="en-US" dirty="0" err="1" smtClean="0"/>
              <a:t>MetaMap</a:t>
            </a:r>
            <a:r>
              <a:rPr lang="en-US" dirty="0" smtClean="0"/>
              <a:t> and MTI Performance</a:t>
            </a:r>
          </a:p>
        </p:txBody>
      </p:sp>
      <p:sp>
        <p:nvSpPr>
          <p:cNvPr id="5123" name="Content Placeholder 2"/>
          <p:cNvSpPr>
            <a:spLocks noGrp="1"/>
          </p:cNvSpPr>
          <p:nvPr>
            <p:ph idx="1"/>
          </p:nvPr>
        </p:nvSpPr>
        <p:spPr/>
        <p:txBody>
          <a:bodyPr/>
          <a:lstStyle/>
          <a:p>
            <a:r>
              <a:rPr lang="en-US" smtClean="0"/>
              <a:t>MetaMap precision enhancement through knowledge-based Word Sense Disambiguation</a:t>
            </a:r>
          </a:p>
          <a:p>
            <a:pPr lvl="1">
              <a:buFontTx/>
              <a:buNone/>
            </a:pPr>
            <a:endParaRPr lang="en-US" smtClean="0"/>
          </a:p>
          <a:p>
            <a:r>
              <a:rPr lang="en-US" smtClean="0"/>
              <a:t>MTI enhancement based on Machine Learning</a:t>
            </a:r>
          </a:p>
        </p:txBody>
      </p:sp>
      <p:sp>
        <p:nvSpPr>
          <p:cNvPr id="5124" name="Slide Number Placeholder 3"/>
          <p:cNvSpPr>
            <a:spLocks noGrp="1"/>
          </p:cNvSpPr>
          <p:nvPr>
            <p:ph type="sldNum" sz="quarter" idx="10"/>
          </p:nvPr>
        </p:nvSpPr>
        <p:spPr>
          <a:noFill/>
          <a:ln>
            <a:miter lim="800000"/>
            <a:headEnd/>
            <a:tailEnd/>
          </a:ln>
        </p:spPr>
        <p:txBody>
          <a:bodyPr/>
          <a:lstStyle/>
          <a:p>
            <a:fld id="{BF8A3B29-CC5A-4EA9-A362-2CDC5F639650}" type="slidenum">
              <a:rPr lang="en-US" smtClean="0"/>
              <a:pPr/>
              <a:t>54</a:t>
            </a:fld>
            <a:endParaRPr lang="en-US" smtClean="0"/>
          </a:p>
        </p:txBody>
      </p:sp>
    </p:spTree>
    <p:extLst>
      <p:ext uri="{BB962C8B-B14F-4D97-AF65-F5344CB8AC3E}">
        <p14:creationId xmlns:p14="http://schemas.microsoft.com/office/powerpoint/2010/main" val="3525494268"/>
      </p:ext>
    </p:extLst>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smtClean="0"/>
              <a:t>Word Sense Disambiguation (WSD)</a:t>
            </a:r>
          </a:p>
        </p:txBody>
      </p:sp>
      <p:sp>
        <p:nvSpPr>
          <p:cNvPr id="6147" name="Content Placeholder 2"/>
          <p:cNvSpPr>
            <a:spLocks noGrp="1"/>
          </p:cNvSpPr>
          <p:nvPr>
            <p:ph idx="1"/>
          </p:nvPr>
        </p:nvSpPr>
        <p:spPr/>
        <p:txBody>
          <a:bodyPr/>
          <a:lstStyle/>
          <a:p>
            <a:r>
              <a:rPr lang="en-US" dirty="0" smtClean="0"/>
              <a:t>Kids with </a:t>
            </a:r>
            <a:r>
              <a:rPr lang="en-US" i="1" dirty="0" smtClean="0">
                <a:solidFill>
                  <a:schemeClr val="accent2"/>
                </a:solidFill>
              </a:rPr>
              <a:t>colds</a:t>
            </a:r>
            <a:r>
              <a:rPr lang="en-US" dirty="0" smtClean="0"/>
              <a:t> may also have a sore throat, cough, headache, mild fever, fatigue, muscle aches, and loss of appetite.</a:t>
            </a:r>
            <a:endParaRPr lang="en-US" i="1" dirty="0" smtClean="0"/>
          </a:p>
          <a:p>
            <a:endParaRPr lang="en-US" i="1" dirty="0" smtClean="0"/>
          </a:p>
          <a:p>
            <a:r>
              <a:rPr lang="en-US" dirty="0" smtClean="0"/>
              <a:t>Candidate </a:t>
            </a:r>
            <a:r>
              <a:rPr lang="en-US" dirty="0" err="1" smtClean="0"/>
              <a:t>MetaMap</a:t>
            </a:r>
            <a:r>
              <a:rPr lang="en-US" dirty="0" smtClean="0"/>
              <a:t> mappings for </a:t>
            </a:r>
            <a:r>
              <a:rPr lang="en-US" i="1" dirty="0" smtClean="0">
                <a:solidFill>
                  <a:schemeClr val="accent2"/>
                </a:solidFill>
              </a:rPr>
              <a:t>cold</a:t>
            </a:r>
          </a:p>
          <a:p>
            <a:pPr lvl="1">
              <a:buFontTx/>
              <a:buNone/>
            </a:pPr>
            <a:endParaRPr lang="en-US" b="1" dirty="0" smtClean="0">
              <a:latin typeface="Courier New" pitchFamily="49" charset="0"/>
              <a:cs typeface="Courier New" pitchFamily="49" charset="0"/>
            </a:endParaRPr>
          </a:p>
          <a:p>
            <a:pPr lvl="1">
              <a:buFontTx/>
              <a:buNone/>
            </a:pPr>
            <a:r>
              <a:rPr lang="en-US" b="1" dirty="0" smtClean="0">
                <a:latin typeface="Courier New" pitchFamily="49" charset="0"/>
                <a:cs typeface="Courier New" pitchFamily="49" charset="0"/>
              </a:rPr>
              <a:t>C0234192: Cold (Cold sensation)</a:t>
            </a:r>
          </a:p>
          <a:p>
            <a:pPr lvl="1">
              <a:buFontTx/>
              <a:buNone/>
            </a:pPr>
            <a:r>
              <a:rPr lang="en-US" b="1" dirty="0" smtClean="0">
                <a:latin typeface="Courier New" pitchFamily="49" charset="0"/>
                <a:cs typeface="Courier New" pitchFamily="49" charset="0"/>
              </a:rPr>
              <a:t>C0009264: Cold (Cold temperature)</a:t>
            </a:r>
          </a:p>
          <a:p>
            <a:pPr lvl="1">
              <a:buFontTx/>
              <a:buNone/>
            </a:pPr>
            <a:r>
              <a:rPr lang="en-US" b="1" dirty="0" smtClean="0">
                <a:solidFill>
                  <a:schemeClr val="accent2"/>
                </a:solidFill>
                <a:latin typeface="Courier New" pitchFamily="49" charset="0"/>
                <a:cs typeface="Courier New" pitchFamily="49" charset="0"/>
              </a:rPr>
              <a:t>C0009443: Cold (Common cold)</a:t>
            </a:r>
            <a:endParaRPr lang="en-US" dirty="0" smtClean="0"/>
          </a:p>
        </p:txBody>
      </p:sp>
      <p:sp>
        <p:nvSpPr>
          <p:cNvPr id="6148" name="Slide Number Placeholder 3"/>
          <p:cNvSpPr>
            <a:spLocks noGrp="1"/>
          </p:cNvSpPr>
          <p:nvPr>
            <p:ph type="sldNum" sz="quarter" idx="10"/>
          </p:nvPr>
        </p:nvSpPr>
        <p:spPr>
          <a:noFill/>
          <a:ln>
            <a:miter lim="800000"/>
            <a:headEnd/>
            <a:tailEnd/>
          </a:ln>
        </p:spPr>
        <p:txBody>
          <a:bodyPr/>
          <a:lstStyle/>
          <a:p>
            <a:fld id="{32900147-6CB1-41D0-A3B9-4F041FC0FCA2}" type="slidenum">
              <a:rPr lang="en-US" smtClean="0"/>
              <a:pPr/>
              <a:t>55</a:t>
            </a:fld>
            <a:endParaRPr lang="en-US" smtClean="0"/>
          </a:p>
        </p:txBody>
      </p:sp>
    </p:spTree>
    <p:extLst>
      <p:ext uri="{BB962C8B-B14F-4D97-AF65-F5344CB8AC3E}">
        <p14:creationId xmlns:p14="http://schemas.microsoft.com/office/powerpoint/2010/main" val="4108395799"/>
      </p:ext>
    </p:extLst>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smtClean="0"/>
              <a:t>Knowledge-based WSD</a:t>
            </a:r>
          </a:p>
        </p:txBody>
      </p:sp>
      <p:sp>
        <p:nvSpPr>
          <p:cNvPr id="7171" name="Content Placeholder 2"/>
          <p:cNvSpPr>
            <a:spLocks noGrp="1"/>
          </p:cNvSpPr>
          <p:nvPr>
            <p:ph idx="1"/>
          </p:nvPr>
        </p:nvSpPr>
        <p:spPr/>
        <p:txBody>
          <a:bodyPr/>
          <a:lstStyle/>
          <a:p>
            <a:r>
              <a:rPr lang="en-US" dirty="0" smtClean="0"/>
              <a:t>Compare UMLS candidate concept profile vectors to context of ambiguous word </a:t>
            </a:r>
          </a:p>
          <a:p>
            <a:r>
              <a:rPr lang="en-US" dirty="0" smtClean="0"/>
              <a:t>Concept profile vectors’ words from definition, synonyms and related concepts</a:t>
            </a:r>
            <a:endParaRPr lang="en-US" sz="2000" dirty="0" smtClean="0"/>
          </a:p>
          <a:p>
            <a:endParaRPr lang="en-US" sz="2000" i="1" dirty="0" smtClean="0"/>
          </a:p>
          <a:p>
            <a:endParaRPr lang="en-US" sz="2000" i="1" dirty="0" smtClean="0"/>
          </a:p>
          <a:p>
            <a:endParaRPr lang="en-US" sz="2000" i="1" dirty="0" smtClean="0"/>
          </a:p>
          <a:p>
            <a:endParaRPr lang="en-US" sz="2000" i="1" dirty="0" smtClean="0"/>
          </a:p>
          <a:p>
            <a:endParaRPr lang="en-US" dirty="0" smtClean="0"/>
          </a:p>
          <a:p>
            <a:endParaRPr lang="en-US" dirty="0" smtClean="0"/>
          </a:p>
          <a:p>
            <a:r>
              <a:rPr lang="en-US" dirty="0" smtClean="0"/>
              <a:t>Candidate concept with highest similarity is predicted</a:t>
            </a:r>
          </a:p>
        </p:txBody>
      </p:sp>
      <p:sp>
        <p:nvSpPr>
          <p:cNvPr id="7172" name="Slide Number Placeholder 3"/>
          <p:cNvSpPr>
            <a:spLocks noGrp="1"/>
          </p:cNvSpPr>
          <p:nvPr>
            <p:ph type="sldNum" sz="quarter" idx="10"/>
          </p:nvPr>
        </p:nvSpPr>
        <p:spPr>
          <a:noFill/>
          <a:ln>
            <a:miter lim="800000"/>
            <a:headEnd/>
            <a:tailEnd/>
          </a:ln>
        </p:spPr>
        <p:txBody>
          <a:bodyPr/>
          <a:lstStyle/>
          <a:p>
            <a:fld id="{867C9EBA-90D9-4BED-8DD5-3030C3195D6D}" type="slidenum">
              <a:rPr lang="en-US" smtClean="0"/>
              <a:pPr/>
              <a:t>56</a:t>
            </a:fld>
            <a:endParaRPr lang="en-US" smtClean="0"/>
          </a:p>
        </p:txBody>
      </p:sp>
      <p:graphicFrame>
        <p:nvGraphicFramePr>
          <p:cNvPr id="20679" name="Group 199"/>
          <p:cNvGraphicFramePr>
            <a:graphicFrameLocks noGrp="1"/>
          </p:cNvGraphicFramePr>
          <p:nvPr/>
        </p:nvGraphicFramePr>
        <p:xfrm>
          <a:off x="1295400" y="3276600"/>
          <a:ext cx="6308725" cy="1962150"/>
        </p:xfrm>
        <a:graphic>
          <a:graphicData uri="http://schemas.openxmlformats.org/drawingml/2006/table">
            <a:tbl>
              <a:tblPr/>
              <a:tblGrid>
                <a:gridCol w="1143000"/>
                <a:gridCol w="1219200"/>
                <a:gridCol w="1474788"/>
                <a:gridCol w="1236662"/>
                <a:gridCol w="1235075"/>
              </a:tblGrid>
              <a:tr h="327025">
                <a:tc gridSpan="2">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sz="2000" b="1" i="0" u="none" strike="noStrike" cap="none" normalizeH="0" baseline="0" dirty="0" smtClean="0">
                          <a:ln>
                            <a:noFill/>
                          </a:ln>
                          <a:solidFill>
                            <a:schemeClr val="tx1"/>
                          </a:solidFill>
                          <a:effectLst/>
                          <a:latin typeface="Times New Roman" pitchFamily="18" charset="0"/>
                        </a:rPr>
                        <a:t>Common cold</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rowSpan="6">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1" lang="en-US" sz="2000" b="1" i="0" u="none" strike="noStrike" cap="none" normalizeH="0" baseline="0" dirty="0" smtClean="0">
                        <a:ln>
                          <a:noFill/>
                        </a:ln>
                        <a:solidFill>
                          <a:schemeClr val="tx1"/>
                        </a:solidFill>
                        <a:effectLst/>
                        <a:latin typeface="Times New Roman" pitchFamily="18" charset="0"/>
                      </a:endParaRP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cap="flat">
                      <a:noFill/>
                    </a:lnB>
                    <a:lnTlToBr>
                      <a:noFill/>
                    </a:lnTlToBr>
                    <a:lnBlToTr>
                      <a:noFill/>
                    </a:lnBlToTr>
                    <a:noFill/>
                  </a:tcPr>
                </a:tc>
                <a:tc gridSpan="2">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sz="2000" b="1" i="0" u="none" strike="noStrike" cap="none" normalizeH="0" baseline="0" dirty="0" smtClean="0">
                          <a:ln>
                            <a:noFill/>
                          </a:ln>
                          <a:solidFill>
                            <a:schemeClr val="tx1"/>
                          </a:solidFill>
                          <a:effectLst/>
                          <a:latin typeface="Times New Roman" pitchFamily="18" charset="0"/>
                        </a:rPr>
                        <a:t>Cold temperature</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32702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Times New Roman" pitchFamily="18" charset="0"/>
                        </a:rPr>
                        <a:t>Weight</a:t>
                      </a:r>
                      <a:endParaRPr kumimoji="0" lang="en-US" sz="1800" b="1" i="0" u="none" strike="noStrike" cap="none" normalizeH="0" baseline="0" dirty="0" smtClean="0">
                        <a:ln>
                          <a:noFill/>
                        </a:ln>
                        <a:solidFill>
                          <a:srgbClr val="000000"/>
                        </a:solidFill>
                        <a:effectLst/>
                        <a:latin typeface="Calibri" pitchFamily="34" charset="0"/>
                      </a:endParaRP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Times New Roman" pitchFamily="18" charset="0"/>
                        </a:rPr>
                        <a:t>Word</a:t>
                      </a:r>
                      <a:endParaRPr kumimoji="0" lang="en-US" sz="1800" b="1" i="0" u="none" strike="noStrike" cap="none" normalizeH="0" baseline="0" dirty="0" smtClean="0">
                        <a:ln>
                          <a:noFill/>
                        </a:ln>
                        <a:solidFill>
                          <a:srgbClr val="000000"/>
                        </a:solidFill>
                        <a:effectLst/>
                        <a:latin typeface="Calibri" pitchFamily="34" charset="0"/>
                      </a:endParaRP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Times New Roman" pitchFamily="18" charset="0"/>
                        </a:rPr>
                        <a:t>Weight</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Times New Roman" pitchFamily="18" charset="0"/>
                        </a:rPr>
                        <a:t>Word</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702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rPr>
                        <a:t>265</a:t>
                      </a:r>
                      <a:endParaRPr kumimoji="0" lang="en-US" sz="1800" b="0" i="0" u="none" strike="noStrike" cap="none" normalizeH="0" baseline="0" smtClean="0">
                        <a:ln>
                          <a:noFill/>
                        </a:ln>
                        <a:solidFill>
                          <a:srgbClr val="000000"/>
                        </a:solidFill>
                        <a:effectLst/>
                        <a:latin typeface="Calibri" pitchFamily="34" charset="0"/>
                      </a:endParaRP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infect</a:t>
                      </a:r>
                      <a:endParaRPr kumimoji="0" lang="en-US" sz="1800" b="0" i="0" u="none" strike="noStrike" cap="none" normalizeH="0" baseline="0" dirty="0" smtClean="0">
                        <a:ln>
                          <a:noFill/>
                        </a:ln>
                        <a:solidFill>
                          <a:srgbClr val="000000"/>
                        </a:solidFill>
                        <a:effectLst/>
                        <a:latin typeface="Calibri" pitchFamily="34" charset="0"/>
                      </a:endParaRP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rPr>
                        <a:t>258</a:t>
                      </a:r>
                      <a:endParaRPr kumimoji="0" lang="en-US" sz="1800" b="0" i="0" u="none" strike="noStrike" cap="none" normalizeH="0" baseline="0" smtClean="0">
                        <a:ln>
                          <a:noFill/>
                        </a:ln>
                        <a:solidFill>
                          <a:srgbClr val="000000"/>
                        </a:solidFill>
                        <a:effectLst/>
                        <a:latin typeface="Calibri" pitchFamily="34" charset="0"/>
                      </a:endParaRP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rPr>
                        <a:t>temperature</a:t>
                      </a:r>
                      <a:endParaRPr kumimoji="0" lang="en-US" sz="1800" b="0" i="0" u="none" strike="noStrike" cap="none" normalizeH="0" baseline="0" smtClean="0">
                        <a:ln>
                          <a:noFill/>
                        </a:ln>
                        <a:solidFill>
                          <a:srgbClr val="000000"/>
                        </a:solidFill>
                        <a:effectLst/>
                        <a:latin typeface="Calibri" pitchFamily="34" charset="0"/>
                      </a:endParaRP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702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rPr>
                        <a:t>126</a:t>
                      </a:r>
                      <a:endParaRPr kumimoji="0" lang="en-US" sz="1800" b="0" i="0" u="none" strike="noStrike" cap="none" normalizeH="0" baseline="0" smtClean="0">
                        <a:ln>
                          <a:noFill/>
                        </a:ln>
                        <a:solidFill>
                          <a:srgbClr val="000000"/>
                        </a:solidFill>
                        <a:effectLst/>
                        <a:latin typeface="Calibri" pitchFamily="34" charset="0"/>
                      </a:endParaRP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disease</a:t>
                      </a:r>
                      <a:endParaRPr kumimoji="0" lang="en-US" sz="1800" b="0" i="0" u="none" strike="noStrike" cap="none" normalizeH="0" baseline="0" dirty="0" smtClean="0">
                        <a:ln>
                          <a:noFill/>
                        </a:ln>
                        <a:solidFill>
                          <a:srgbClr val="000000"/>
                        </a:solidFill>
                        <a:effectLst/>
                        <a:latin typeface="Calibri" pitchFamily="34" charset="0"/>
                      </a:endParaRP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rPr>
                        <a:t>86</a:t>
                      </a:r>
                      <a:endParaRPr kumimoji="0" lang="en-US" sz="1800" b="0" i="0" u="none" strike="noStrike" cap="none" normalizeH="0" baseline="0" smtClean="0">
                        <a:ln>
                          <a:noFill/>
                        </a:ln>
                        <a:solidFill>
                          <a:srgbClr val="000000"/>
                        </a:solidFill>
                        <a:effectLst/>
                        <a:latin typeface="Calibri" pitchFamily="34" charset="0"/>
                      </a:endParaRP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rPr>
                        <a:t>hypothermia</a:t>
                      </a:r>
                      <a:endParaRPr kumimoji="0" lang="en-US" sz="1800" b="0" i="0" u="none" strike="noStrike" cap="none" normalizeH="0" baseline="0" smtClean="0">
                        <a:ln>
                          <a:noFill/>
                        </a:ln>
                        <a:solidFill>
                          <a:srgbClr val="000000"/>
                        </a:solidFill>
                        <a:effectLst/>
                        <a:latin typeface="Calibri" pitchFamily="34" charset="0"/>
                      </a:endParaRP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702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rPr>
                        <a:t>41</a:t>
                      </a:r>
                      <a:endParaRPr kumimoji="0" lang="en-US" sz="1800" b="0" i="0" u="none" strike="noStrike" cap="none" normalizeH="0" baseline="0" smtClean="0">
                        <a:ln>
                          <a:noFill/>
                        </a:ln>
                        <a:solidFill>
                          <a:srgbClr val="000000"/>
                        </a:solidFill>
                        <a:effectLst/>
                        <a:latin typeface="Calibri" pitchFamily="34" charset="0"/>
                      </a:endParaRP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fever</a:t>
                      </a:r>
                      <a:endParaRPr kumimoji="0" lang="en-US" sz="1800" b="0" i="0" u="none" strike="noStrike" cap="none" normalizeH="0" baseline="0" dirty="0" smtClean="0">
                        <a:ln>
                          <a:noFill/>
                        </a:ln>
                        <a:solidFill>
                          <a:srgbClr val="000000"/>
                        </a:solidFill>
                        <a:effectLst/>
                        <a:latin typeface="Calibri" pitchFamily="34" charset="0"/>
                      </a:endParaRP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rPr>
                        <a:t>72</a:t>
                      </a:r>
                      <a:endParaRPr kumimoji="0" lang="en-US" sz="1800" b="0" i="0" u="none" strike="noStrike" cap="none" normalizeH="0" baseline="0" smtClean="0">
                        <a:ln>
                          <a:noFill/>
                        </a:ln>
                        <a:solidFill>
                          <a:srgbClr val="000000"/>
                        </a:solidFill>
                        <a:effectLst/>
                        <a:latin typeface="Calibri" pitchFamily="34" charset="0"/>
                      </a:endParaRP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rPr>
                        <a:t>effect</a:t>
                      </a:r>
                      <a:endParaRPr kumimoji="0" lang="en-US" sz="1800" b="0" i="0" u="none" strike="noStrike" cap="none" normalizeH="0" baseline="0" smtClean="0">
                        <a:ln>
                          <a:noFill/>
                        </a:ln>
                        <a:solidFill>
                          <a:srgbClr val="000000"/>
                        </a:solidFill>
                        <a:effectLst/>
                        <a:latin typeface="Calibri" pitchFamily="34" charset="0"/>
                      </a:endParaRP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702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40</a:t>
                      </a:r>
                      <a:endParaRPr kumimoji="0" lang="en-US" sz="1800" b="0" i="0" u="none" strike="noStrike" cap="none" normalizeH="0" baseline="0" dirty="0" smtClean="0">
                        <a:ln>
                          <a:noFill/>
                        </a:ln>
                        <a:solidFill>
                          <a:srgbClr val="000000"/>
                        </a:solidFill>
                        <a:effectLst/>
                        <a:latin typeface="Calibri" pitchFamily="34" charset="0"/>
                      </a:endParaRP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0" i="0" u="none" strike="noStrike" kern="1200" cap="none" normalizeH="0" baseline="0" dirty="0" smtClean="0">
                          <a:ln>
                            <a:noFill/>
                          </a:ln>
                          <a:solidFill>
                            <a:schemeClr val="tx1"/>
                          </a:solidFill>
                          <a:effectLst/>
                          <a:latin typeface="Times New Roman" pitchFamily="18" charset="0"/>
                          <a:ea typeface="+mn-ea"/>
                          <a:cs typeface="+mn-cs"/>
                        </a:rPr>
                        <a:t>cough</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rPr>
                        <a:t>48</a:t>
                      </a:r>
                      <a:endParaRPr kumimoji="0" lang="en-US" sz="1800" b="0" i="0" u="none" strike="noStrike" cap="none" normalizeH="0" baseline="0" smtClean="0">
                        <a:ln>
                          <a:noFill/>
                        </a:ln>
                        <a:solidFill>
                          <a:srgbClr val="000000"/>
                        </a:solidFill>
                        <a:effectLst/>
                        <a:latin typeface="Calibri" pitchFamily="34" charset="0"/>
                      </a:endParaRP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hot</a:t>
                      </a:r>
                      <a:endParaRPr kumimoji="0" lang="en-US" sz="1800" b="0" i="0" u="none" strike="noStrike" cap="none" normalizeH="0" baseline="0" dirty="0" smtClean="0">
                        <a:ln>
                          <a:noFill/>
                        </a:ln>
                        <a:solidFill>
                          <a:srgbClr val="000000"/>
                        </a:solidFill>
                        <a:effectLst/>
                        <a:latin typeface="Calibri" pitchFamily="34" charset="0"/>
                      </a:endParaRP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407410476"/>
      </p:ext>
    </p:extLst>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Knowledge-based WSD</a:t>
            </a:r>
            <a:endParaRPr lang="en-US" dirty="0"/>
          </a:p>
        </p:txBody>
      </p:sp>
      <p:sp>
        <p:nvSpPr>
          <p:cNvPr id="3" name="Content Placeholder 2"/>
          <p:cNvSpPr>
            <a:spLocks noGrp="1"/>
          </p:cNvSpPr>
          <p:nvPr>
            <p:ph idx="1"/>
          </p:nvPr>
        </p:nvSpPr>
        <p:spPr/>
        <p:txBody>
          <a:bodyPr/>
          <a:lstStyle/>
          <a:p>
            <a:r>
              <a:rPr lang="en-US" dirty="0" smtClean="0"/>
              <a:t>Kids with </a:t>
            </a:r>
            <a:r>
              <a:rPr lang="en-US" i="1" dirty="0" smtClean="0">
                <a:solidFill>
                  <a:schemeClr val="accent2"/>
                </a:solidFill>
              </a:rPr>
              <a:t>colds</a:t>
            </a:r>
            <a:r>
              <a:rPr lang="en-US" dirty="0" smtClean="0"/>
              <a:t> may also have a sore throat, </a:t>
            </a:r>
            <a:r>
              <a:rPr lang="en-US" i="1" dirty="0" smtClean="0">
                <a:solidFill>
                  <a:schemeClr val="accent2"/>
                </a:solidFill>
              </a:rPr>
              <a:t>cough</a:t>
            </a:r>
            <a:r>
              <a:rPr lang="en-US" dirty="0" smtClean="0"/>
              <a:t>, headache, mild </a:t>
            </a:r>
            <a:r>
              <a:rPr lang="en-US" i="1" dirty="0" smtClean="0">
                <a:solidFill>
                  <a:schemeClr val="accent2"/>
                </a:solidFill>
              </a:rPr>
              <a:t>fever</a:t>
            </a:r>
            <a:r>
              <a:rPr lang="en-US" dirty="0" smtClean="0"/>
              <a:t>, fatigue, muscle aches, and loss of appetite.</a:t>
            </a:r>
            <a:endParaRPr lang="en-US" dirty="0"/>
          </a:p>
        </p:txBody>
      </p:sp>
      <p:sp>
        <p:nvSpPr>
          <p:cNvPr id="4" name="Slide Number Placeholder 3"/>
          <p:cNvSpPr>
            <a:spLocks noGrp="1"/>
          </p:cNvSpPr>
          <p:nvPr>
            <p:ph type="sldNum" sz="quarter" idx="10"/>
          </p:nvPr>
        </p:nvSpPr>
        <p:spPr/>
        <p:txBody>
          <a:bodyPr/>
          <a:lstStyle/>
          <a:p>
            <a:pPr>
              <a:defRPr/>
            </a:pPr>
            <a:fld id="{48C34E20-76F1-418A-9D1E-3FA012BCE77E}" type="slidenum">
              <a:rPr lang="en-US" smtClean="0"/>
              <a:pPr>
                <a:defRPr/>
              </a:pPr>
              <a:t>57</a:t>
            </a:fld>
            <a:endParaRPr lang="en-US" dirty="0"/>
          </a:p>
        </p:txBody>
      </p:sp>
      <p:graphicFrame>
        <p:nvGraphicFramePr>
          <p:cNvPr id="5" name="Group 199"/>
          <p:cNvGraphicFramePr>
            <a:graphicFrameLocks noGrp="1"/>
          </p:cNvGraphicFramePr>
          <p:nvPr/>
        </p:nvGraphicFramePr>
        <p:xfrm>
          <a:off x="1295400" y="3677650"/>
          <a:ext cx="6308725" cy="1962150"/>
        </p:xfrm>
        <a:graphic>
          <a:graphicData uri="http://schemas.openxmlformats.org/drawingml/2006/table">
            <a:tbl>
              <a:tblPr/>
              <a:tblGrid>
                <a:gridCol w="1143000"/>
                <a:gridCol w="1219200"/>
                <a:gridCol w="1474788"/>
                <a:gridCol w="1236662"/>
                <a:gridCol w="1235075"/>
              </a:tblGrid>
              <a:tr h="327025">
                <a:tc gridSpan="2">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sz="2000" b="1" i="0" u="none" strike="noStrike" cap="none" normalizeH="0" baseline="0" dirty="0" smtClean="0">
                          <a:ln>
                            <a:noFill/>
                          </a:ln>
                          <a:solidFill>
                            <a:schemeClr val="accent2"/>
                          </a:solidFill>
                          <a:effectLst/>
                          <a:latin typeface="Times New Roman" pitchFamily="18" charset="0"/>
                        </a:rPr>
                        <a:t>Common cold</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rowSpan="6">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1" lang="en-US" sz="2000" b="1" i="0" u="none" strike="noStrike" cap="none" normalizeH="0" baseline="0" dirty="0" smtClean="0">
                        <a:ln>
                          <a:noFill/>
                        </a:ln>
                        <a:solidFill>
                          <a:schemeClr val="tx1"/>
                        </a:solidFill>
                        <a:effectLst/>
                        <a:latin typeface="Times New Roman" pitchFamily="18" charset="0"/>
                      </a:endParaRP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cap="flat">
                      <a:noFill/>
                    </a:lnB>
                    <a:lnTlToBr>
                      <a:noFill/>
                    </a:lnTlToBr>
                    <a:lnBlToTr>
                      <a:noFill/>
                    </a:lnBlToTr>
                    <a:noFill/>
                  </a:tcPr>
                </a:tc>
                <a:tc gridSpan="2">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sz="2000" b="1" i="0" u="none" strike="noStrike" cap="none" normalizeH="0" baseline="0" smtClean="0">
                          <a:ln>
                            <a:noFill/>
                          </a:ln>
                          <a:solidFill>
                            <a:schemeClr val="tx1"/>
                          </a:solidFill>
                          <a:effectLst/>
                          <a:latin typeface="Times New Roman" pitchFamily="18" charset="0"/>
                        </a:rPr>
                        <a:t>Cold temperature</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32702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rPr>
                        <a:t>Weight</a:t>
                      </a:r>
                      <a:endParaRPr kumimoji="0" lang="en-US" sz="1800" b="1" i="0" u="none" strike="noStrike" cap="none" normalizeH="0" baseline="0" smtClean="0">
                        <a:ln>
                          <a:noFill/>
                        </a:ln>
                        <a:solidFill>
                          <a:srgbClr val="000000"/>
                        </a:solidFill>
                        <a:effectLst/>
                        <a:latin typeface="Calibri" pitchFamily="34" charset="0"/>
                      </a:endParaRP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rPr>
                        <a:t>Word</a:t>
                      </a:r>
                      <a:endParaRPr kumimoji="0" lang="en-US" sz="1800" b="1" i="0" u="none" strike="noStrike" cap="none" normalizeH="0" baseline="0" smtClean="0">
                        <a:ln>
                          <a:noFill/>
                        </a:ln>
                        <a:solidFill>
                          <a:srgbClr val="000000"/>
                        </a:solidFill>
                        <a:effectLst/>
                        <a:latin typeface="Calibri" pitchFamily="34" charset="0"/>
                      </a:endParaRP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rPr>
                        <a:t>Weight</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rPr>
                        <a:t>Word</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702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rPr>
                        <a:t>265</a:t>
                      </a:r>
                      <a:endParaRPr kumimoji="0" lang="en-US" sz="1800" b="0" i="0" u="none" strike="noStrike" cap="none" normalizeH="0" baseline="0" smtClean="0">
                        <a:ln>
                          <a:noFill/>
                        </a:ln>
                        <a:solidFill>
                          <a:srgbClr val="000000"/>
                        </a:solidFill>
                        <a:effectLst/>
                        <a:latin typeface="Calibri" pitchFamily="34" charset="0"/>
                      </a:endParaRP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rPr>
                        <a:t>infect</a:t>
                      </a:r>
                      <a:endParaRPr kumimoji="0" lang="en-US" sz="1800" b="0" i="0" u="none" strike="noStrike" cap="none" normalizeH="0" baseline="0" smtClean="0">
                        <a:ln>
                          <a:noFill/>
                        </a:ln>
                        <a:solidFill>
                          <a:srgbClr val="000000"/>
                        </a:solidFill>
                        <a:effectLst/>
                        <a:latin typeface="Calibri" pitchFamily="34" charset="0"/>
                      </a:endParaRP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rPr>
                        <a:t>258</a:t>
                      </a:r>
                      <a:endParaRPr kumimoji="0" lang="en-US" sz="1800" b="0" i="0" u="none" strike="noStrike" cap="none" normalizeH="0" baseline="0" smtClean="0">
                        <a:ln>
                          <a:noFill/>
                        </a:ln>
                        <a:solidFill>
                          <a:srgbClr val="000000"/>
                        </a:solidFill>
                        <a:effectLst/>
                        <a:latin typeface="Calibri" pitchFamily="34" charset="0"/>
                      </a:endParaRP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rPr>
                        <a:t>temperature</a:t>
                      </a:r>
                      <a:endParaRPr kumimoji="0" lang="en-US" sz="1800" b="0" i="0" u="none" strike="noStrike" cap="none" normalizeH="0" baseline="0" smtClean="0">
                        <a:ln>
                          <a:noFill/>
                        </a:ln>
                        <a:solidFill>
                          <a:srgbClr val="000000"/>
                        </a:solidFill>
                        <a:effectLst/>
                        <a:latin typeface="Calibri" pitchFamily="34" charset="0"/>
                      </a:endParaRP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702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rPr>
                        <a:t>126</a:t>
                      </a:r>
                      <a:endParaRPr kumimoji="0" lang="en-US" sz="1800" b="0" i="0" u="none" strike="noStrike" cap="none" normalizeH="0" baseline="0" smtClean="0">
                        <a:ln>
                          <a:noFill/>
                        </a:ln>
                        <a:solidFill>
                          <a:srgbClr val="000000"/>
                        </a:solidFill>
                        <a:effectLst/>
                        <a:latin typeface="Calibri" pitchFamily="34" charset="0"/>
                      </a:endParaRP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disease</a:t>
                      </a:r>
                      <a:endParaRPr kumimoji="0" lang="en-US" sz="1800" b="0" i="0" u="none" strike="noStrike" cap="none" normalizeH="0" baseline="0" dirty="0" smtClean="0">
                        <a:ln>
                          <a:noFill/>
                        </a:ln>
                        <a:solidFill>
                          <a:srgbClr val="000000"/>
                        </a:solidFill>
                        <a:effectLst/>
                        <a:latin typeface="Calibri" pitchFamily="34" charset="0"/>
                      </a:endParaRP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rPr>
                        <a:t>86</a:t>
                      </a:r>
                      <a:endParaRPr kumimoji="0" lang="en-US" sz="1800" b="0" i="0" u="none" strike="noStrike" cap="none" normalizeH="0" baseline="0" smtClean="0">
                        <a:ln>
                          <a:noFill/>
                        </a:ln>
                        <a:solidFill>
                          <a:srgbClr val="000000"/>
                        </a:solidFill>
                        <a:effectLst/>
                        <a:latin typeface="Calibri" pitchFamily="34" charset="0"/>
                      </a:endParaRP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rPr>
                        <a:t>hypothermia</a:t>
                      </a:r>
                      <a:endParaRPr kumimoji="0" lang="en-US" sz="1800" b="0" i="0" u="none" strike="noStrike" cap="none" normalizeH="0" baseline="0" smtClean="0">
                        <a:ln>
                          <a:noFill/>
                        </a:ln>
                        <a:solidFill>
                          <a:srgbClr val="000000"/>
                        </a:solidFill>
                        <a:effectLst/>
                        <a:latin typeface="Calibri" pitchFamily="34" charset="0"/>
                      </a:endParaRP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702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rPr>
                        <a:t>41</a:t>
                      </a:r>
                      <a:endParaRPr kumimoji="0" lang="en-US" sz="1800" b="0" i="0" u="none" strike="noStrike" cap="none" normalizeH="0" baseline="0" smtClean="0">
                        <a:ln>
                          <a:noFill/>
                        </a:ln>
                        <a:solidFill>
                          <a:srgbClr val="000000"/>
                        </a:solidFill>
                        <a:effectLst/>
                        <a:latin typeface="Calibri" pitchFamily="34" charset="0"/>
                      </a:endParaRP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accent2"/>
                          </a:solidFill>
                          <a:effectLst/>
                          <a:latin typeface="Times New Roman" pitchFamily="18" charset="0"/>
                        </a:rPr>
                        <a:t>fever</a:t>
                      </a:r>
                      <a:endParaRPr kumimoji="0" lang="en-US" sz="1800" b="1" i="0" u="none" strike="noStrike" cap="none" normalizeH="0" baseline="0" dirty="0" smtClean="0">
                        <a:ln>
                          <a:noFill/>
                        </a:ln>
                        <a:solidFill>
                          <a:schemeClr val="accent2"/>
                        </a:solidFill>
                        <a:effectLst/>
                        <a:latin typeface="Calibri" pitchFamily="34" charset="0"/>
                      </a:endParaRP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rPr>
                        <a:t>72</a:t>
                      </a:r>
                      <a:endParaRPr kumimoji="0" lang="en-US" sz="1800" b="0" i="0" u="none" strike="noStrike" cap="none" normalizeH="0" baseline="0" smtClean="0">
                        <a:ln>
                          <a:noFill/>
                        </a:ln>
                        <a:solidFill>
                          <a:srgbClr val="000000"/>
                        </a:solidFill>
                        <a:effectLst/>
                        <a:latin typeface="Calibri" pitchFamily="34" charset="0"/>
                      </a:endParaRP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rPr>
                        <a:t>effect</a:t>
                      </a:r>
                      <a:endParaRPr kumimoji="0" lang="en-US" sz="1800" b="0" i="0" u="none" strike="noStrike" cap="none" normalizeH="0" baseline="0" smtClean="0">
                        <a:ln>
                          <a:noFill/>
                        </a:ln>
                        <a:solidFill>
                          <a:srgbClr val="000000"/>
                        </a:solidFill>
                        <a:effectLst/>
                        <a:latin typeface="Calibri" pitchFamily="34" charset="0"/>
                      </a:endParaRP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702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40</a:t>
                      </a:r>
                      <a:endParaRPr kumimoji="0" lang="en-US" sz="1800" b="0" i="0" u="none" strike="noStrike" cap="none" normalizeH="0" baseline="0" dirty="0" smtClean="0">
                        <a:ln>
                          <a:noFill/>
                        </a:ln>
                        <a:solidFill>
                          <a:srgbClr val="000000"/>
                        </a:solidFill>
                        <a:effectLst/>
                        <a:latin typeface="Calibri" pitchFamily="34" charset="0"/>
                      </a:endParaRP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kern="1200" cap="none" normalizeH="0" baseline="0" dirty="0" smtClean="0">
                          <a:ln>
                            <a:noFill/>
                          </a:ln>
                          <a:solidFill>
                            <a:schemeClr val="accent2"/>
                          </a:solidFill>
                          <a:effectLst/>
                          <a:latin typeface="Times New Roman" pitchFamily="18" charset="0"/>
                          <a:ea typeface="+mn-ea"/>
                          <a:cs typeface="+mn-cs"/>
                        </a:rPr>
                        <a:t>cough</a:t>
                      </a: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rPr>
                        <a:t>48</a:t>
                      </a:r>
                      <a:endParaRPr kumimoji="0" lang="en-US" sz="1800" b="0" i="0" u="none" strike="noStrike" cap="none" normalizeH="0" baseline="0" smtClean="0">
                        <a:ln>
                          <a:noFill/>
                        </a:ln>
                        <a:solidFill>
                          <a:srgbClr val="000000"/>
                        </a:solidFill>
                        <a:effectLst/>
                        <a:latin typeface="Calibri" pitchFamily="34" charset="0"/>
                      </a:endParaRP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hot</a:t>
                      </a:r>
                      <a:endParaRPr kumimoji="0" lang="en-US" sz="1800" b="0" i="0" u="none" strike="noStrike" cap="none" normalizeH="0" baseline="0" dirty="0" smtClean="0">
                        <a:ln>
                          <a:noFill/>
                        </a:ln>
                        <a:solidFill>
                          <a:srgbClr val="000000"/>
                        </a:solidFill>
                        <a:effectLst/>
                        <a:latin typeface="Calibri" pitchFamily="34" charset="0"/>
                      </a:endParaRPr>
                    </a:p>
                  </a:txBody>
                  <a:tcPr marL="9525" marR="9525" marT="9525"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cxnSp>
        <p:nvCxnSpPr>
          <p:cNvPr id="27" name="Straight Arrow Connector 26"/>
          <p:cNvCxnSpPr/>
          <p:nvPr/>
        </p:nvCxnSpPr>
        <p:spPr bwMode="auto">
          <a:xfrm flipV="1">
            <a:off x="3505200" y="1917032"/>
            <a:ext cx="3112168" cy="3545306"/>
          </a:xfrm>
          <a:prstGeom prst="straightConnector1">
            <a:avLst/>
          </a:prstGeom>
          <a:solidFill>
            <a:srgbClr val="0800B2"/>
          </a:solidFill>
          <a:ln w="25400" cap="flat" cmpd="sng" algn="ctr">
            <a:solidFill>
              <a:schemeClr val="accent2"/>
            </a:solidFill>
            <a:prstDash val="dash"/>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Straight Arrow Connector 27"/>
          <p:cNvCxnSpPr/>
          <p:nvPr/>
        </p:nvCxnSpPr>
        <p:spPr bwMode="auto">
          <a:xfrm flipV="1">
            <a:off x="3352800" y="2294021"/>
            <a:ext cx="88232" cy="2879559"/>
          </a:xfrm>
          <a:prstGeom prst="straightConnector1">
            <a:avLst/>
          </a:prstGeom>
          <a:solidFill>
            <a:srgbClr val="0800B2"/>
          </a:solidFill>
          <a:ln w="25400" cap="flat" cmpd="sng" algn="ctr">
            <a:solidFill>
              <a:schemeClr val="accent2"/>
            </a:solidFill>
            <a:prstDash val="dash"/>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911759126"/>
      </p:ext>
    </p:extLst>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Oval 23"/>
          <p:cNvSpPr>
            <a:spLocks noChangeArrowheads="1"/>
          </p:cNvSpPr>
          <p:nvPr/>
        </p:nvSpPr>
        <p:spPr bwMode="auto">
          <a:xfrm>
            <a:off x="3819525" y="4456113"/>
            <a:ext cx="2536825" cy="1168400"/>
          </a:xfrm>
          <a:prstGeom prst="ellipse">
            <a:avLst/>
          </a:prstGeom>
          <a:solidFill>
            <a:srgbClr val="0800B2"/>
          </a:solidFill>
          <a:ln w="25400" algn="ctr">
            <a:solidFill>
              <a:schemeClr val="tx1"/>
            </a:solidFill>
            <a:round/>
            <a:headEnd/>
            <a:tailEnd/>
          </a:ln>
        </p:spPr>
        <p:txBody>
          <a:bodyPr>
            <a:spAutoFit/>
          </a:bodyPr>
          <a:lstStyle/>
          <a:p>
            <a:pPr eaLnBrk="0" hangingPunct="0"/>
            <a:r>
              <a:rPr lang="en-US"/>
              <a:t>cold temperature</a:t>
            </a:r>
          </a:p>
        </p:txBody>
      </p:sp>
      <p:sp>
        <p:nvSpPr>
          <p:cNvPr id="8195" name="Oval 22"/>
          <p:cNvSpPr>
            <a:spLocks noChangeArrowheads="1"/>
          </p:cNvSpPr>
          <p:nvPr/>
        </p:nvSpPr>
        <p:spPr bwMode="auto">
          <a:xfrm>
            <a:off x="3716338" y="2989263"/>
            <a:ext cx="2727325" cy="649287"/>
          </a:xfrm>
          <a:prstGeom prst="ellipse">
            <a:avLst/>
          </a:prstGeom>
          <a:solidFill>
            <a:srgbClr val="0800B2"/>
          </a:solidFill>
          <a:ln w="25400" algn="ctr">
            <a:solidFill>
              <a:schemeClr val="tx1"/>
            </a:solidFill>
            <a:round/>
            <a:headEnd/>
            <a:tailEnd/>
          </a:ln>
        </p:spPr>
        <p:txBody>
          <a:bodyPr>
            <a:spAutoFit/>
          </a:bodyPr>
          <a:lstStyle/>
          <a:p>
            <a:pPr eaLnBrk="0" hangingPunct="0"/>
            <a:r>
              <a:rPr lang="en-US"/>
              <a:t>common cold</a:t>
            </a:r>
          </a:p>
        </p:txBody>
      </p:sp>
      <p:sp>
        <p:nvSpPr>
          <p:cNvPr id="8196" name="Title 1"/>
          <p:cNvSpPr>
            <a:spLocks noGrp="1"/>
          </p:cNvSpPr>
          <p:nvPr>
            <p:ph type="title"/>
          </p:nvPr>
        </p:nvSpPr>
        <p:spPr/>
        <p:txBody>
          <a:bodyPr/>
          <a:lstStyle/>
          <a:p>
            <a:r>
              <a:rPr lang="en-US" smtClean="0"/>
              <a:t>Automatically Extracted Corpus WSD</a:t>
            </a:r>
          </a:p>
        </p:txBody>
      </p:sp>
      <p:sp>
        <p:nvSpPr>
          <p:cNvPr id="8197" name="Content Placeholder 2"/>
          <p:cNvSpPr>
            <a:spLocks noGrp="1"/>
          </p:cNvSpPr>
          <p:nvPr>
            <p:ph idx="1"/>
          </p:nvPr>
        </p:nvSpPr>
        <p:spPr/>
        <p:txBody>
          <a:bodyPr/>
          <a:lstStyle/>
          <a:p>
            <a:r>
              <a:rPr lang="en-US" dirty="0" smtClean="0"/>
              <a:t>MEDLINE contains numerous examples of ambiguous words context, though not disambiguated</a:t>
            </a:r>
          </a:p>
          <a:p>
            <a:endParaRPr lang="en-US" dirty="0" smtClean="0"/>
          </a:p>
        </p:txBody>
      </p:sp>
      <p:sp>
        <p:nvSpPr>
          <p:cNvPr id="8198" name="Slide Number Placeholder 3"/>
          <p:cNvSpPr>
            <a:spLocks noGrp="1"/>
          </p:cNvSpPr>
          <p:nvPr>
            <p:ph type="sldNum" sz="quarter" idx="10"/>
          </p:nvPr>
        </p:nvSpPr>
        <p:spPr>
          <a:noFill/>
          <a:ln>
            <a:miter lim="800000"/>
            <a:headEnd/>
            <a:tailEnd/>
          </a:ln>
        </p:spPr>
        <p:txBody>
          <a:bodyPr/>
          <a:lstStyle/>
          <a:p>
            <a:fld id="{AA9BCA3B-4F06-43EE-A969-346BCF36194E}" type="slidenum">
              <a:rPr lang="en-US" smtClean="0"/>
              <a:pPr/>
              <a:t>58</a:t>
            </a:fld>
            <a:endParaRPr lang="en-US" smtClean="0"/>
          </a:p>
        </p:txBody>
      </p:sp>
      <p:sp>
        <p:nvSpPr>
          <p:cNvPr id="8199" name="Oval 4"/>
          <p:cNvSpPr>
            <a:spLocks noChangeArrowheads="1"/>
          </p:cNvSpPr>
          <p:nvPr/>
        </p:nvSpPr>
        <p:spPr bwMode="auto">
          <a:xfrm>
            <a:off x="101600" y="4070350"/>
            <a:ext cx="1111250" cy="649288"/>
          </a:xfrm>
          <a:prstGeom prst="ellipse">
            <a:avLst/>
          </a:prstGeom>
          <a:noFill/>
          <a:ln w="60325" cmpd="dbl" algn="ctr">
            <a:noFill/>
            <a:round/>
            <a:headEnd/>
            <a:tailEnd/>
          </a:ln>
        </p:spPr>
        <p:txBody>
          <a:bodyPr>
            <a:spAutoFit/>
          </a:bodyPr>
          <a:lstStyle/>
          <a:p>
            <a:pPr eaLnBrk="0" hangingPunct="0"/>
            <a:r>
              <a:rPr lang="en-US" b="1">
                <a:solidFill>
                  <a:schemeClr val="accent2"/>
                </a:solidFill>
              </a:rPr>
              <a:t>cold</a:t>
            </a:r>
          </a:p>
        </p:txBody>
      </p:sp>
      <p:sp>
        <p:nvSpPr>
          <p:cNvPr id="8200" name="Oval 6"/>
          <p:cNvSpPr>
            <a:spLocks noChangeArrowheads="1"/>
          </p:cNvSpPr>
          <p:nvPr/>
        </p:nvSpPr>
        <p:spPr bwMode="auto">
          <a:xfrm>
            <a:off x="3627438" y="3078163"/>
            <a:ext cx="2727325" cy="649287"/>
          </a:xfrm>
          <a:prstGeom prst="ellipse">
            <a:avLst/>
          </a:prstGeom>
          <a:solidFill>
            <a:srgbClr val="0800B2"/>
          </a:solidFill>
          <a:ln w="25400" algn="ctr">
            <a:solidFill>
              <a:schemeClr val="tx1"/>
            </a:solidFill>
            <a:round/>
            <a:headEnd/>
            <a:tailEnd/>
          </a:ln>
        </p:spPr>
        <p:txBody>
          <a:bodyPr>
            <a:spAutoFit/>
          </a:bodyPr>
          <a:lstStyle/>
          <a:p>
            <a:pPr eaLnBrk="0" hangingPunct="0"/>
            <a:r>
              <a:rPr lang="en-US"/>
              <a:t>common cold</a:t>
            </a:r>
          </a:p>
        </p:txBody>
      </p:sp>
      <p:sp>
        <p:nvSpPr>
          <p:cNvPr id="8202" name="Flowchart: Magnetic Disk 13"/>
          <p:cNvSpPr>
            <a:spLocks noChangeArrowheads="1"/>
          </p:cNvSpPr>
          <p:nvPr/>
        </p:nvSpPr>
        <p:spPr bwMode="auto">
          <a:xfrm>
            <a:off x="7580313" y="3914775"/>
            <a:ext cx="1366837" cy="917575"/>
          </a:xfrm>
          <a:prstGeom prst="flowChartMagneticDisk">
            <a:avLst/>
          </a:prstGeom>
          <a:solidFill>
            <a:srgbClr val="0800B2"/>
          </a:solidFill>
          <a:ln w="25400" algn="ctr">
            <a:solidFill>
              <a:schemeClr val="tx1"/>
            </a:solidFill>
            <a:round/>
            <a:headEnd/>
            <a:tailEnd/>
          </a:ln>
        </p:spPr>
        <p:txBody>
          <a:bodyPr>
            <a:spAutoFit/>
          </a:bodyPr>
          <a:lstStyle/>
          <a:p>
            <a:pPr eaLnBrk="0" hangingPunct="0"/>
            <a:endParaRPr lang="es-ES"/>
          </a:p>
        </p:txBody>
      </p:sp>
      <p:cxnSp>
        <p:nvCxnSpPr>
          <p:cNvPr id="8203" name="Curved Connector 14"/>
          <p:cNvCxnSpPr>
            <a:cxnSpLocks noChangeShapeType="1"/>
            <a:stCxn id="8200" idx="6"/>
            <a:endCxn id="8202" idx="2"/>
          </p:cNvCxnSpPr>
          <p:nvPr/>
        </p:nvCxnSpPr>
        <p:spPr bwMode="auto">
          <a:xfrm>
            <a:off x="6354763" y="3402013"/>
            <a:ext cx="1225550" cy="971550"/>
          </a:xfrm>
          <a:prstGeom prst="curvedConnector3">
            <a:avLst>
              <a:gd name="adj1" fmla="val 50000"/>
            </a:avLst>
          </a:prstGeom>
          <a:noFill/>
          <a:ln w="25400" algn="ctr">
            <a:solidFill>
              <a:schemeClr val="tx1"/>
            </a:solidFill>
            <a:prstDash val="sysDot"/>
            <a:round/>
            <a:headEnd/>
            <a:tailEnd type="arrow" w="med" len="med"/>
          </a:ln>
        </p:spPr>
      </p:cxnSp>
      <p:sp>
        <p:nvSpPr>
          <p:cNvPr id="8204" name="Rounded Rectangle 14"/>
          <p:cNvSpPr>
            <a:spLocks noChangeArrowheads="1"/>
          </p:cNvSpPr>
          <p:nvPr/>
        </p:nvSpPr>
        <p:spPr bwMode="auto">
          <a:xfrm>
            <a:off x="1493838" y="3195638"/>
            <a:ext cx="1725612" cy="407987"/>
          </a:xfrm>
          <a:prstGeom prst="roundRect">
            <a:avLst>
              <a:gd name="adj" fmla="val 16667"/>
            </a:avLst>
          </a:prstGeom>
          <a:solidFill>
            <a:srgbClr val="0800B2"/>
          </a:solidFill>
          <a:ln w="25400" algn="ctr">
            <a:solidFill>
              <a:schemeClr val="tx1"/>
            </a:solidFill>
            <a:round/>
            <a:headEnd/>
            <a:tailEnd/>
          </a:ln>
        </p:spPr>
        <p:txBody>
          <a:bodyPr>
            <a:spAutoFit/>
          </a:bodyPr>
          <a:lstStyle/>
          <a:p>
            <a:pPr eaLnBrk="0" hangingPunct="0"/>
            <a:r>
              <a:rPr lang="en-US" sz="1800"/>
              <a:t>CUI:C0009443</a:t>
            </a:r>
          </a:p>
        </p:txBody>
      </p:sp>
      <p:cxnSp>
        <p:nvCxnSpPr>
          <p:cNvPr id="8205" name="Curved Connector 14"/>
          <p:cNvCxnSpPr>
            <a:cxnSpLocks noChangeShapeType="1"/>
            <a:stCxn id="8199" idx="0"/>
            <a:endCxn id="8204" idx="1"/>
          </p:cNvCxnSpPr>
          <p:nvPr/>
        </p:nvCxnSpPr>
        <p:spPr bwMode="auto">
          <a:xfrm rot="5400000" flipH="1" flipV="1">
            <a:off x="740569" y="3317081"/>
            <a:ext cx="669925" cy="836613"/>
          </a:xfrm>
          <a:prstGeom prst="curvedConnector2">
            <a:avLst/>
          </a:prstGeom>
          <a:noFill/>
          <a:ln w="25400" algn="ctr">
            <a:solidFill>
              <a:schemeClr val="tx1"/>
            </a:solidFill>
            <a:prstDash val="sysDot"/>
            <a:round/>
            <a:headEnd/>
            <a:tailEnd type="arrow" w="med" len="med"/>
          </a:ln>
        </p:spPr>
      </p:cxnSp>
      <p:cxnSp>
        <p:nvCxnSpPr>
          <p:cNvPr id="8206" name="Curved Connector 14"/>
          <p:cNvCxnSpPr>
            <a:cxnSpLocks noChangeShapeType="1"/>
            <a:stCxn id="8204" idx="3"/>
            <a:endCxn id="8200" idx="2"/>
          </p:cNvCxnSpPr>
          <p:nvPr/>
        </p:nvCxnSpPr>
        <p:spPr bwMode="auto">
          <a:xfrm>
            <a:off x="3219450" y="3400425"/>
            <a:ext cx="407988" cy="1588"/>
          </a:xfrm>
          <a:prstGeom prst="curvedConnector3">
            <a:avLst>
              <a:gd name="adj1" fmla="val 50000"/>
            </a:avLst>
          </a:prstGeom>
          <a:noFill/>
          <a:ln w="25400" algn="ctr">
            <a:solidFill>
              <a:schemeClr val="tx1"/>
            </a:solidFill>
            <a:prstDash val="sysDot"/>
            <a:round/>
            <a:headEnd/>
            <a:tailEnd type="arrow" w="med" len="med"/>
          </a:ln>
        </p:spPr>
      </p:cxnSp>
      <p:sp>
        <p:nvSpPr>
          <p:cNvPr id="8207" name="TextBox 8"/>
          <p:cNvSpPr txBox="1">
            <a:spLocks noChangeArrowheads="1"/>
          </p:cNvSpPr>
          <p:nvPr/>
        </p:nvSpPr>
        <p:spPr bwMode="auto">
          <a:xfrm>
            <a:off x="1327150" y="2497138"/>
            <a:ext cx="2143125" cy="400050"/>
          </a:xfrm>
          <a:prstGeom prst="rect">
            <a:avLst/>
          </a:prstGeom>
          <a:noFill/>
          <a:ln w="9525">
            <a:noFill/>
            <a:miter lim="800000"/>
            <a:headEnd/>
            <a:tailEnd/>
          </a:ln>
        </p:spPr>
        <p:txBody>
          <a:bodyPr>
            <a:spAutoFit/>
          </a:bodyPr>
          <a:lstStyle/>
          <a:p>
            <a:pPr eaLnBrk="0" hangingPunct="0"/>
            <a:r>
              <a:rPr lang="en-US" sz="2000"/>
              <a:t>Candidate concept</a:t>
            </a:r>
          </a:p>
        </p:txBody>
      </p:sp>
      <p:sp>
        <p:nvSpPr>
          <p:cNvPr id="8208" name="TextBox 8"/>
          <p:cNvSpPr txBox="1">
            <a:spLocks noChangeArrowheads="1"/>
          </p:cNvSpPr>
          <p:nvPr/>
        </p:nvSpPr>
        <p:spPr bwMode="auto">
          <a:xfrm>
            <a:off x="3662363" y="2492375"/>
            <a:ext cx="2789237" cy="400050"/>
          </a:xfrm>
          <a:prstGeom prst="rect">
            <a:avLst/>
          </a:prstGeom>
          <a:noFill/>
          <a:ln w="9525">
            <a:noFill/>
            <a:miter lim="800000"/>
            <a:headEnd/>
            <a:tailEnd/>
          </a:ln>
        </p:spPr>
        <p:txBody>
          <a:bodyPr>
            <a:spAutoFit/>
          </a:bodyPr>
          <a:lstStyle/>
          <a:p>
            <a:pPr eaLnBrk="0" hangingPunct="0"/>
            <a:r>
              <a:rPr lang="en-US" sz="2000"/>
              <a:t>Unambiguous synonyms</a:t>
            </a:r>
          </a:p>
        </p:txBody>
      </p:sp>
      <p:sp>
        <p:nvSpPr>
          <p:cNvPr id="8209" name="Oval 41"/>
          <p:cNvSpPr>
            <a:spLocks noChangeArrowheads="1"/>
          </p:cNvSpPr>
          <p:nvPr/>
        </p:nvSpPr>
        <p:spPr bwMode="auto">
          <a:xfrm>
            <a:off x="3756025" y="4557713"/>
            <a:ext cx="2536825" cy="1168400"/>
          </a:xfrm>
          <a:prstGeom prst="ellipse">
            <a:avLst/>
          </a:prstGeom>
          <a:solidFill>
            <a:srgbClr val="0800B2"/>
          </a:solidFill>
          <a:ln w="25400" algn="ctr">
            <a:solidFill>
              <a:schemeClr val="tx1"/>
            </a:solidFill>
            <a:round/>
            <a:headEnd/>
            <a:tailEnd/>
          </a:ln>
        </p:spPr>
        <p:txBody>
          <a:bodyPr>
            <a:spAutoFit/>
          </a:bodyPr>
          <a:lstStyle/>
          <a:p>
            <a:pPr eaLnBrk="0" hangingPunct="0"/>
            <a:r>
              <a:rPr lang="en-US"/>
              <a:t>cold temperature</a:t>
            </a:r>
          </a:p>
        </p:txBody>
      </p:sp>
      <p:cxnSp>
        <p:nvCxnSpPr>
          <p:cNvPr id="8210" name="Curved Connector 14"/>
          <p:cNvCxnSpPr>
            <a:cxnSpLocks noChangeShapeType="1"/>
            <a:stCxn id="8209" idx="6"/>
            <a:endCxn id="8202" idx="2"/>
          </p:cNvCxnSpPr>
          <p:nvPr/>
        </p:nvCxnSpPr>
        <p:spPr bwMode="auto">
          <a:xfrm flipV="1">
            <a:off x="6292850" y="4373563"/>
            <a:ext cx="1287463" cy="768350"/>
          </a:xfrm>
          <a:prstGeom prst="curvedConnector3">
            <a:avLst>
              <a:gd name="adj1" fmla="val 50000"/>
            </a:avLst>
          </a:prstGeom>
          <a:noFill/>
          <a:ln w="25400" algn="ctr">
            <a:solidFill>
              <a:schemeClr val="tx1"/>
            </a:solidFill>
            <a:prstDash val="sysDot"/>
            <a:round/>
            <a:headEnd/>
            <a:tailEnd type="arrow" w="med" len="med"/>
          </a:ln>
        </p:spPr>
      </p:cxnSp>
      <p:sp>
        <p:nvSpPr>
          <p:cNvPr id="8211" name="TextBox 45"/>
          <p:cNvSpPr txBox="1">
            <a:spLocks noChangeArrowheads="1"/>
          </p:cNvSpPr>
          <p:nvPr/>
        </p:nvSpPr>
        <p:spPr bwMode="auto">
          <a:xfrm>
            <a:off x="6837652" y="2908300"/>
            <a:ext cx="827087" cy="400050"/>
          </a:xfrm>
          <a:prstGeom prst="rect">
            <a:avLst/>
          </a:prstGeom>
          <a:noFill/>
          <a:ln w="9525">
            <a:noFill/>
            <a:miter lim="800000"/>
            <a:headEnd/>
            <a:tailEnd/>
          </a:ln>
        </p:spPr>
        <p:txBody>
          <a:bodyPr wrap="none">
            <a:spAutoFit/>
          </a:bodyPr>
          <a:lstStyle/>
          <a:p>
            <a:r>
              <a:rPr lang="en-US" sz="2000" dirty="0">
                <a:solidFill>
                  <a:schemeClr val="accent2"/>
                </a:solidFill>
              </a:rPr>
              <a:t>Query</a:t>
            </a:r>
            <a:endParaRPr lang="en-US" dirty="0">
              <a:solidFill>
                <a:schemeClr val="accent2"/>
              </a:solidFill>
            </a:endParaRPr>
          </a:p>
        </p:txBody>
      </p:sp>
      <p:sp>
        <p:nvSpPr>
          <p:cNvPr id="8212" name="Rounded Rectangle 46"/>
          <p:cNvSpPr>
            <a:spLocks noChangeArrowheads="1"/>
          </p:cNvSpPr>
          <p:nvPr/>
        </p:nvSpPr>
        <p:spPr bwMode="auto">
          <a:xfrm>
            <a:off x="1489075" y="4940300"/>
            <a:ext cx="1724025" cy="409575"/>
          </a:xfrm>
          <a:prstGeom prst="roundRect">
            <a:avLst>
              <a:gd name="adj" fmla="val 16667"/>
            </a:avLst>
          </a:prstGeom>
          <a:solidFill>
            <a:srgbClr val="0800B2"/>
          </a:solidFill>
          <a:ln w="25400" algn="ctr">
            <a:solidFill>
              <a:schemeClr val="tx1"/>
            </a:solidFill>
            <a:round/>
            <a:headEnd/>
            <a:tailEnd/>
          </a:ln>
        </p:spPr>
        <p:txBody>
          <a:bodyPr>
            <a:spAutoFit/>
          </a:bodyPr>
          <a:lstStyle/>
          <a:p>
            <a:pPr eaLnBrk="0" hangingPunct="0"/>
            <a:r>
              <a:rPr lang="en-US" sz="1800"/>
              <a:t>CUI:C0009264</a:t>
            </a:r>
          </a:p>
        </p:txBody>
      </p:sp>
      <p:cxnSp>
        <p:nvCxnSpPr>
          <p:cNvPr id="8213" name="Curved Connector 14"/>
          <p:cNvCxnSpPr>
            <a:cxnSpLocks noChangeShapeType="1"/>
            <a:stCxn id="8212" idx="3"/>
            <a:endCxn id="8209" idx="2"/>
          </p:cNvCxnSpPr>
          <p:nvPr/>
        </p:nvCxnSpPr>
        <p:spPr bwMode="auto">
          <a:xfrm flipV="1">
            <a:off x="3213100" y="5141913"/>
            <a:ext cx="542925" cy="3175"/>
          </a:xfrm>
          <a:prstGeom prst="curvedConnector3">
            <a:avLst>
              <a:gd name="adj1" fmla="val 50000"/>
            </a:avLst>
          </a:prstGeom>
          <a:noFill/>
          <a:ln w="25400" algn="ctr">
            <a:solidFill>
              <a:schemeClr val="tx1"/>
            </a:solidFill>
            <a:prstDash val="sysDot"/>
            <a:round/>
            <a:headEnd/>
            <a:tailEnd type="arrow" w="med" len="med"/>
          </a:ln>
        </p:spPr>
      </p:cxnSp>
      <p:cxnSp>
        <p:nvCxnSpPr>
          <p:cNvPr id="8214" name="Curved Connector 14"/>
          <p:cNvCxnSpPr>
            <a:cxnSpLocks noChangeShapeType="1"/>
            <a:stCxn id="8199" idx="4"/>
            <a:endCxn id="8212" idx="1"/>
          </p:cNvCxnSpPr>
          <p:nvPr/>
        </p:nvCxnSpPr>
        <p:spPr bwMode="auto">
          <a:xfrm rot="16200000" flipH="1">
            <a:off x="860425" y="4516438"/>
            <a:ext cx="425450" cy="831850"/>
          </a:xfrm>
          <a:prstGeom prst="curvedConnector2">
            <a:avLst/>
          </a:prstGeom>
          <a:noFill/>
          <a:ln w="25400" algn="ctr">
            <a:solidFill>
              <a:schemeClr val="tx1"/>
            </a:solidFill>
            <a:prstDash val="sysDot"/>
            <a:round/>
            <a:headEnd/>
            <a:tailEnd type="arrow" w="med" len="med"/>
          </a:ln>
        </p:spPr>
      </p:cxnSp>
      <p:sp>
        <p:nvSpPr>
          <p:cNvPr id="8215" name="TextBox 5"/>
          <p:cNvSpPr txBox="1">
            <a:spLocks noChangeArrowheads="1"/>
          </p:cNvSpPr>
          <p:nvPr/>
        </p:nvSpPr>
        <p:spPr bwMode="auto">
          <a:xfrm>
            <a:off x="1570038" y="3640138"/>
            <a:ext cx="4133850" cy="708025"/>
          </a:xfrm>
          <a:prstGeom prst="rect">
            <a:avLst/>
          </a:prstGeom>
          <a:noFill/>
          <a:ln w="9525">
            <a:noFill/>
            <a:miter lim="800000"/>
            <a:headEnd/>
            <a:tailEnd/>
          </a:ln>
        </p:spPr>
        <p:txBody>
          <a:bodyPr wrap="none">
            <a:spAutoFit/>
          </a:bodyPr>
          <a:lstStyle/>
          <a:p>
            <a:pPr marL="0" lvl="1"/>
            <a:r>
              <a:rPr lang="en-US" sz="2000" dirty="0" smtClean="0">
                <a:solidFill>
                  <a:schemeClr val="accent2"/>
                </a:solidFill>
              </a:rPr>
              <a:t>"common cold"[</a:t>
            </a:r>
            <a:r>
              <a:rPr lang="en-US" sz="2000" dirty="0" err="1">
                <a:solidFill>
                  <a:schemeClr val="accent2"/>
                </a:solidFill>
              </a:rPr>
              <a:t>tiab</a:t>
            </a:r>
            <a:r>
              <a:rPr lang="en-US" sz="2000" dirty="0">
                <a:solidFill>
                  <a:schemeClr val="accent2"/>
                </a:solidFill>
              </a:rPr>
              <a:t>] OR</a:t>
            </a:r>
          </a:p>
          <a:p>
            <a:pPr marL="0" lvl="1"/>
            <a:r>
              <a:rPr lang="en-US" sz="2000" dirty="0">
                <a:solidFill>
                  <a:schemeClr val="accent2"/>
                </a:solidFill>
              </a:rPr>
              <a:t>          "acute </a:t>
            </a:r>
            <a:r>
              <a:rPr lang="en-US" sz="2000" dirty="0" err="1">
                <a:solidFill>
                  <a:schemeClr val="accent2"/>
                </a:solidFill>
              </a:rPr>
              <a:t>nasopharyngitis</a:t>
            </a:r>
            <a:r>
              <a:rPr lang="en-US" sz="2000" dirty="0">
                <a:solidFill>
                  <a:schemeClr val="accent2"/>
                </a:solidFill>
              </a:rPr>
              <a:t>"[</a:t>
            </a:r>
            <a:r>
              <a:rPr lang="en-US" sz="2000" dirty="0" err="1">
                <a:solidFill>
                  <a:schemeClr val="accent2"/>
                </a:solidFill>
              </a:rPr>
              <a:t>tiab</a:t>
            </a:r>
            <a:r>
              <a:rPr lang="en-US" sz="2000" dirty="0">
                <a:solidFill>
                  <a:schemeClr val="accent2"/>
                </a:solidFill>
              </a:rPr>
              <a:t>] …</a:t>
            </a:r>
          </a:p>
        </p:txBody>
      </p:sp>
      <p:sp>
        <p:nvSpPr>
          <p:cNvPr id="8216" name="TextBox 9"/>
          <p:cNvSpPr txBox="1">
            <a:spLocks noChangeArrowheads="1"/>
          </p:cNvSpPr>
          <p:nvPr/>
        </p:nvSpPr>
        <p:spPr bwMode="auto">
          <a:xfrm>
            <a:off x="1993900" y="5727700"/>
            <a:ext cx="5910263" cy="400050"/>
          </a:xfrm>
          <a:prstGeom prst="rect">
            <a:avLst/>
          </a:prstGeom>
          <a:noFill/>
          <a:ln w="9525">
            <a:noFill/>
            <a:miter lim="800000"/>
            <a:headEnd/>
            <a:tailEnd/>
          </a:ln>
        </p:spPr>
        <p:txBody>
          <a:bodyPr wrap="none">
            <a:spAutoFit/>
          </a:bodyPr>
          <a:lstStyle/>
          <a:p>
            <a:r>
              <a:rPr lang="en-US" sz="2000">
                <a:solidFill>
                  <a:schemeClr val="accent2"/>
                </a:solidFill>
              </a:rPr>
              <a:t>"cold temperature"[tiab] OR "low temperature"[tiab] …</a:t>
            </a:r>
          </a:p>
        </p:txBody>
      </p:sp>
      <p:sp>
        <p:nvSpPr>
          <p:cNvPr id="8201" name="TextBox 8"/>
          <p:cNvSpPr txBox="1">
            <a:spLocks noChangeArrowheads="1"/>
          </p:cNvSpPr>
          <p:nvPr/>
        </p:nvSpPr>
        <p:spPr bwMode="auto">
          <a:xfrm>
            <a:off x="7657813" y="4247862"/>
            <a:ext cx="1298575" cy="461963"/>
          </a:xfrm>
          <a:prstGeom prst="rect">
            <a:avLst/>
          </a:prstGeom>
          <a:noFill/>
          <a:ln w="9525">
            <a:noFill/>
            <a:miter lim="800000"/>
            <a:headEnd/>
            <a:tailEnd/>
          </a:ln>
        </p:spPr>
        <p:txBody>
          <a:bodyPr>
            <a:spAutoFit/>
          </a:bodyPr>
          <a:lstStyle/>
          <a:p>
            <a:pPr eaLnBrk="0" hangingPunct="0"/>
            <a:r>
              <a:rPr lang="en-US" dirty="0" err="1"/>
              <a:t>PubMed</a:t>
            </a:r>
            <a:endParaRPr lang="en-US" dirty="0"/>
          </a:p>
        </p:txBody>
      </p:sp>
    </p:spTree>
    <p:extLst>
      <p:ext uri="{BB962C8B-B14F-4D97-AF65-F5344CB8AC3E}">
        <p14:creationId xmlns:p14="http://schemas.microsoft.com/office/powerpoint/2010/main" val="4008020599"/>
      </p:ext>
    </p:extLst>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smtClean="0"/>
              <a:t>WSD Method Results</a:t>
            </a:r>
          </a:p>
        </p:txBody>
      </p:sp>
      <p:sp>
        <p:nvSpPr>
          <p:cNvPr id="9219" name="Content Placeholder 2"/>
          <p:cNvSpPr>
            <a:spLocks noGrp="1"/>
          </p:cNvSpPr>
          <p:nvPr>
            <p:ph idx="1"/>
          </p:nvPr>
        </p:nvSpPr>
        <p:spPr/>
        <p:txBody>
          <a:bodyPr/>
          <a:lstStyle/>
          <a:p>
            <a:pPr>
              <a:spcBef>
                <a:spcPts val="1200"/>
              </a:spcBef>
            </a:pPr>
            <a:r>
              <a:rPr lang="en-US" dirty="0" smtClean="0"/>
              <a:t>Corpus method has better accuracy than UMLS method</a:t>
            </a:r>
          </a:p>
          <a:p>
            <a:pPr>
              <a:spcBef>
                <a:spcPts val="1200"/>
              </a:spcBef>
            </a:pPr>
            <a:endParaRPr lang="en-US" dirty="0" smtClean="0"/>
          </a:p>
          <a:p>
            <a:endParaRPr lang="en-US" dirty="0" smtClean="0"/>
          </a:p>
          <a:p>
            <a:endParaRPr lang="en-US" dirty="0" smtClean="0"/>
          </a:p>
          <a:p>
            <a:r>
              <a:rPr lang="en-US" dirty="0" smtClean="0"/>
              <a:t>MSH WSD data set created using </a:t>
            </a:r>
            <a:r>
              <a:rPr lang="en-US" dirty="0" err="1" smtClean="0"/>
              <a:t>MeSH</a:t>
            </a:r>
            <a:r>
              <a:rPr lang="en-US" dirty="0" smtClean="0"/>
              <a:t> indexing</a:t>
            </a:r>
          </a:p>
          <a:p>
            <a:pPr marL="742950" lvl="2" indent="-342900"/>
            <a:r>
              <a:rPr lang="en-US" dirty="0" smtClean="0"/>
              <a:t>203 ambiguous words</a:t>
            </a:r>
          </a:p>
          <a:p>
            <a:pPr marL="742950" lvl="2" indent="-342900"/>
            <a:r>
              <a:rPr lang="en-US" dirty="0" smtClean="0"/>
              <a:t>81 semantic types</a:t>
            </a:r>
          </a:p>
          <a:p>
            <a:pPr marL="742950" lvl="2" indent="-342900"/>
            <a:r>
              <a:rPr lang="en-US" dirty="0" smtClean="0"/>
              <a:t>37,888 ambiguity cases</a:t>
            </a:r>
          </a:p>
          <a:p>
            <a:r>
              <a:rPr lang="en-US" dirty="0" smtClean="0"/>
              <a:t>Indirect evaluation with summarization and MTI correlates with direct evaluation</a:t>
            </a:r>
          </a:p>
          <a:p>
            <a:endParaRPr lang="en-US" dirty="0" smtClean="0"/>
          </a:p>
        </p:txBody>
      </p:sp>
      <p:sp>
        <p:nvSpPr>
          <p:cNvPr id="9220" name="Slide Number Placeholder 3"/>
          <p:cNvSpPr>
            <a:spLocks noGrp="1"/>
          </p:cNvSpPr>
          <p:nvPr>
            <p:ph type="sldNum" sz="quarter" idx="10"/>
          </p:nvPr>
        </p:nvSpPr>
        <p:spPr>
          <a:noFill/>
          <a:ln>
            <a:miter lim="800000"/>
            <a:headEnd/>
            <a:tailEnd/>
          </a:ln>
        </p:spPr>
        <p:txBody>
          <a:bodyPr/>
          <a:lstStyle/>
          <a:p>
            <a:fld id="{B43D6B7F-DDD8-42A5-9489-07197ED237EF}" type="slidenum">
              <a:rPr lang="en-US" smtClean="0"/>
              <a:pPr/>
              <a:t>59</a:t>
            </a:fld>
            <a:endParaRPr lang="en-US" smtClean="0"/>
          </a:p>
        </p:txBody>
      </p:sp>
      <p:graphicFrame>
        <p:nvGraphicFramePr>
          <p:cNvPr id="5" name="Table 4"/>
          <p:cNvGraphicFramePr>
            <a:graphicFrameLocks noGrp="1"/>
          </p:cNvGraphicFramePr>
          <p:nvPr/>
        </p:nvGraphicFramePr>
        <p:xfrm>
          <a:off x="1662545" y="2093189"/>
          <a:ext cx="5126181" cy="1112520"/>
        </p:xfrm>
        <a:graphic>
          <a:graphicData uri="http://schemas.openxmlformats.org/drawingml/2006/table">
            <a:tbl>
              <a:tblPr firstRow="1" bandRow="1">
                <a:tableStyleId>{2D5ABB26-0587-4C30-8999-92F81FD0307C}</a:tableStyleId>
              </a:tblPr>
              <a:tblGrid>
                <a:gridCol w="1708727"/>
                <a:gridCol w="1708727"/>
                <a:gridCol w="1708727"/>
              </a:tblGrid>
              <a:tr h="370840">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UMLS</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Corpus</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dirty="0" smtClean="0"/>
                        <a:t>NLM WSD</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dirty="0" smtClean="0"/>
                        <a:t>0.65</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b="1" dirty="0" smtClean="0">
                          <a:solidFill>
                            <a:schemeClr val="tx1"/>
                          </a:solidFill>
                        </a:rPr>
                        <a:t>0.69</a:t>
                      </a: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dirty="0" smtClean="0"/>
                        <a:t>MSH WSD</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dirty="0" smtClean="0"/>
                        <a:t>0.81</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b="1" dirty="0" smtClean="0">
                          <a:solidFill>
                            <a:schemeClr val="tx1"/>
                          </a:solidFill>
                        </a:rPr>
                        <a:t>0.84</a:t>
                      </a: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82115237"/>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8458200" cy="685800"/>
          </a:xfrm>
        </p:spPr>
        <p:txBody>
          <a:bodyPr/>
          <a:lstStyle/>
          <a:p>
            <a:r>
              <a:rPr lang="en-US" sz="3400" dirty="0" smtClean="0"/>
              <a:t>Medical Informatics Training Program Fellows</a:t>
            </a:r>
            <a:endParaRPr lang="en-US" sz="3400" dirty="0"/>
          </a:p>
        </p:txBody>
      </p:sp>
      <p:sp>
        <p:nvSpPr>
          <p:cNvPr id="3" name="Content Placeholder 2"/>
          <p:cNvSpPr>
            <a:spLocks noGrp="1"/>
          </p:cNvSpPr>
          <p:nvPr>
            <p:ph idx="1"/>
          </p:nvPr>
        </p:nvSpPr>
        <p:spPr/>
        <p:txBody>
          <a:bodyPr/>
          <a:lstStyle/>
          <a:p>
            <a:r>
              <a:rPr lang="en-US" dirty="0" smtClean="0">
                <a:solidFill>
                  <a:schemeClr val="accent2"/>
                </a:solidFill>
              </a:rPr>
              <a:t>Antonio J. </a:t>
            </a:r>
            <a:r>
              <a:rPr lang="en-US" dirty="0" err="1" smtClean="0">
                <a:solidFill>
                  <a:schemeClr val="accent2"/>
                </a:solidFill>
              </a:rPr>
              <a:t>Jimeno-Yepes</a:t>
            </a:r>
            <a:r>
              <a:rPr lang="en-US" dirty="0" smtClean="0"/>
              <a:t>, Postdoctoral Fellow: 2010-</a:t>
            </a:r>
          </a:p>
          <a:p>
            <a:pPr>
              <a:spcBef>
                <a:spcPts val="1200"/>
              </a:spcBef>
            </a:pPr>
            <a:r>
              <a:rPr lang="en-US" dirty="0" smtClean="0">
                <a:solidFill>
                  <a:schemeClr val="accent2"/>
                </a:solidFill>
              </a:rPr>
              <a:t>J. Caitlin </a:t>
            </a:r>
            <a:r>
              <a:rPr lang="en-US" dirty="0" err="1" smtClean="0">
                <a:solidFill>
                  <a:schemeClr val="accent2"/>
                </a:solidFill>
              </a:rPr>
              <a:t>Sticco</a:t>
            </a:r>
            <a:r>
              <a:rPr lang="en-US" dirty="0" smtClean="0"/>
              <a:t>, Library Associate Fellow: 2011-</a:t>
            </a:r>
          </a:p>
          <a:p>
            <a:pPr>
              <a:spcBef>
                <a:spcPts val="1200"/>
              </a:spcBef>
            </a:pPr>
            <a:r>
              <a:rPr lang="en-US" dirty="0" smtClean="0">
                <a:solidFill>
                  <a:schemeClr val="accent2"/>
                </a:solidFill>
              </a:rPr>
              <a:t>Bridget T. </a:t>
            </a:r>
            <a:r>
              <a:rPr lang="en-US" dirty="0" err="1" smtClean="0">
                <a:solidFill>
                  <a:schemeClr val="accent2"/>
                </a:solidFill>
              </a:rPr>
              <a:t>McInnes</a:t>
            </a:r>
            <a:r>
              <a:rPr lang="en-US" dirty="0" smtClean="0"/>
              <a:t>, Postgraduate Fellow: 2008</a:t>
            </a:r>
            <a:br>
              <a:rPr lang="en-US" dirty="0" smtClean="0"/>
            </a:br>
            <a:r>
              <a:rPr lang="en-US" dirty="0" smtClean="0"/>
              <a:t>	PhD in 2009</a:t>
            </a:r>
            <a:br>
              <a:rPr lang="en-US" dirty="0" smtClean="0"/>
            </a:br>
            <a:r>
              <a:rPr lang="en-US" dirty="0" smtClean="0"/>
              <a:t>	Current affiliation: </a:t>
            </a:r>
            <a:r>
              <a:rPr lang="en-US" dirty="0" err="1" smtClean="0"/>
              <a:t>Securboration</a:t>
            </a:r>
            <a:endParaRPr lang="en-US" dirty="0" smtClean="0"/>
          </a:p>
          <a:p>
            <a:pPr>
              <a:spcBef>
                <a:spcPts val="1200"/>
              </a:spcBef>
            </a:pPr>
            <a:r>
              <a:rPr lang="en-US" dirty="0" err="1" smtClean="0">
                <a:solidFill>
                  <a:schemeClr val="accent2"/>
                </a:solidFill>
              </a:rPr>
              <a:t>Aur</a:t>
            </a:r>
            <a:r>
              <a:rPr lang="en-US" dirty="0" err="1" smtClean="0">
                <a:solidFill>
                  <a:schemeClr val="accent2"/>
                </a:solidFill>
                <a:cs typeface="Times New Roman" pitchFamily="18" charset="0"/>
              </a:rPr>
              <a:t>élie</a:t>
            </a:r>
            <a:r>
              <a:rPr lang="en-US" dirty="0" smtClean="0">
                <a:solidFill>
                  <a:schemeClr val="accent2"/>
                </a:solidFill>
                <a:cs typeface="Times New Roman" pitchFamily="18" charset="0"/>
              </a:rPr>
              <a:t> </a:t>
            </a:r>
            <a:r>
              <a:rPr lang="en-US" dirty="0" err="1" smtClean="0">
                <a:solidFill>
                  <a:schemeClr val="accent2"/>
                </a:solidFill>
                <a:cs typeface="Times New Roman" pitchFamily="18" charset="0"/>
              </a:rPr>
              <a:t>Névéol</a:t>
            </a:r>
            <a:r>
              <a:rPr lang="en-US" dirty="0" smtClean="0">
                <a:cs typeface="Times New Roman" pitchFamily="18" charset="0"/>
              </a:rPr>
              <a:t>, Postdoctoral Fellow: 2006-2008</a:t>
            </a:r>
            <a:br>
              <a:rPr lang="en-US" dirty="0" smtClean="0">
                <a:cs typeface="Times New Roman" pitchFamily="18" charset="0"/>
              </a:rPr>
            </a:br>
            <a:r>
              <a:rPr lang="en-US" dirty="0" smtClean="0">
                <a:cs typeface="Times New Roman" pitchFamily="18" charset="0"/>
              </a:rPr>
              <a:t>	Current affiliation: NCBI</a:t>
            </a:r>
          </a:p>
          <a:p>
            <a:pPr>
              <a:spcBef>
                <a:spcPts val="1200"/>
              </a:spcBef>
            </a:pPr>
            <a:r>
              <a:rPr lang="en-US" dirty="0" smtClean="0">
                <a:solidFill>
                  <a:schemeClr val="accent2"/>
                </a:solidFill>
                <a:cs typeface="Times New Roman" pitchFamily="18" charset="0"/>
              </a:rPr>
              <a:t>Marc </a:t>
            </a:r>
            <a:r>
              <a:rPr lang="en-US" dirty="0" err="1" smtClean="0">
                <a:solidFill>
                  <a:schemeClr val="accent2"/>
                </a:solidFill>
                <a:cs typeface="Times New Roman" pitchFamily="18" charset="0"/>
              </a:rPr>
              <a:t>Weeber</a:t>
            </a:r>
            <a:r>
              <a:rPr lang="en-US" dirty="0" smtClean="0">
                <a:cs typeface="Times New Roman" pitchFamily="18" charset="0"/>
              </a:rPr>
              <a:t>, Postgraduate Fellow: 2000</a:t>
            </a:r>
            <a:br>
              <a:rPr lang="en-US" dirty="0" smtClean="0">
                <a:cs typeface="Times New Roman" pitchFamily="18" charset="0"/>
              </a:rPr>
            </a:br>
            <a:r>
              <a:rPr lang="en-US" dirty="0" smtClean="0">
                <a:cs typeface="Times New Roman" pitchFamily="18" charset="0"/>
              </a:rPr>
              <a:t>	PhD in 2001</a:t>
            </a:r>
            <a:br>
              <a:rPr lang="en-US" dirty="0" smtClean="0">
                <a:cs typeface="Times New Roman" pitchFamily="18" charset="0"/>
              </a:rPr>
            </a:br>
            <a:r>
              <a:rPr lang="en-US" dirty="0" smtClean="0">
                <a:cs typeface="Times New Roman" pitchFamily="18" charset="0"/>
              </a:rPr>
              <a:t>	Current affiliation: Personalized Media</a:t>
            </a:r>
            <a:endParaRPr lang="en-US" dirty="0"/>
          </a:p>
        </p:txBody>
      </p:sp>
      <p:sp>
        <p:nvSpPr>
          <p:cNvPr id="4" name="Slide Number Placeholder 3"/>
          <p:cNvSpPr>
            <a:spLocks noGrp="1"/>
          </p:cNvSpPr>
          <p:nvPr>
            <p:ph type="sldNum" sz="quarter" idx="10"/>
          </p:nvPr>
        </p:nvSpPr>
        <p:spPr/>
        <p:txBody>
          <a:bodyPr/>
          <a:lstStyle/>
          <a:p>
            <a:fld id="{7DE3DC8A-4A07-44D3-A469-6DD60BBA3A61}" type="slidenum">
              <a:rPr lang="en-US" smtClean="0"/>
              <a:pPr/>
              <a:t>6</a:t>
            </a:fld>
            <a:endParaRPr lang="en-US" dirty="0"/>
          </a:p>
        </p:txBody>
      </p:sp>
    </p:spTree>
    <p:extLst>
      <p:ext uri="{BB962C8B-B14F-4D97-AF65-F5344CB8AC3E}">
        <p14:creationId xmlns:p14="http://schemas.microsoft.com/office/powerpoint/2010/main" val="4202907748"/>
      </p:ext>
    </p:extLst>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225910" y="392652"/>
            <a:ext cx="8918089" cy="685800"/>
          </a:xfrm>
        </p:spPr>
        <p:txBody>
          <a:bodyPr/>
          <a:lstStyle/>
          <a:p>
            <a:r>
              <a:rPr lang="en-US" dirty="0" smtClean="0"/>
              <a:t>Citation indexed w/Female, Humans and Male</a:t>
            </a:r>
          </a:p>
        </p:txBody>
      </p:sp>
      <p:sp>
        <p:nvSpPr>
          <p:cNvPr id="3" name="Content Placeholder 2"/>
          <p:cNvSpPr>
            <a:spLocks noGrp="1"/>
          </p:cNvSpPr>
          <p:nvPr>
            <p:ph idx="1"/>
          </p:nvPr>
        </p:nvSpPr>
        <p:spPr>
          <a:xfrm>
            <a:off x="107950" y="1125415"/>
            <a:ext cx="8810967" cy="5373895"/>
          </a:xfrm>
          <a:solidFill>
            <a:schemeClr val="tx1"/>
          </a:solidFill>
          <a:ln w="28575">
            <a:solidFill>
              <a:schemeClr val="bg1">
                <a:lumMod val="10000"/>
              </a:schemeClr>
            </a:solidFill>
          </a:ln>
        </p:spPr>
        <p:txBody>
          <a:bodyPr/>
          <a:lstStyle/>
          <a:p>
            <a:pPr>
              <a:buFontTx/>
              <a:buNone/>
              <a:defRPr/>
            </a:pPr>
            <a:r>
              <a:rPr lang="en-US" sz="2000" b="1" dirty="0" smtClean="0">
                <a:solidFill>
                  <a:schemeClr val="bg1">
                    <a:lumMod val="10000"/>
                  </a:schemeClr>
                </a:solidFill>
              </a:rPr>
              <a:t>TI -Documenting the symptom experience of cancer patients.</a:t>
            </a:r>
            <a:endParaRPr lang="en-US" sz="2000" dirty="0" smtClean="0">
              <a:solidFill>
                <a:schemeClr val="bg1">
                  <a:lumMod val="10000"/>
                </a:schemeClr>
              </a:solidFill>
            </a:endParaRPr>
          </a:p>
          <a:p>
            <a:pPr>
              <a:buFontTx/>
              <a:buNone/>
              <a:defRPr/>
            </a:pPr>
            <a:r>
              <a:rPr lang="en-US" sz="2000" b="1" dirty="0" smtClean="0">
                <a:solidFill>
                  <a:schemeClr val="bg1">
                    <a:lumMod val="10000"/>
                  </a:schemeClr>
                </a:solidFill>
              </a:rPr>
              <a:t>AB - </a:t>
            </a:r>
            <a:r>
              <a:rPr lang="en-US" sz="2000" dirty="0" smtClean="0">
                <a:solidFill>
                  <a:schemeClr val="bg1">
                    <a:lumMod val="10000"/>
                  </a:schemeClr>
                </a:solidFill>
              </a:rPr>
              <a:t>Cancer patients experience symptoms associated with their disease, treatment, and </a:t>
            </a:r>
            <a:r>
              <a:rPr lang="en-US" sz="2000" dirty="0" err="1" smtClean="0">
                <a:solidFill>
                  <a:schemeClr val="bg1">
                    <a:lumMod val="10000"/>
                  </a:schemeClr>
                </a:solidFill>
              </a:rPr>
              <a:t>comorbidities</a:t>
            </a:r>
            <a:r>
              <a:rPr lang="en-US" sz="2000" dirty="0" smtClean="0">
                <a:solidFill>
                  <a:schemeClr val="bg1">
                    <a:lumMod val="10000"/>
                  </a:schemeClr>
                </a:solidFill>
              </a:rPr>
              <a:t>. Symptom experience is complicated, reflecting symptom prevalence, frequency, and severity. Symptom burden is associated with treatment tolerance as well as patients' quality of life (QOL). A convenience sample of patients with the five most common cancers at a comprehensive cancer center completed surveys assessing symptom experience (Memorial Symptom Assessment Survey) and QOL (Functional Assessment of Cancer Therapy). Patients completed surveys at baseline and at 3, 6, 9, and 12 months thereafter. Surveys were completed by 558 cancer patients with breast, colorectal, gynecologic, lung, or prostate cancer. Patients reported an average of 9.1 symptoms, with symptom experience varying by cancer type. The mean overall QOL for the total sample was 85.1, with results differing by cancer type. Prostate cancer patients reported the lowest symptom burden and the highest QOL. The symptom experience of cancer patients varies widely depending on cancer type. Nevertheless, most patients report symptoms, regardless of whether or not they are currently receiving treatment. </a:t>
            </a:r>
          </a:p>
          <a:p>
            <a:pPr>
              <a:defRPr/>
            </a:pPr>
            <a:endParaRPr lang="en-US" sz="1600" dirty="0">
              <a:solidFill>
                <a:schemeClr val="bg1">
                  <a:lumMod val="10000"/>
                </a:schemeClr>
              </a:solidFill>
            </a:endParaRPr>
          </a:p>
        </p:txBody>
      </p:sp>
      <p:sp>
        <p:nvSpPr>
          <p:cNvPr id="10244" name="Slide Number Placeholder 3"/>
          <p:cNvSpPr>
            <a:spLocks noGrp="1"/>
          </p:cNvSpPr>
          <p:nvPr>
            <p:ph type="sldNum" sz="quarter" idx="10"/>
          </p:nvPr>
        </p:nvSpPr>
        <p:spPr>
          <a:noFill/>
          <a:ln>
            <a:miter lim="800000"/>
            <a:headEnd/>
            <a:tailEnd/>
          </a:ln>
        </p:spPr>
        <p:txBody>
          <a:bodyPr/>
          <a:lstStyle/>
          <a:p>
            <a:fld id="{A6C25474-0DB0-494F-BB6E-84EC8A464D51}" type="slidenum">
              <a:rPr lang="en-US" smtClean="0"/>
              <a:pPr/>
              <a:t>60</a:t>
            </a:fld>
            <a:endParaRPr lang="en-US" smtClean="0"/>
          </a:p>
        </p:txBody>
      </p:sp>
      <p:sp>
        <p:nvSpPr>
          <p:cNvPr id="5" name="Rectangle 4"/>
          <p:cNvSpPr/>
          <p:nvPr/>
        </p:nvSpPr>
        <p:spPr bwMode="auto">
          <a:xfrm>
            <a:off x="1473127" y="1545833"/>
            <a:ext cx="922337" cy="312738"/>
          </a:xfrm>
          <a:prstGeom prst="rect">
            <a:avLst/>
          </a:prstGeom>
          <a:noFill/>
          <a:ln w="38100" cap="flat" cmpd="sng" algn="ctr">
            <a:solidFill>
              <a:srgbClr val="FF0000"/>
            </a:solidFill>
            <a:prstDash val="solid"/>
            <a:round/>
            <a:headEnd type="none" w="med" len="med"/>
            <a:tailEnd type="none" w="med" len="med"/>
          </a:ln>
          <a:effectLst>
            <a:outerShdw blurRad="50800" dist="38100" dir="2700000" algn="tl" rotWithShape="0">
              <a:prstClr val="black">
                <a:alpha val="40000"/>
              </a:prstClr>
            </a:outerShdw>
          </a:effectLst>
          <a:extLst/>
        </p:spPr>
        <p:txBody>
          <a:bodyPr wrap="none">
            <a:spAutoFit/>
          </a:bodyPr>
          <a:lstStyle/>
          <a:p>
            <a:pPr eaLnBrk="0" hangingPunct="0">
              <a:defRPr/>
            </a:pPr>
            <a:endParaRPr lang="en-US"/>
          </a:p>
        </p:txBody>
      </p:sp>
      <p:sp>
        <p:nvSpPr>
          <p:cNvPr id="6" name="Rectangle 5"/>
          <p:cNvSpPr/>
          <p:nvPr/>
        </p:nvSpPr>
        <p:spPr bwMode="auto">
          <a:xfrm>
            <a:off x="5846763" y="1175020"/>
            <a:ext cx="922337" cy="312737"/>
          </a:xfrm>
          <a:prstGeom prst="rect">
            <a:avLst/>
          </a:prstGeom>
          <a:noFill/>
          <a:ln w="38100" cap="flat" cmpd="sng" algn="ctr">
            <a:solidFill>
              <a:srgbClr val="FF0000"/>
            </a:solidFill>
            <a:prstDash val="solid"/>
            <a:round/>
            <a:headEnd type="none" w="med" len="med"/>
            <a:tailEnd type="none" w="med" len="med"/>
          </a:ln>
          <a:effectLst>
            <a:outerShdw blurRad="50800" dist="38100" dir="2700000" algn="tl" rotWithShape="0">
              <a:prstClr val="black">
                <a:alpha val="40000"/>
              </a:prstClr>
            </a:outerShdw>
          </a:effectLst>
          <a:extLst/>
        </p:spPr>
        <p:txBody>
          <a:bodyPr wrap="none">
            <a:spAutoFit/>
          </a:bodyPr>
          <a:lstStyle/>
          <a:p>
            <a:pPr eaLnBrk="0" hangingPunct="0">
              <a:defRPr/>
            </a:pPr>
            <a:endParaRPr lang="en-US"/>
          </a:p>
        </p:txBody>
      </p:sp>
      <p:sp>
        <p:nvSpPr>
          <p:cNvPr id="7" name="Rectangle 6"/>
          <p:cNvSpPr/>
          <p:nvPr/>
        </p:nvSpPr>
        <p:spPr bwMode="auto">
          <a:xfrm>
            <a:off x="3555170" y="2468709"/>
            <a:ext cx="922338" cy="312737"/>
          </a:xfrm>
          <a:prstGeom prst="rect">
            <a:avLst/>
          </a:prstGeom>
          <a:noFill/>
          <a:ln w="38100" cap="flat" cmpd="sng" algn="ctr">
            <a:solidFill>
              <a:srgbClr val="FF0000"/>
            </a:solidFill>
            <a:prstDash val="solid"/>
            <a:round/>
            <a:headEnd type="none" w="med" len="med"/>
            <a:tailEnd type="none" w="med" len="med"/>
          </a:ln>
          <a:effectLst>
            <a:outerShdw blurRad="50800" dist="38100" dir="2700000" algn="tl" rotWithShape="0">
              <a:prstClr val="black">
                <a:alpha val="40000"/>
              </a:prstClr>
            </a:outerShdw>
          </a:effectLst>
          <a:extLst/>
        </p:spPr>
        <p:txBody>
          <a:bodyPr wrap="none">
            <a:spAutoFit/>
          </a:bodyPr>
          <a:lstStyle/>
          <a:p>
            <a:pPr eaLnBrk="0" hangingPunct="0">
              <a:defRPr/>
            </a:pPr>
            <a:endParaRPr lang="en-US"/>
          </a:p>
        </p:txBody>
      </p:sp>
      <p:sp>
        <p:nvSpPr>
          <p:cNvPr id="8" name="Rectangle 7"/>
          <p:cNvSpPr/>
          <p:nvPr/>
        </p:nvSpPr>
        <p:spPr bwMode="auto">
          <a:xfrm>
            <a:off x="1517503" y="2777832"/>
            <a:ext cx="922338" cy="312738"/>
          </a:xfrm>
          <a:prstGeom prst="rect">
            <a:avLst/>
          </a:prstGeom>
          <a:noFill/>
          <a:ln w="38100" cap="flat" cmpd="sng" algn="ctr">
            <a:solidFill>
              <a:srgbClr val="FF0000"/>
            </a:solidFill>
            <a:prstDash val="solid"/>
            <a:round/>
            <a:headEnd type="none" w="med" len="med"/>
            <a:tailEnd type="none" w="med" len="med"/>
          </a:ln>
          <a:effectLst>
            <a:outerShdw blurRad="50800" dist="38100" dir="2700000" algn="tl" rotWithShape="0">
              <a:prstClr val="black">
                <a:alpha val="40000"/>
              </a:prstClr>
            </a:outerShdw>
          </a:effectLst>
          <a:extLst/>
        </p:spPr>
        <p:txBody>
          <a:bodyPr wrap="none">
            <a:spAutoFit/>
          </a:bodyPr>
          <a:lstStyle/>
          <a:p>
            <a:pPr eaLnBrk="0" hangingPunct="0">
              <a:defRPr/>
            </a:pPr>
            <a:endParaRPr lang="en-US"/>
          </a:p>
        </p:txBody>
      </p:sp>
      <p:sp>
        <p:nvSpPr>
          <p:cNvPr id="9" name="Rectangle 8"/>
          <p:cNvSpPr/>
          <p:nvPr/>
        </p:nvSpPr>
        <p:spPr bwMode="auto">
          <a:xfrm>
            <a:off x="4312456" y="4265564"/>
            <a:ext cx="922337" cy="312737"/>
          </a:xfrm>
          <a:prstGeom prst="rect">
            <a:avLst/>
          </a:prstGeom>
          <a:noFill/>
          <a:ln w="38100" cap="flat" cmpd="sng" algn="ctr">
            <a:solidFill>
              <a:srgbClr val="FF0000"/>
            </a:solidFill>
            <a:prstDash val="solid"/>
            <a:round/>
            <a:headEnd type="none" w="med" len="med"/>
            <a:tailEnd type="none" w="med" len="med"/>
          </a:ln>
          <a:effectLst>
            <a:outerShdw blurRad="50800" dist="38100" dir="2700000" algn="tl" rotWithShape="0">
              <a:prstClr val="black">
                <a:alpha val="40000"/>
              </a:prstClr>
            </a:outerShdw>
          </a:effectLst>
          <a:extLst/>
        </p:spPr>
        <p:txBody>
          <a:bodyPr wrap="none">
            <a:spAutoFit/>
          </a:bodyPr>
          <a:lstStyle/>
          <a:p>
            <a:pPr eaLnBrk="0" hangingPunct="0">
              <a:defRPr/>
            </a:pPr>
            <a:endParaRPr lang="en-US"/>
          </a:p>
        </p:txBody>
      </p:sp>
      <p:sp>
        <p:nvSpPr>
          <p:cNvPr id="10" name="Rectangle 9"/>
          <p:cNvSpPr/>
          <p:nvPr/>
        </p:nvSpPr>
        <p:spPr bwMode="auto">
          <a:xfrm>
            <a:off x="500650" y="3669152"/>
            <a:ext cx="922337" cy="312737"/>
          </a:xfrm>
          <a:prstGeom prst="rect">
            <a:avLst/>
          </a:prstGeom>
          <a:noFill/>
          <a:ln w="38100" cap="flat" cmpd="sng" algn="ctr">
            <a:solidFill>
              <a:srgbClr val="FF0000"/>
            </a:solidFill>
            <a:prstDash val="solid"/>
            <a:round/>
            <a:headEnd type="none" w="med" len="med"/>
            <a:tailEnd type="none" w="med" len="med"/>
          </a:ln>
          <a:effectLst>
            <a:outerShdw blurRad="50800" dist="38100" dir="2700000" algn="tl" rotWithShape="0">
              <a:prstClr val="black">
                <a:alpha val="40000"/>
              </a:prstClr>
            </a:outerShdw>
          </a:effectLst>
          <a:extLst/>
        </p:spPr>
        <p:txBody>
          <a:bodyPr wrap="none">
            <a:spAutoFit/>
          </a:bodyPr>
          <a:lstStyle/>
          <a:p>
            <a:pPr eaLnBrk="0" hangingPunct="0">
              <a:defRPr/>
            </a:pPr>
            <a:endParaRPr lang="en-US"/>
          </a:p>
        </p:txBody>
      </p:sp>
      <p:sp>
        <p:nvSpPr>
          <p:cNvPr id="11" name="Rectangle 10"/>
          <p:cNvSpPr/>
          <p:nvPr/>
        </p:nvSpPr>
        <p:spPr bwMode="auto">
          <a:xfrm>
            <a:off x="4509941" y="4010025"/>
            <a:ext cx="922337" cy="312738"/>
          </a:xfrm>
          <a:prstGeom prst="rect">
            <a:avLst/>
          </a:prstGeom>
          <a:noFill/>
          <a:ln w="38100" cap="flat" cmpd="sng" algn="ctr">
            <a:solidFill>
              <a:srgbClr val="FF0000"/>
            </a:solidFill>
            <a:prstDash val="solid"/>
            <a:round/>
            <a:headEnd type="none" w="med" len="med"/>
            <a:tailEnd type="none" w="med" len="med"/>
          </a:ln>
          <a:effectLst>
            <a:outerShdw blurRad="50800" dist="38100" dir="2700000" algn="tl" rotWithShape="0">
              <a:prstClr val="black">
                <a:alpha val="40000"/>
              </a:prstClr>
            </a:outerShdw>
          </a:effectLst>
          <a:extLst/>
        </p:spPr>
        <p:txBody>
          <a:bodyPr wrap="none">
            <a:spAutoFit/>
          </a:bodyPr>
          <a:lstStyle/>
          <a:p>
            <a:pPr eaLnBrk="0" hangingPunct="0">
              <a:defRPr/>
            </a:pPr>
            <a:endParaRPr lang="en-US"/>
          </a:p>
        </p:txBody>
      </p:sp>
      <p:sp>
        <p:nvSpPr>
          <p:cNvPr id="12" name="Rectangle 11"/>
          <p:cNvSpPr/>
          <p:nvPr/>
        </p:nvSpPr>
        <p:spPr bwMode="auto">
          <a:xfrm>
            <a:off x="5783459" y="3970338"/>
            <a:ext cx="922337" cy="312737"/>
          </a:xfrm>
          <a:prstGeom prst="rect">
            <a:avLst/>
          </a:prstGeom>
          <a:noFill/>
          <a:ln w="38100" cap="flat" cmpd="sng" algn="ctr">
            <a:solidFill>
              <a:schemeClr val="bg2">
                <a:lumMod val="50000"/>
              </a:schemeClr>
            </a:solidFill>
            <a:prstDash val="solid"/>
            <a:round/>
            <a:headEnd type="none" w="med" len="med"/>
            <a:tailEnd type="none" w="med" len="med"/>
          </a:ln>
          <a:effectLst>
            <a:outerShdw blurRad="50800" dist="38100" dir="2700000" algn="tl" rotWithShape="0">
              <a:prstClr val="black">
                <a:alpha val="40000"/>
              </a:prstClr>
            </a:outerShdw>
          </a:effectLst>
          <a:extLst/>
        </p:spPr>
        <p:txBody>
          <a:bodyPr wrap="none">
            <a:spAutoFit/>
          </a:bodyPr>
          <a:lstStyle/>
          <a:p>
            <a:pPr eaLnBrk="0" hangingPunct="0">
              <a:defRPr/>
            </a:pPr>
            <a:endParaRPr lang="en-US" dirty="0"/>
          </a:p>
        </p:txBody>
      </p:sp>
      <p:sp>
        <p:nvSpPr>
          <p:cNvPr id="13" name="Rectangle 12"/>
          <p:cNvSpPr/>
          <p:nvPr/>
        </p:nvSpPr>
        <p:spPr bwMode="auto">
          <a:xfrm>
            <a:off x="2690910" y="4293895"/>
            <a:ext cx="922337" cy="312737"/>
          </a:xfrm>
          <a:prstGeom prst="rect">
            <a:avLst/>
          </a:prstGeom>
          <a:noFill/>
          <a:ln w="38100" cap="flat" cmpd="sng" algn="ctr">
            <a:solidFill>
              <a:schemeClr val="accent2">
                <a:lumMod val="50000"/>
              </a:schemeClr>
            </a:solidFill>
            <a:prstDash val="solid"/>
            <a:round/>
            <a:headEnd type="none" w="med" len="med"/>
            <a:tailEnd type="none" w="med" len="med"/>
          </a:ln>
          <a:effectLst>
            <a:outerShdw blurRad="50800" dist="38100" dir="2700000" algn="tl" rotWithShape="0">
              <a:prstClr val="black">
                <a:alpha val="40000"/>
              </a:prstClr>
            </a:outerShdw>
          </a:effectLst>
          <a:extLst/>
        </p:spPr>
        <p:txBody>
          <a:bodyPr wrap="none">
            <a:spAutoFit/>
          </a:bodyPr>
          <a:lstStyle/>
          <a:p>
            <a:pPr eaLnBrk="0" hangingPunct="0">
              <a:defRPr/>
            </a:pPr>
            <a:endParaRPr lang="en-US"/>
          </a:p>
        </p:txBody>
      </p:sp>
      <p:sp>
        <p:nvSpPr>
          <p:cNvPr id="14" name="Rectangle 13"/>
          <p:cNvSpPr/>
          <p:nvPr/>
        </p:nvSpPr>
        <p:spPr bwMode="auto">
          <a:xfrm>
            <a:off x="3620258" y="5515634"/>
            <a:ext cx="922337" cy="314325"/>
          </a:xfrm>
          <a:prstGeom prst="rect">
            <a:avLst/>
          </a:prstGeom>
          <a:noFill/>
          <a:ln w="38100" cap="flat" cmpd="sng" algn="ctr">
            <a:solidFill>
              <a:srgbClr val="FF0000"/>
            </a:solidFill>
            <a:prstDash val="solid"/>
            <a:round/>
            <a:headEnd type="none" w="med" len="med"/>
            <a:tailEnd type="none" w="med" len="med"/>
          </a:ln>
          <a:effectLst>
            <a:outerShdw blurRad="50800" dist="38100" dir="2700000" algn="tl" rotWithShape="0">
              <a:prstClr val="black">
                <a:alpha val="40000"/>
              </a:prstClr>
            </a:outerShdw>
          </a:effectLst>
          <a:extLst/>
        </p:spPr>
        <p:txBody>
          <a:bodyPr wrap="none">
            <a:spAutoFit/>
          </a:bodyPr>
          <a:lstStyle/>
          <a:p>
            <a:pPr eaLnBrk="0" hangingPunct="0">
              <a:defRPr/>
            </a:pPr>
            <a:endParaRPr lang="en-US"/>
          </a:p>
        </p:txBody>
      </p:sp>
      <p:sp>
        <p:nvSpPr>
          <p:cNvPr id="15" name="Rectangle 14"/>
          <p:cNvSpPr/>
          <p:nvPr/>
        </p:nvSpPr>
        <p:spPr bwMode="auto">
          <a:xfrm>
            <a:off x="7942824" y="4926770"/>
            <a:ext cx="922338" cy="312738"/>
          </a:xfrm>
          <a:prstGeom prst="rect">
            <a:avLst/>
          </a:prstGeom>
          <a:noFill/>
          <a:ln w="38100" cap="flat" cmpd="sng" algn="ctr">
            <a:solidFill>
              <a:schemeClr val="accent2">
                <a:lumMod val="50000"/>
              </a:schemeClr>
            </a:solidFill>
            <a:prstDash val="solid"/>
            <a:round/>
            <a:headEnd type="none" w="med" len="med"/>
            <a:tailEnd type="none" w="med" len="med"/>
          </a:ln>
          <a:effectLst>
            <a:outerShdw blurRad="50800" dist="38100" dir="2700000" algn="tl" rotWithShape="0">
              <a:prstClr val="black">
                <a:alpha val="40000"/>
              </a:prstClr>
            </a:outerShdw>
          </a:effectLst>
          <a:extLst/>
        </p:spPr>
        <p:txBody>
          <a:bodyPr wrap="none">
            <a:spAutoFit/>
          </a:bodyPr>
          <a:lstStyle/>
          <a:p>
            <a:pPr eaLnBrk="0" hangingPunct="0">
              <a:defRPr/>
            </a:pPr>
            <a:endParaRPr lang="en-US"/>
          </a:p>
        </p:txBody>
      </p:sp>
    </p:spTree>
    <p:extLst>
      <p:ext uri="{BB962C8B-B14F-4D97-AF65-F5344CB8AC3E}">
        <p14:creationId xmlns:p14="http://schemas.microsoft.com/office/powerpoint/2010/main" val="1913412972"/>
      </p:ext>
    </p:extLst>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685800" y="457200"/>
            <a:ext cx="8364538" cy="685800"/>
          </a:xfrm>
        </p:spPr>
        <p:txBody>
          <a:bodyPr/>
          <a:lstStyle/>
          <a:p>
            <a:r>
              <a:rPr lang="en-US" smtClean="0"/>
              <a:t>MTI enhancement with Machine Learning</a:t>
            </a:r>
          </a:p>
        </p:txBody>
      </p:sp>
      <p:sp>
        <p:nvSpPr>
          <p:cNvPr id="13315" name="Content Placeholder 2"/>
          <p:cNvSpPr>
            <a:spLocks noGrp="1"/>
          </p:cNvSpPr>
          <p:nvPr>
            <p:ph idx="1"/>
          </p:nvPr>
        </p:nvSpPr>
        <p:spPr/>
        <p:txBody>
          <a:bodyPr/>
          <a:lstStyle/>
          <a:p>
            <a:r>
              <a:rPr lang="en-US" dirty="0" smtClean="0"/>
              <a:t>Large number of indexing examples available from MEDLINE</a:t>
            </a:r>
          </a:p>
          <a:p>
            <a:endParaRPr lang="en-US" dirty="0" smtClean="0"/>
          </a:p>
          <a:p>
            <a:r>
              <a:rPr lang="en-US" dirty="0" smtClean="0"/>
              <a:t>Two approaches</a:t>
            </a:r>
          </a:p>
          <a:p>
            <a:pPr lvl="1"/>
            <a:r>
              <a:rPr lang="en-US" sz="2200" dirty="0" smtClean="0"/>
              <a:t>Semi-automatic generation of indexing rules</a:t>
            </a:r>
          </a:p>
          <a:p>
            <a:pPr lvl="1"/>
            <a:r>
              <a:rPr lang="en-US" sz="2200" dirty="0" smtClean="0"/>
              <a:t>Indexing algorithm selection through meta-learning</a:t>
            </a:r>
          </a:p>
          <a:p>
            <a:endParaRPr lang="en-US" dirty="0" smtClean="0"/>
          </a:p>
        </p:txBody>
      </p:sp>
      <p:sp>
        <p:nvSpPr>
          <p:cNvPr id="13316" name="Slide Number Placeholder 3"/>
          <p:cNvSpPr>
            <a:spLocks noGrp="1"/>
          </p:cNvSpPr>
          <p:nvPr>
            <p:ph type="sldNum" sz="quarter" idx="10"/>
          </p:nvPr>
        </p:nvSpPr>
        <p:spPr>
          <a:noFill/>
          <a:ln>
            <a:miter lim="800000"/>
            <a:headEnd/>
            <a:tailEnd/>
          </a:ln>
        </p:spPr>
        <p:txBody>
          <a:bodyPr/>
          <a:lstStyle/>
          <a:p>
            <a:fld id="{221E4057-A54C-42DC-B28A-382C5A185543}" type="slidenum">
              <a:rPr lang="en-US" smtClean="0"/>
              <a:pPr/>
              <a:t>61</a:t>
            </a:fld>
            <a:endParaRPr lang="en-US" smtClean="0"/>
          </a:p>
        </p:txBody>
      </p:sp>
    </p:spTree>
    <p:extLst>
      <p:ext uri="{BB962C8B-B14F-4D97-AF65-F5344CB8AC3E}">
        <p14:creationId xmlns:p14="http://schemas.microsoft.com/office/powerpoint/2010/main" val="4149717398"/>
      </p:ext>
    </p:extLst>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smtClean="0"/>
              <a:t>Bottom-up Indexing Approach</a:t>
            </a:r>
          </a:p>
        </p:txBody>
      </p:sp>
      <p:sp>
        <p:nvSpPr>
          <p:cNvPr id="14339" name="Content Placeholder 2"/>
          <p:cNvSpPr>
            <a:spLocks noGrp="1"/>
          </p:cNvSpPr>
          <p:nvPr>
            <p:ph idx="1"/>
          </p:nvPr>
        </p:nvSpPr>
        <p:spPr/>
        <p:txBody>
          <a:bodyPr/>
          <a:lstStyle/>
          <a:p>
            <a:r>
              <a:rPr lang="en-US" dirty="0" smtClean="0"/>
              <a:t>Automatic analysis of citations</a:t>
            </a:r>
          </a:p>
          <a:p>
            <a:pPr lvl="1"/>
            <a:r>
              <a:rPr lang="en-US" sz="2200" dirty="0" smtClean="0"/>
              <a:t>selection of terms</a:t>
            </a:r>
          </a:p>
          <a:p>
            <a:pPr lvl="1"/>
            <a:r>
              <a:rPr lang="en-US" sz="2200" dirty="0" smtClean="0"/>
              <a:t>production of candidate annotation rules</a:t>
            </a:r>
          </a:p>
          <a:p>
            <a:endParaRPr lang="en-US" dirty="0" smtClean="0"/>
          </a:p>
          <a:p>
            <a:r>
              <a:rPr lang="en-US" dirty="0" smtClean="0"/>
              <a:t>Manual examination and processing</a:t>
            </a:r>
          </a:p>
          <a:p>
            <a:endParaRPr lang="en-US" dirty="0" smtClean="0"/>
          </a:p>
          <a:p>
            <a:r>
              <a:rPr lang="en-US" dirty="0" smtClean="0"/>
              <a:t>Post-filtering based on machine learning</a:t>
            </a:r>
          </a:p>
          <a:p>
            <a:endParaRPr lang="en-US" dirty="0" smtClean="0"/>
          </a:p>
          <a:p>
            <a:r>
              <a:rPr lang="en-US" dirty="0" smtClean="0"/>
              <a:t>Works well with some </a:t>
            </a:r>
            <a:r>
              <a:rPr lang="en-US" dirty="0" err="1" smtClean="0"/>
              <a:t>MeSH</a:t>
            </a:r>
            <a:r>
              <a:rPr lang="en-US" dirty="0" smtClean="0"/>
              <a:t> headings; e.g. ‘Carbohydrate Sequence’</a:t>
            </a:r>
          </a:p>
        </p:txBody>
      </p:sp>
      <p:sp>
        <p:nvSpPr>
          <p:cNvPr id="14340" name="Slide Number Placeholder 3"/>
          <p:cNvSpPr>
            <a:spLocks noGrp="1"/>
          </p:cNvSpPr>
          <p:nvPr>
            <p:ph type="sldNum" sz="quarter" idx="10"/>
          </p:nvPr>
        </p:nvSpPr>
        <p:spPr>
          <a:noFill/>
          <a:ln>
            <a:miter lim="800000"/>
            <a:headEnd/>
            <a:tailEnd/>
          </a:ln>
        </p:spPr>
        <p:txBody>
          <a:bodyPr/>
          <a:lstStyle/>
          <a:p>
            <a:fld id="{55CD2CE5-296C-4D25-802D-D0E531F5F4AC}" type="slidenum">
              <a:rPr lang="en-US" smtClean="0"/>
              <a:pPr/>
              <a:t>62</a:t>
            </a:fld>
            <a:endParaRPr lang="en-US" smtClean="0"/>
          </a:p>
        </p:txBody>
      </p:sp>
    </p:spTree>
    <p:extLst>
      <p:ext uri="{BB962C8B-B14F-4D97-AF65-F5344CB8AC3E}">
        <p14:creationId xmlns:p14="http://schemas.microsoft.com/office/powerpoint/2010/main" val="1075219040"/>
      </p:ext>
    </p:extLst>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smtClean="0"/>
              <a:t>MTI Meta-Learning</a:t>
            </a:r>
          </a:p>
        </p:txBody>
      </p:sp>
      <p:sp>
        <p:nvSpPr>
          <p:cNvPr id="15363" name="Content Placeholder 2"/>
          <p:cNvSpPr>
            <a:spLocks noGrp="1"/>
          </p:cNvSpPr>
          <p:nvPr>
            <p:ph idx="1"/>
          </p:nvPr>
        </p:nvSpPr>
        <p:spPr/>
        <p:txBody>
          <a:bodyPr/>
          <a:lstStyle/>
          <a:p>
            <a:r>
              <a:rPr lang="en-US" smtClean="0"/>
              <a:t>No single method performs better than all evaluated indexing methods</a:t>
            </a:r>
          </a:p>
          <a:p>
            <a:endParaRPr lang="en-US" smtClean="0"/>
          </a:p>
          <a:p>
            <a:r>
              <a:rPr lang="en-US" smtClean="0"/>
              <a:t>Manual selection of best performing indexing methods becomes tedious with a large number of MHs</a:t>
            </a:r>
          </a:p>
          <a:p>
            <a:endParaRPr lang="en-US" smtClean="0"/>
          </a:p>
          <a:p>
            <a:r>
              <a:rPr lang="en-US" smtClean="0"/>
              <a:t>Select indexing methods automatically based on meta-learning</a:t>
            </a:r>
          </a:p>
          <a:p>
            <a:endParaRPr lang="en-US" smtClean="0"/>
          </a:p>
        </p:txBody>
      </p:sp>
      <p:sp>
        <p:nvSpPr>
          <p:cNvPr id="15364" name="Slide Number Placeholder 3"/>
          <p:cNvSpPr>
            <a:spLocks noGrp="1"/>
          </p:cNvSpPr>
          <p:nvPr>
            <p:ph type="sldNum" sz="quarter" idx="10"/>
          </p:nvPr>
        </p:nvSpPr>
        <p:spPr>
          <a:noFill/>
          <a:ln>
            <a:miter lim="800000"/>
            <a:headEnd/>
            <a:tailEnd/>
          </a:ln>
        </p:spPr>
        <p:txBody>
          <a:bodyPr/>
          <a:lstStyle/>
          <a:p>
            <a:fld id="{CEBDFAEF-DF21-42AC-B631-AE4E9F8E10AD}" type="slidenum">
              <a:rPr lang="en-US" smtClean="0"/>
              <a:pPr/>
              <a:t>63</a:t>
            </a:fld>
            <a:endParaRPr lang="en-US" smtClean="0"/>
          </a:p>
        </p:txBody>
      </p:sp>
    </p:spTree>
    <p:extLst>
      <p:ext uri="{BB962C8B-B14F-4D97-AF65-F5344CB8AC3E}">
        <p14:creationId xmlns:p14="http://schemas.microsoft.com/office/powerpoint/2010/main" val="1086684747"/>
      </p:ext>
    </p:extLst>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smtClean="0"/>
              <a:t>CheckTags Machine Learning Results</a:t>
            </a:r>
          </a:p>
        </p:txBody>
      </p:sp>
      <p:sp>
        <p:nvSpPr>
          <p:cNvPr id="16387" name="Slide Number Placeholder 3"/>
          <p:cNvSpPr>
            <a:spLocks noGrp="1"/>
          </p:cNvSpPr>
          <p:nvPr>
            <p:ph type="sldNum" sz="quarter" idx="10"/>
          </p:nvPr>
        </p:nvSpPr>
        <p:spPr>
          <a:noFill/>
          <a:ln>
            <a:miter lim="800000"/>
            <a:headEnd/>
            <a:tailEnd/>
          </a:ln>
        </p:spPr>
        <p:txBody>
          <a:bodyPr/>
          <a:lstStyle/>
          <a:p>
            <a:fld id="{FD8ACFDA-4675-4C3D-AAB3-1F36855CCFFE}" type="slidenum">
              <a:rPr lang="en-US" smtClean="0"/>
              <a:pPr/>
              <a:t>64</a:t>
            </a:fld>
            <a:endParaRPr lang="en-US" smtClean="0"/>
          </a:p>
        </p:txBody>
      </p:sp>
      <p:graphicFrame>
        <p:nvGraphicFramePr>
          <p:cNvPr id="5" name="Group 60"/>
          <p:cNvGraphicFramePr>
            <a:graphicFrameLocks noGrp="1"/>
          </p:cNvGraphicFramePr>
          <p:nvPr>
            <p:ph idx="1"/>
          </p:nvPr>
        </p:nvGraphicFramePr>
        <p:xfrm>
          <a:off x="582613" y="1644650"/>
          <a:ext cx="7892091" cy="4149509"/>
        </p:xfrm>
        <a:graphic>
          <a:graphicData uri="http://schemas.openxmlformats.org/drawingml/2006/table">
            <a:tbl>
              <a:tblPr/>
              <a:tblGrid>
                <a:gridCol w="2481145"/>
                <a:gridCol w="1754013"/>
                <a:gridCol w="1703733"/>
                <a:gridCol w="1953200"/>
              </a:tblGrid>
              <a:tr h="319193">
                <a:tc>
                  <a:txBody>
                    <a:bodyPr/>
                    <a:lstStyle/>
                    <a:p>
                      <a:pPr algn="l" rtl="0" fontAlgn="b"/>
                      <a:r>
                        <a:rPr lang="en-US" sz="2000" b="1" i="0" u="none" strike="noStrike" dirty="0" err="1">
                          <a:solidFill>
                            <a:schemeClr val="tx1"/>
                          </a:solidFill>
                          <a:latin typeface="Times New Roman"/>
                        </a:rPr>
                        <a:t>CheckTag</a:t>
                      </a:r>
                      <a:r>
                        <a:rPr lang="en-US" sz="2000" b="0" i="0" u="none" strike="noStrike" dirty="0">
                          <a:solidFill>
                            <a:schemeClr val="tx1"/>
                          </a:solidFill>
                          <a:latin typeface="Calibri"/>
                        </a:rPr>
                        <a:t> </a:t>
                      </a:r>
                      <a:endParaRPr lang="en-US" sz="2000" b="1" i="0" u="none" strike="noStrike" dirty="0">
                        <a:solidFill>
                          <a:schemeClr val="tx1"/>
                        </a:solidFill>
                        <a:latin typeface="Times New Roman"/>
                      </a:endParaRPr>
                    </a:p>
                  </a:txBody>
                  <a:tcPr marL="9525" marR="9525" marT="9525" marB="0" anchor="b">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algn="r" rtl="0" fontAlgn="b"/>
                      <a:r>
                        <a:rPr lang="en-US" sz="2000" b="1" i="0" u="none" strike="noStrike" dirty="0">
                          <a:solidFill>
                            <a:schemeClr val="tx1"/>
                          </a:solidFill>
                          <a:latin typeface="Times New Roman"/>
                        </a:rPr>
                        <a:t>F</a:t>
                      </a:r>
                      <a:r>
                        <a:rPr lang="en-US" sz="2000" b="1" i="0" u="none" strike="noStrike" baseline="-25000" dirty="0">
                          <a:solidFill>
                            <a:schemeClr val="tx1"/>
                          </a:solidFill>
                          <a:latin typeface="Times New Roman"/>
                        </a:rPr>
                        <a:t>1</a:t>
                      </a:r>
                      <a:r>
                        <a:rPr lang="en-US" sz="2000" b="1" i="0" u="none" strike="noStrike" dirty="0">
                          <a:solidFill>
                            <a:schemeClr val="tx1"/>
                          </a:solidFill>
                          <a:latin typeface="Times New Roman"/>
                        </a:rPr>
                        <a:t> before ML</a:t>
                      </a:r>
                      <a:r>
                        <a:rPr lang="en-US" sz="2000" b="0" i="0" u="none" strike="noStrike" dirty="0">
                          <a:solidFill>
                            <a:schemeClr val="tx1"/>
                          </a:solidFill>
                          <a:latin typeface="Calibri"/>
                        </a:rPr>
                        <a:t> </a:t>
                      </a:r>
                      <a:endParaRPr lang="en-US" sz="2000" b="1" i="0" u="none" strike="noStrike" dirty="0">
                        <a:solidFill>
                          <a:schemeClr val="tx1"/>
                        </a:solidFill>
                        <a:latin typeface="Times New Roman"/>
                      </a:endParaRPr>
                    </a:p>
                  </a:txBody>
                  <a:tcPr marL="9525" marR="9525" marT="9525" marB="0" anchor="b">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algn="r" rtl="0" fontAlgn="b"/>
                      <a:r>
                        <a:rPr lang="en-US" sz="2000" b="1" i="0" u="none" strike="noStrike" dirty="0">
                          <a:solidFill>
                            <a:schemeClr val="tx1"/>
                          </a:solidFill>
                          <a:latin typeface="Times New Roman"/>
                        </a:rPr>
                        <a:t>F</a:t>
                      </a:r>
                      <a:r>
                        <a:rPr lang="en-US" sz="2000" b="1" i="0" u="none" strike="noStrike" baseline="-25000" dirty="0">
                          <a:solidFill>
                            <a:schemeClr val="tx1"/>
                          </a:solidFill>
                          <a:latin typeface="Times New Roman"/>
                        </a:rPr>
                        <a:t>1</a:t>
                      </a:r>
                      <a:r>
                        <a:rPr lang="en-US" sz="2000" b="1" i="0" u="none" strike="noStrike" dirty="0">
                          <a:solidFill>
                            <a:schemeClr val="tx1"/>
                          </a:solidFill>
                          <a:latin typeface="Times New Roman"/>
                        </a:rPr>
                        <a:t> with ML</a:t>
                      </a:r>
                      <a:r>
                        <a:rPr lang="en-US" sz="2000" b="0" i="0" u="none" strike="noStrike" dirty="0">
                          <a:solidFill>
                            <a:schemeClr val="tx1"/>
                          </a:solidFill>
                          <a:latin typeface="Calibri"/>
                        </a:rPr>
                        <a:t> </a:t>
                      </a:r>
                      <a:endParaRPr lang="en-US" sz="2000" b="1" i="0" u="none" strike="noStrike" dirty="0">
                        <a:solidFill>
                          <a:schemeClr val="tx1"/>
                        </a:solidFill>
                        <a:latin typeface="Times New Roman"/>
                      </a:endParaRPr>
                    </a:p>
                  </a:txBody>
                  <a:tcPr marL="9525" marR="9525" marT="9525" marB="0" anchor="b">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algn="r" rtl="0" fontAlgn="b"/>
                      <a:r>
                        <a:rPr lang="en-US" sz="2000" b="1" i="0" u="none" strike="noStrike" dirty="0">
                          <a:solidFill>
                            <a:schemeClr val="tx1"/>
                          </a:solidFill>
                          <a:latin typeface="Times New Roman"/>
                        </a:rPr>
                        <a:t>Improvement</a:t>
                      </a:r>
                      <a:r>
                        <a:rPr lang="en-US" sz="2000" b="0" i="0" u="none" strike="noStrike" dirty="0">
                          <a:solidFill>
                            <a:schemeClr val="tx1"/>
                          </a:solidFill>
                          <a:latin typeface="Calibri"/>
                        </a:rPr>
                        <a:t> </a:t>
                      </a:r>
                      <a:endParaRPr lang="en-US" sz="2000" b="1" i="0" u="none" strike="noStrike" dirty="0">
                        <a:solidFill>
                          <a:schemeClr val="tx1"/>
                        </a:solidFill>
                        <a:latin typeface="Times New Roman"/>
                      </a:endParaRPr>
                    </a:p>
                  </a:txBody>
                  <a:tcPr marL="9525" marR="9525" marT="9525" marB="0" anchor="b">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r>
              <a:tr h="319193">
                <a:tc>
                  <a:txBody>
                    <a:bodyPr/>
                    <a:lstStyle/>
                    <a:p>
                      <a:pPr algn="l" rtl="0" fontAlgn="b"/>
                      <a:r>
                        <a:rPr lang="en-US" sz="2000" b="0" i="0" u="none" strike="noStrike" dirty="0">
                          <a:solidFill>
                            <a:schemeClr val="tx1"/>
                          </a:solidFill>
                          <a:latin typeface="Times New Roman"/>
                        </a:rPr>
                        <a:t>Middle Aged</a:t>
                      </a:r>
                      <a:r>
                        <a:rPr lang="en-US" sz="2000" b="0" i="0" u="none" strike="noStrike" dirty="0">
                          <a:solidFill>
                            <a:schemeClr val="tx1"/>
                          </a:solidFill>
                          <a:latin typeface="Calibri"/>
                        </a:rPr>
                        <a:t> </a:t>
                      </a:r>
                      <a:endParaRPr lang="en-US" sz="2000" b="0" i="0" u="none" strike="noStrike" dirty="0">
                        <a:solidFill>
                          <a:schemeClr val="tx1"/>
                        </a:solidFill>
                        <a:latin typeface="Times New Roman"/>
                      </a:endParaRPr>
                    </a:p>
                  </a:txBody>
                  <a:tcPr marL="9525" marR="9525" marT="9525" marB="0" anchor="b">
                    <a:lnL>
                      <a:noFill/>
                    </a:lnL>
                    <a:lnR>
                      <a:noFill/>
                    </a:lnR>
                    <a:lnT w="12700" cap="flat" cmpd="sng" algn="ctr">
                      <a:solidFill>
                        <a:schemeClr val="accent2"/>
                      </a:solidFill>
                      <a:prstDash val="solid"/>
                      <a:round/>
                      <a:headEnd type="none" w="med" len="med"/>
                      <a:tailEnd type="none" w="med" len="med"/>
                    </a:lnT>
                    <a:lnB>
                      <a:noFill/>
                    </a:lnB>
                    <a:lnTlToBr>
                      <a:noFill/>
                    </a:lnTlToBr>
                    <a:lnBlToTr>
                      <a:noFill/>
                    </a:lnBlToTr>
                    <a:solidFill>
                      <a:schemeClr val="accent2">
                        <a:alpha val="20000"/>
                      </a:schemeClr>
                    </a:solidFill>
                  </a:tcPr>
                </a:tc>
                <a:tc>
                  <a:txBody>
                    <a:bodyPr/>
                    <a:lstStyle/>
                    <a:p>
                      <a:pPr algn="r" rtl="0" fontAlgn="b"/>
                      <a:r>
                        <a:rPr lang="en-US" sz="2000" b="0" i="0" u="none" strike="noStrike" dirty="0">
                          <a:solidFill>
                            <a:schemeClr val="tx1"/>
                          </a:solidFill>
                          <a:latin typeface="Times New Roman"/>
                        </a:rPr>
                        <a:t>1.01%</a:t>
                      </a:r>
                    </a:p>
                  </a:txBody>
                  <a:tcPr marL="9525" marR="9525" marT="9525" marB="0" anchor="b">
                    <a:lnL>
                      <a:noFill/>
                    </a:lnL>
                    <a:lnR>
                      <a:noFill/>
                    </a:lnR>
                    <a:lnT w="12700" cap="flat" cmpd="sng" algn="ctr">
                      <a:solidFill>
                        <a:schemeClr val="accent2"/>
                      </a:solidFill>
                      <a:prstDash val="solid"/>
                      <a:round/>
                      <a:headEnd type="none" w="med" len="med"/>
                      <a:tailEnd type="none" w="med" len="med"/>
                    </a:lnT>
                    <a:lnB>
                      <a:noFill/>
                    </a:lnB>
                    <a:lnTlToBr>
                      <a:noFill/>
                    </a:lnTlToBr>
                    <a:lnBlToTr>
                      <a:noFill/>
                    </a:lnBlToTr>
                    <a:solidFill>
                      <a:schemeClr val="accent2">
                        <a:alpha val="20000"/>
                      </a:schemeClr>
                    </a:solidFill>
                  </a:tcPr>
                </a:tc>
                <a:tc>
                  <a:txBody>
                    <a:bodyPr/>
                    <a:lstStyle/>
                    <a:p>
                      <a:pPr algn="r" rtl="0" fontAlgn="b"/>
                      <a:r>
                        <a:rPr lang="en-US" sz="2000" b="0" i="0" u="none" strike="noStrike" dirty="0">
                          <a:solidFill>
                            <a:schemeClr val="tx1"/>
                          </a:solidFill>
                          <a:latin typeface="Times New Roman"/>
                        </a:rPr>
                        <a:t>59.50%</a:t>
                      </a:r>
                    </a:p>
                  </a:txBody>
                  <a:tcPr marL="9525" marR="9525" marT="9525" marB="0" anchor="b">
                    <a:lnL>
                      <a:noFill/>
                    </a:lnL>
                    <a:lnR>
                      <a:noFill/>
                    </a:lnR>
                    <a:lnT w="12700" cap="flat" cmpd="sng" algn="ctr">
                      <a:solidFill>
                        <a:schemeClr val="accent2"/>
                      </a:solidFill>
                      <a:prstDash val="solid"/>
                      <a:round/>
                      <a:headEnd type="none" w="med" len="med"/>
                      <a:tailEnd type="none" w="med" len="med"/>
                    </a:lnT>
                    <a:lnB>
                      <a:noFill/>
                    </a:lnB>
                    <a:lnTlToBr>
                      <a:noFill/>
                    </a:lnTlToBr>
                    <a:lnBlToTr>
                      <a:noFill/>
                    </a:lnBlToTr>
                    <a:solidFill>
                      <a:schemeClr val="accent2">
                        <a:alpha val="20000"/>
                      </a:schemeClr>
                    </a:solidFill>
                  </a:tcPr>
                </a:tc>
                <a:tc>
                  <a:txBody>
                    <a:bodyPr/>
                    <a:lstStyle/>
                    <a:p>
                      <a:pPr algn="r" rtl="0" fontAlgn="b"/>
                      <a:r>
                        <a:rPr lang="en-US" sz="2000" b="0" i="0" u="none" strike="noStrike" dirty="0" smtClean="0">
                          <a:solidFill>
                            <a:schemeClr val="tx1"/>
                          </a:solidFill>
                          <a:latin typeface="Times New Roman"/>
                        </a:rPr>
                        <a:t>+58.49</a:t>
                      </a:r>
                      <a:endParaRPr lang="en-US" sz="2000" b="0" i="0" u="none" strike="noStrike" dirty="0">
                        <a:solidFill>
                          <a:schemeClr val="tx1"/>
                        </a:solidFill>
                        <a:latin typeface="Times New Roman"/>
                      </a:endParaRPr>
                    </a:p>
                  </a:txBody>
                  <a:tcPr marL="9525" marR="9525" marT="9525" marB="0" anchor="b">
                    <a:lnL>
                      <a:noFill/>
                    </a:lnL>
                    <a:lnR>
                      <a:noFill/>
                    </a:lnR>
                    <a:lnT w="12700" cap="flat" cmpd="sng" algn="ctr">
                      <a:solidFill>
                        <a:schemeClr val="accent2"/>
                      </a:solidFill>
                      <a:prstDash val="solid"/>
                      <a:round/>
                      <a:headEnd type="none" w="med" len="med"/>
                      <a:tailEnd type="none" w="med" len="med"/>
                    </a:lnT>
                    <a:lnB>
                      <a:noFill/>
                    </a:lnB>
                    <a:lnTlToBr>
                      <a:noFill/>
                    </a:lnTlToBr>
                    <a:lnBlToTr>
                      <a:noFill/>
                    </a:lnBlToTr>
                    <a:solidFill>
                      <a:schemeClr val="accent2">
                        <a:alpha val="20000"/>
                      </a:schemeClr>
                    </a:solidFill>
                  </a:tcPr>
                </a:tc>
              </a:tr>
              <a:tr h="319193">
                <a:tc>
                  <a:txBody>
                    <a:bodyPr/>
                    <a:lstStyle/>
                    <a:p>
                      <a:pPr algn="l" rtl="0" fontAlgn="b"/>
                      <a:r>
                        <a:rPr lang="en-US" sz="2000" b="0" i="0" u="none" strike="noStrike" dirty="0">
                          <a:solidFill>
                            <a:schemeClr val="tx1"/>
                          </a:solidFill>
                          <a:latin typeface="Times New Roman"/>
                        </a:rPr>
                        <a:t>Aged</a:t>
                      </a:r>
                      <a:r>
                        <a:rPr lang="en-US" sz="2000" b="0" i="0" u="none" strike="noStrike" dirty="0">
                          <a:solidFill>
                            <a:schemeClr val="tx1"/>
                          </a:solidFill>
                          <a:latin typeface="Calibri"/>
                        </a:rPr>
                        <a:t> </a:t>
                      </a:r>
                      <a:endParaRPr lang="en-US" sz="2000" b="0" i="0" u="none" strike="noStrike" dirty="0">
                        <a:solidFill>
                          <a:schemeClr val="tx1"/>
                        </a:solidFill>
                        <a:latin typeface="Times New Roman"/>
                      </a:endParaRPr>
                    </a:p>
                  </a:txBody>
                  <a:tcPr marL="9525" marR="9525" marT="9525" marB="0" anchor="b">
                    <a:lnL>
                      <a:noFill/>
                    </a:lnL>
                    <a:lnR>
                      <a:noFill/>
                    </a:lnR>
                    <a:lnT>
                      <a:noFill/>
                    </a:lnT>
                    <a:lnB>
                      <a:noFill/>
                    </a:lnB>
                    <a:lnTlToBr>
                      <a:noFill/>
                    </a:lnTlToBr>
                    <a:lnBlToTr>
                      <a:noFill/>
                    </a:lnBlToTr>
                    <a:noFill/>
                  </a:tcPr>
                </a:tc>
                <a:tc>
                  <a:txBody>
                    <a:bodyPr/>
                    <a:lstStyle/>
                    <a:p>
                      <a:pPr algn="r" rtl="0" fontAlgn="b"/>
                      <a:r>
                        <a:rPr lang="en-US" sz="2000" b="0" i="0" u="none" strike="noStrike" dirty="0">
                          <a:solidFill>
                            <a:schemeClr val="tx1"/>
                          </a:solidFill>
                          <a:latin typeface="Times New Roman"/>
                        </a:rPr>
                        <a:t>11.72%</a:t>
                      </a:r>
                    </a:p>
                  </a:txBody>
                  <a:tcPr marL="9525" marR="9525" marT="9525" marB="0" anchor="b">
                    <a:lnL>
                      <a:noFill/>
                    </a:lnL>
                    <a:lnR>
                      <a:noFill/>
                    </a:lnR>
                    <a:lnT>
                      <a:noFill/>
                    </a:lnT>
                    <a:lnB>
                      <a:noFill/>
                    </a:lnB>
                    <a:lnTlToBr>
                      <a:noFill/>
                    </a:lnTlToBr>
                    <a:lnBlToTr>
                      <a:noFill/>
                    </a:lnBlToTr>
                    <a:noFill/>
                  </a:tcPr>
                </a:tc>
                <a:tc>
                  <a:txBody>
                    <a:bodyPr/>
                    <a:lstStyle/>
                    <a:p>
                      <a:pPr algn="r" rtl="0" fontAlgn="b"/>
                      <a:r>
                        <a:rPr lang="en-US" sz="2000" b="0" i="0" u="none" strike="noStrike" dirty="0">
                          <a:solidFill>
                            <a:schemeClr val="tx1"/>
                          </a:solidFill>
                          <a:latin typeface="Times New Roman"/>
                        </a:rPr>
                        <a:t>54.67%</a:t>
                      </a:r>
                    </a:p>
                  </a:txBody>
                  <a:tcPr marL="9525" marR="9525" marT="9525" marB="0" anchor="b">
                    <a:lnL>
                      <a:noFill/>
                    </a:lnL>
                    <a:lnR>
                      <a:noFill/>
                    </a:lnR>
                    <a:lnT>
                      <a:noFill/>
                    </a:lnT>
                    <a:lnB>
                      <a:noFill/>
                    </a:lnB>
                    <a:lnTlToBr>
                      <a:noFill/>
                    </a:lnTlToBr>
                    <a:lnBlToTr>
                      <a:noFill/>
                    </a:lnBlToTr>
                    <a:noFill/>
                  </a:tcPr>
                </a:tc>
                <a:tc>
                  <a:txBody>
                    <a:bodyPr/>
                    <a:lstStyle/>
                    <a:p>
                      <a:pPr algn="r" rtl="0" fontAlgn="b"/>
                      <a:r>
                        <a:rPr lang="en-US" sz="2000" b="0" i="0" u="none" strike="noStrike" dirty="0" smtClean="0">
                          <a:solidFill>
                            <a:schemeClr val="tx1"/>
                          </a:solidFill>
                          <a:latin typeface="Times New Roman"/>
                        </a:rPr>
                        <a:t>+42.95</a:t>
                      </a:r>
                      <a:endParaRPr lang="en-US" sz="2000" b="0" i="0" u="none" strike="noStrike" dirty="0">
                        <a:solidFill>
                          <a:schemeClr val="tx1"/>
                        </a:solidFill>
                        <a:latin typeface="Times New Roman"/>
                      </a:endParaRPr>
                    </a:p>
                  </a:txBody>
                  <a:tcPr marL="9525" marR="9525" marT="9525" marB="0" anchor="b">
                    <a:lnL>
                      <a:noFill/>
                    </a:lnL>
                    <a:lnR>
                      <a:noFill/>
                    </a:lnR>
                    <a:lnT>
                      <a:noFill/>
                    </a:lnT>
                    <a:lnB>
                      <a:noFill/>
                    </a:lnB>
                    <a:lnTlToBr>
                      <a:noFill/>
                    </a:lnTlToBr>
                    <a:lnBlToTr>
                      <a:noFill/>
                    </a:lnBlToTr>
                    <a:noFill/>
                  </a:tcPr>
                </a:tc>
              </a:tr>
              <a:tr h="319193">
                <a:tc>
                  <a:txBody>
                    <a:bodyPr/>
                    <a:lstStyle/>
                    <a:p>
                      <a:pPr algn="l" rtl="0" fontAlgn="b"/>
                      <a:r>
                        <a:rPr lang="en-US" sz="2000" b="0" i="0" u="none" strike="noStrike" dirty="0">
                          <a:solidFill>
                            <a:schemeClr val="tx1"/>
                          </a:solidFill>
                          <a:latin typeface="Times New Roman"/>
                        </a:rPr>
                        <a:t>Child, Preschool</a:t>
                      </a:r>
                      <a:r>
                        <a:rPr lang="en-US" sz="2000" b="0" i="0" u="none" strike="noStrike" dirty="0">
                          <a:solidFill>
                            <a:schemeClr val="tx1"/>
                          </a:solidFill>
                          <a:latin typeface="Calibri"/>
                        </a:rPr>
                        <a:t> </a:t>
                      </a:r>
                      <a:endParaRPr lang="en-US" sz="2000" b="0" i="0" u="none" strike="noStrike" dirty="0">
                        <a:solidFill>
                          <a:schemeClr val="tx1"/>
                        </a:solidFill>
                        <a:latin typeface="Times New Roman"/>
                      </a:endParaRPr>
                    </a:p>
                  </a:txBody>
                  <a:tcPr marL="9525" marR="9525" marT="9525" marB="0" anchor="b">
                    <a:lnL>
                      <a:noFill/>
                    </a:lnL>
                    <a:lnR>
                      <a:noFill/>
                    </a:lnR>
                    <a:lnT>
                      <a:noFill/>
                    </a:lnT>
                    <a:lnB>
                      <a:noFill/>
                    </a:lnB>
                    <a:lnTlToBr>
                      <a:noFill/>
                    </a:lnTlToBr>
                    <a:lnBlToTr>
                      <a:noFill/>
                    </a:lnBlToTr>
                    <a:solidFill>
                      <a:schemeClr val="accent2">
                        <a:alpha val="20000"/>
                      </a:schemeClr>
                    </a:solidFill>
                  </a:tcPr>
                </a:tc>
                <a:tc>
                  <a:txBody>
                    <a:bodyPr/>
                    <a:lstStyle/>
                    <a:p>
                      <a:pPr algn="r" rtl="0" fontAlgn="b"/>
                      <a:r>
                        <a:rPr lang="en-US" sz="2000" b="0" i="0" u="none" strike="noStrike" dirty="0">
                          <a:solidFill>
                            <a:schemeClr val="tx1"/>
                          </a:solidFill>
                          <a:latin typeface="Times New Roman"/>
                        </a:rPr>
                        <a:t>6.11%</a:t>
                      </a:r>
                    </a:p>
                  </a:txBody>
                  <a:tcPr marL="9525" marR="9525" marT="9525" marB="0" anchor="b">
                    <a:lnL>
                      <a:noFill/>
                    </a:lnL>
                    <a:lnR>
                      <a:noFill/>
                    </a:lnR>
                    <a:lnT>
                      <a:noFill/>
                    </a:lnT>
                    <a:lnB>
                      <a:noFill/>
                    </a:lnB>
                    <a:lnTlToBr>
                      <a:noFill/>
                    </a:lnTlToBr>
                    <a:lnBlToTr>
                      <a:noFill/>
                    </a:lnBlToTr>
                    <a:solidFill>
                      <a:schemeClr val="accent2">
                        <a:alpha val="20000"/>
                      </a:schemeClr>
                    </a:solidFill>
                  </a:tcPr>
                </a:tc>
                <a:tc>
                  <a:txBody>
                    <a:bodyPr/>
                    <a:lstStyle/>
                    <a:p>
                      <a:pPr algn="r" rtl="0" fontAlgn="b"/>
                      <a:r>
                        <a:rPr lang="en-US" sz="2000" b="0" i="0" u="none" strike="noStrike">
                          <a:solidFill>
                            <a:schemeClr val="tx1"/>
                          </a:solidFill>
                          <a:latin typeface="Times New Roman"/>
                        </a:rPr>
                        <a:t>45.40%</a:t>
                      </a:r>
                    </a:p>
                  </a:txBody>
                  <a:tcPr marL="9525" marR="9525" marT="9525" marB="0" anchor="b">
                    <a:lnL>
                      <a:noFill/>
                    </a:lnL>
                    <a:lnR>
                      <a:noFill/>
                    </a:lnR>
                    <a:lnT>
                      <a:noFill/>
                    </a:lnT>
                    <a:lnB>
                      <a:noFill/>
                    </a:lnB>
                    <a:lnTlToBr>
                      <a:noFill/>
                    </a:lnTlToBr>
                    <a:lnBlToTr>
                      <a:noFill/>
                    </a:lnBlToTr>
                    <a:solidFill>
                      <a:schemeClr val="accent2">
                        <a:alpha val="20000"/>
                      </a:schemeClr>
                    </a:solidFill>
                  </a:tcPr>
                </a:tc>
                <a:tc>
                  <a:txBody>
                    <a:bodyPr/>
                    <a:lstStyle/>
                    <a:p>
                      <a:pPr algn="r" rtl="0" fontAlgn="b"/>
                      <a:r>
                        <a:rPr lang="en-US" sz="2000" b="0" i="0" u="none" strike="noStrike" dirty="0" smtClean="0">
                          <a:solidFill>
                            <a:schemeClr val="tx1"/>
                          </a:solidFill>
                          <a:latin typeface="Times New Roman"/>
                        </a:rPr>
                        <a:t>+39.29</a:t>
                      </a:r>
                      <a:endParaRPr lang="en-US" sz="2000" b="0" i="0" u="none" strike="noStrike" dirty="0">
                        <a:solidFill>
                          <a:schemeClr val="tx1"/>
                        </a:solidFill>
                        <a:latin typeface="Times New Roman"/>
                      </a:endParaRPr>
                    </a:p>
                  </a:txBody>
                  <a:tcPr marL="9525" marR="9525" marT="9525" marB="0" anchor="b">
                    <a:lnL>
                      <a:noFill/>
                    </a:lnL>
                    <a:lnR>
                      <a:noFill/>
                    </a:lnR>
                    <a:lnT>
                      <a:noFill/>
                    </a:lnT>
                    <a:lnB>
                      <a:noFill/>
                    </a:lnB>
                    <a:lnTlToBr>
                      <a:noFill/>
                    </a:lnTlToBr>
                    <a:lnBlToTr>
                      <a:noFill/>
                    </a:lnBlToTr>
                    <a:solidFill>
                      <a:schemeClr val="accent2">
                        <a:alpha val="20000"/>
                      </a:schemeClr>
                    </a:solidFill>
                  </a:tcPr>
                </a:tc>
              </a:tr>
              <a:tr h="319193">
                <a:tc>
                  <a:txBody>
                    <a:bodyPr/>
                    <a:lstStyle/>
                    <a:p>
                      <a:pPr algn="l" rtl="0" fontAlgn="b"/>
                      <a:r>
                        <a:rPr lang="en-US" sz="2000" b="0" i="0" u="none" strike="noStrike" dirty="0">
                          <a:solidFill>
                            <a:schemeClr val="tx1"/>
                          </a:solidFill>
                          <a:latin typeface="Times New Roman"/>
                        </a:rPr>
                        <a:t>Adult</a:t>
                      </a:r>
                      <a:r>
                        <a:rPr lang="en-US" sz="2000" b="0" i="0" u="none" strike="noStrike" dirty="0">
                          <a:solidFill>
                            <a:schemeClr val="tx1"/>
                          </a:solidFill>
                          <a:latin typeface="Calibri"/>
                        </a:rPr>
                        <a:t> </a:t>
                      </a:r>
                      <a:endParaRPr lang="en-US" sz="2000" b="0" i="0" u="none" strike="noStrike" dirty="0">
                        <a:solidFill>
                          <a:schemeClr val="tx1"/>
                        </a:solidFill>
                        <a:latin typeface="Times New Roman"/>
                      </a:endParaRPr>
                    </a:p>
                  </a:txBody>
                  <a:tcPr marL="9525" marR="9525" marT="9525" marB="0" anchor="b">
                    <a:lnL>
                      <a:noFill/>
                    </a:lnL>
                    <a:lnR>
                      <a:noFill/>
                    </a:lnR>
                    <a:lnT>
                      <a:noFill/>
                    </a:lnT>
                    <a:lnB>
                      <a:noFill/>
                    </a:lnB>
                    <a:lnTlToBr>
                      <a:noFill/>
                    </a:lnTlToBr>
                    <a:lnBlToTr>
                      <a:noFill/>
                    </a:lnBlToTr>
                    <a:noFill/>
                  </a:tcPr>
                </a:tc>
                <a:tc>
                  <a:txBody>
                    <a:bodyPr/>
                    <a:lstStyle/>
                    <a:p>
                      <a:pPr algn="r" rtl="0" fontAlgn="b"/>
                      <a:r>
                        <a:rPr lang="en-US" sz="2000" b="0" i="0" u="none" strike="noStrike" dirty="0">
                          <a:solidFill>
                            <a:schemeClr val="tx1"/>
                          </a:solidFill>
                          <a:latin typeface="Times New Roman"/>
                        </a:rPr>
                        <a:t>19.49%</a:t>
                      </a:r>
                    </a:p>
                  </a:txBody>
                  <a:tcPr marL="9525" marR="9525" marT="9525" marB="0" anchor="b">
                    <a:lnL>
                      <a:noFill/>
                    </a:lnL>
                    <a:lnR>
                      <a:noFill/>
                    </a:lnR>
                    <a:lnT>
                      <a:noFill/>
                    </a:lnT>
                    <a:lnB>
                      <a:noFill/>
                    </a:lnB>
                    <a:lnTlToBr>
                      <a:noFill/>
                    </a:lnTlToBr>
                    <a:lnBlToTr>
                      <a:noFill/>
                    </a:lnBlToTr>
                    <a:noFill/>
                  </a:tcPr>
                </a:tc>
                <a:tc>
                  <a:txBody>
                    <a:bodyPr/>
                    <a:lstStyle/>
                    <a:p>
                      <a:pPr algn="r" rtl="0" fontAlgn="b"/>
                      <a:r>
                        <a:rPr lang="en-US" sz="2000" b="0" i="0" u="none" strike="noStrike">
                          <a:solidFill>
                            <a:schemeClr val="tx1"/>
                          </a:solidFill>
                          <a:latin typeface="Times New Roman"/>
                        </a:rPr>
                        <a:t>56.84%</a:t>
                      </a:r>
                    </a:p>
                  </a:txBody>
                  <a:tcPr marL="9525" marR="9525" marT="9525" marB="0" anchor="b">
                    <a:lnL>
                      <a:noFill/>
                    </a:lnL>
                    <a:lnR>
                      <a:noFill/>
                    </a:lnR>
                    <a:lnT>
                      <a:noFill/>
                    </a:lnT>
                    <a:lnB>
                      <a:noFill/>
                    </a:lnB>
                    <a:lnTlToBr>
                      <a:noFill/>
                    </a:lnTlToBr>
                    <a:lnBlToTr>
                      <a:noFill/>
                    </a:lnBlToTr>
                    <a:noFill/>
                  </a:tcPr>
                </a:tc>
                <a:tc>
                  <a:txBody>
                    <a:bodyPr/>
                    <a:lstStyle/>
                    <a:p>
                      <a:pPr algn="r" rtl="0" fontAlgn="b"/>
                      <a:r>
                        <a:rPr lang="en-US" sz="2000" b="0" i="0" u="none" strike="noStrike" dirty="0" smtClean="0">
                          <a:solidFill>
                            <a:schemeClr val="tx1"/>
                          </a:solidFill>
                          <a:latin typeface="Times New Roman"/>
                        </a:rPr>
                        <a:t>+37.35</a:t>
                      </a:r>
                      <a:endParaRPr lang="en-US" sz="2000" b="0" i="0" u="none" strike="noStrike" dirty="0">
                        <a:solidFill>
                          <a:schemeClr val="tx1"/>
                        </a:solidFill>
                        <a:latin typeface="Times New Roman"/>
                      </a:endParaRPr>
                    </a:p>
                  </a:txBody>
                  <a:tcPr marL="9525" marR="9525" marT="9525" marB="0" anchor="b">
                    <a:lnL>
                      <a:noFill/>
                    </a:lnL>
                    <a:lnR>
                      <a:noFill/>
                    </a:lnR>
                    <a:lnT>
                      <a:noFill/>
                    </a:lnT>
                    <a:lnB>
                      <a:noFill/>
                    </a:lnB>
                    <a:lnTlToBr>
                      <a:noFill/>
                    </a:lnTlToBr>
                    <a:lnBlToTr>
                      <a:noFill/>
                    </a:lnBlToTr>
                    <a:noFill/>
                  </a:tcPr>
                </a:tc>
              </a:tr>
              <a:tr h="319193">
                <a:tc>
                  <a:txBody>
                    <a:bodyPr/>
                    <a:lstStyle/>
                    <a:p>
                      <a:pPr algn="l" rtl="0" fontAlgn="b"/>
                      <a:r>
                        <a:rPr lang="en-US" sz="2000" b="0" i="0" u="none" strike="noStrike" dirty="0">
                          <a:solidFill>
                            <a:schemeClr val="tx1"/>
                          </a:solidFill>
                          <a:latin typeface="Times New Roman"/>
                        </a:rPr>
                        <a:t>Male</a:t>
                      </a:r>
                      <a:r>
                        <a:rPr lang="en-US" sz="2000" b="0" i="0" u="none" strike="noStrike" dirty="0">
                          <a:solidFill>
                            <a:schemeClr val="tx1"/>
                          </a:solidFill>
                          <a:latin typeface="Calibri"/>
                        </a:rPr>
                        <a:t> </a:t>
                      </a:r>
                      <a:endParaRPr lang="en-US" sz="2000" b="0" i="0" u="none" strike="noStrike" dirty="0">
                        <a:solidFill>
                          <a:schemeClr val="tx1"/>
                        </a:solidFill>
                        <a:latin typeface="Times New Roman"/>
                      </a:endParaRPr>
                    </a:p>
                  </a:txBody>
                  <a:tcPr marL="9525" marR="9525" marT="9525" marB="0" anchor="b">
                    <a:lnL>
                      <a:noFill/>
                    </a:lnL>
                    <a:lnR>
                      <a:noFill/>
                    </a:lnR>
                    <a:lnT>
                      <a:noFill/>
                    </a:lnT>
                    <a:lnB>
                      <a:noFill/>
                    </a:lnB>
                    <a:lnTlToBr>
                      <a:noFill/>
                    </a:lnTlToBr>
                    <a:lnBlToTr>
                      <a:noFill/>
                    </a:lnBlToTr>
                    <a:solidFill>
                      <a:schemeClr val="accent2">
                        <a:alpha val="20000"/>
                      </a:schemeClr>
                    </a:solidFill>
                  </a:tcPr>
                </a:tc>
                <a:tc>
                  <a:txBody>
                    <a:bodyPr/>
                    <a:lstStyle/>
                    <a:p>
                      <a:pPr algn="r" rtl="0" fontAlgn="b"/>
                      <a:r>
                        <a:rPr lang="en-US" sz="2000" b="0" i="0" u="none" strike="noStrike" dirty="0">
                          <a:solidFill>
                            <a:schemeClr val="tx1"/>
                          </a:solidFill>
                          <a:latin typeface="Times New Roman"/>
                        </a:rPr>
                        <a:t>38.47%</a:t>
                      </a:r>
                    </a:p>
                  </a:txBody>
                  <a:tcPr marL="9525" marR="9525" marT="9525" marB="0" anchor="b">
                    <a:lnL>
                      <a:noFill/>
                    </a:lnL>
                    <a:lnR>
                      <a:noFill/>
                    </a:lnR>
                    <a:lnT>
                      <a:noFill/>
                    </a:lnT>
                    <a:lnB>
                      <a:noFill/>
                    </a:lnB>
                    <a:lnTlToBr>
                      <a:noFill/>
                    </a:lnTlToBr>
                    <a:lnBlToTr>
                      <a:noFill/>
                    </a:lnBlToTr>
                    <a:solidFill>
                      <a:schemeClr val="accent2">
                        <a:alpha val="20000"/>
                      </a:schemeClr>
                    </a:solidFill>
                  </a:tcPr>
                </a:tc>
                <a:tc>
                  <a:txBody>
                    <a:bodyPr/>
                    <a:lstStyle/>
                    <a:p>
                      <a:pPr algn="r" rtl="0" fontAlgn="b"/>
                      <a:r>
                        <a:rPr lang="en-US" sz="2000" b="0" i="0" u="none" strike="noStrike">
                          <a:solidFill>
                            <a:schemeClr val="tx1"/>
                          </a:solidFill>
                          <a:latin typeface="Times New Roman"/>
                        </a:rPr>
                        <a:t>71.14%</a:t>
                      </a:r>
                    </a:p>
                  </a:txBody>
                  <a:tcPr marL="9525" marR="9525" marT="9525" marB="0" anchor="b">
                    <a:lnL>
                      <a:noFill/>
                    </a:lnL>
                    <a:lnR>
                      <a:noFill/>
                    </a:lnR>
                    <a:lnT>
                      <a:noFill/>
                    </a:lnT>
                    <a:lnB>
                      <a:noFill/>
                    </a:lnB>
                    <a:lnTlToBr>
                      <a:noFill/>
                    </a:lnTlToBr>
                    <a:lnBlToTr>
                      <a:noFill/>
                    </a:lnBlToTr>
                    <a:solidFill>
                      <a:schemeClr val="accent2">
                        <a:alpha val="20000"/>
                      </a:schemeClr>
                    </a:solidFill>
                  </a:tcPr>
                </a:tc>
                <a:tc>
                  <a:txBody>
                    <a:bodyPr/>
                    <a:lstStyle/>
                    <a:p>
                      <a:pPr algn="r" rtl="0" fontAlgn="b"/>
                      <a:r>
                        <a:rPr lang="en-US" sz="2000" b="0" i="0" u="none" strike="noStrike" dirty="0" smtClean="0">
                          <a:solidFill>
                            <a:schemeClr val="tx1"/>
                          </a:solidFill>
                          <a:latin typeface="Times New Roman"/>
                        </a:rPr>
                        <a:t>+32.67</a:t>
                      </a:r>
                      <a:endParaRPr lang="en-US" sz="2000" b="0" i="0" u="none" strike="noStrike" dirty="0">
                        <a:solidFill>
                          <a:schemeClr val="tx1"/>
                        </a:solidFill>
                        <a:latin typeface="Times New Roman"/>
                      </a:endParaRPr>
                    </a:p>
                  </a:txBody>
                  <a:tcPr marL="9525" marR="9525" marT="9525" marB="0" anchor="b">
                    <a:lnL>
                      <a:noFill/>
                    </a:lnL>
                    <a:lnR>
                      <a:noFill/>
                    </a:lnR>
                    <a:lnT>
                      <a:noFill/>
                    </a:lnT>
                    <a:lnB>
                      <a:noFill/>
                    </a:lnB>
                    <a:lnTlToBr>
                      <a:noFill/>
                    </a:lnTlToBr>
                    <a:lnBlToTr>
                      <a:noFill/>
                    </a:lnBlToTr>
                    <a:solidFill>
                      <a:schemeClr val="accent2">
                        <a:alpha val="20000"/>
                      </a:schemeClr>
                    </a:solidFill>
                  </a:tcPr>
                </a:tc>
              </a:tr>
              <a:tr h="319193">
                <a:tc>
                  <a:txBody>
                    <a:bodyPr/>
                    <a:lstStyle/>
                    <a:p>
                      <a:pPr algn="l" rtl="0" fontAlgn="b"/>
                      <a:r>
                        <a:rPr lang="en-US" sz="2000" b="0" i="0" u="none" strike="noStrike" dirty="0">
                          <a:solidFill>
                            <a:schemeClr val="tx1"/>
                          </a:solidFill>
                          <a:latin typeface="Times New Roman"/>
                        </a:rPr>
                        <a:t>Aged, 80 and over</a:t>
                      </a:r>
                      <a:r>
                        <a:rPr lang="en-US" sz="2000" b="0" i="0" u="none" strike="noStrike" dirty="0">
                          <a:solidFill>
                            <a:schemeClr val="tx1"/>
                          </a:solidFill>
                          <a:latin typeface="Calibri"/>
                        </a:rPr>
                        <a:t> </a:t>
                      </a:r>
                      <a:endParaRPr lang="en-US" sz="2000" b="0" i="0" u="none" strike="noStrike" dirty="0">
                        <a:solidFill>
                          <a:schemeClr val="tx1"/>
                        </a:solidFill>
                        <a:latin typeface="Times New Roman"/>
                      </a:endParaRPr>
                    </a:p>
                  </a:txBody>
                  <a:tcPr marL="9525" marR="9525" marT="9525" marB="0" anchor="b">
                    <a:lnL>
                      <a:noFill/>
                    </a:lnL>
                    <a:lnR>
                      <a:noFill/>
                    </a:lnR>
                    <a:lnT>
                      <a:noFill/>
                    </a:lnT>
                    <a:lnB>
                      <a:noFill/>
                    </a:lnB>
                    <a:lnTlToBr>
                      <a:noFill/>
                    </a:lnTlToBr>
                    <a:lnBlToTr>
                      <a:noFill/>
                    </a:lnBlToTr>
                    <a:noFill/>
                  </a:tcPr>
                </a:tc>
                <a:tc>
                  <a:txBody>
                    <a:bodyPr/>
                    <a:lstStyle/>
                    <a:p>
                      <a:pPr algn="r" rtl="0" fontAlgn="b"/>
                      <a:r>
                        <a:rPr lang="en-US" sz="2000" b="0" i="0" u="none" strike="noStrike" dirty="0">
                          <a:solidFill>
                            <a:schemeClr val="tx1"/>
                          </a:solidFill>
                          <a:latin typeface="Times New Roman"/>
                        </a:rPr>
                        <a:t>1.50%</a:t>
                      </a:r>
                    </a:p>
                  </a:txBody>
                  <a:tcPr marL="9525" marR="9525" marT="9525" marB="0" anchor="b">
                    <a:lnL>
                      <a:noFill/>
                    </a:lnL>
                    <a:lnR>
                      <a:noFill/>
                    </a:lnR>
                    <a:lnT>
                      <a:noFill/>
                    </a:lnT>
                    <a:lnB>
                      <a:noFill/>
                    </a:lnB>
                    <a:lnTlToBr>
                      <a:noFill/>
                    </a:lnTlToBr>
                    <a:lnBlToTr>
                      <a:noFill/>
                    </a:lnBlToTr>
                    <a:noFill/>
                  </a:tcPr>
                </a:tc>
                <a:tc>
                  <a:txBody>
                    <a:bodyPr/>
                    <a:lstStyle/>
                    <a:p>
                      <a:pPr algn="r" rtl="0" fontAlgn="b"/>
                      <a:r>
                        <a:rPr lang="en-US" sz="2000" b="0" i="0" u="none" strike="noStrike">
                          <a:solidFill>
                            <a:schemeClr val="tx1"/>
                          </a:solidFill>
                          <a:latin typeface="Times New Roman"/>
                        </a:rPr>
                        <a:t>30.89%</a:t>
                      </a:r>
                    </a:p>
                  </a:txBody>
                  <a:tcPr marL="9525" marR="9525" marT="9525" marB="0" anchor="b">
                    <a:lnL>
                      <a:noFill/>
                    </a:lnL>
                    <a:lnR>
                      <a:noFill/>
                    </a:lnR>
                    <a:lnT>
                      <a:noFill/>
                    </a:lnT>
                    <a:lnB>
                      <a:noFill/>
                    </a:lnB>
                    <a:lnTlToBr>
                      <a:noFill/>
                    </a:lnTlToBr>
                    <a:lnBlToTr>
                      <a:noFill/>
                    </a:lnBlToTr>
                    <a:noFill/>
                  </a:tcPr>
                </a:tc>
                <a:tc>
                  <a:txBody>
                    <a:bodyPr/>
                    <a:lstStyle/>
                    <a:p>
                      <a:pPr algn="r" rtl="0" fontAlgn="b"/>
                      <a:r>
                        <a:rPr lang="en-US" sz="2000" b="0" i="0" u="none" strike="noStrike" dirty="0" smtClean="0">
                          <a:solidFill>
                            <a:schemeClr val="tx1"/>
                          </a:solidFill>
                          <a:latin typeface="Times New Roman"/>
                        </a:rPr>
                        <a:t>+29.39</a:t>
                      </a:r>
                      <a:endParaRPr lang="en-US" sz="2000" b="0" i="0" u="none" strike="noStrike" dirty="0">
                        <a:solidFill>
                          <a:schemeClr val="tx1"/>
                        </a:solidFill>
                        <a:latin typeface="Times New Roman"/>
                      </a:endParaRPr>
                    </a:p>
                  </a:txBody>
                  <a:tcPr marL="9525" marR="9525" marT="9525" marB="0" anchor="b">
                    <a:lnL>
                      <a:noFill/>
                    </a:lnL>
                    <a:lnR>
                      <a:noFill/>
                    </a:lnR>
                    <a:lnT>
                      <a:noFill/>
                    </a:lnT>
                    <a:lnB>
                      <a:noFill/>
                    </a:lnB>
                    <a:lnTlToBr>
                      <a:noFill/>
                    </a:lnTlToBr>
                    <a:lnBlToTr>
                      <a:noFill/>
                    </a:lnBlToTr>
                    <a:noFill/>
                  </a:tcPr>
                </a:tc>
              </a:tr>
              <a:tr h="319193">
                <a:tc>
                  <a:txBody>
                    <a:bodyPr/>
                    <a:lstStyle/>
                    <a:p>
                      <a:pPr algn="l" rtl="0" fontAlgn="b"/>
                      <a:r>
                        <a:rPr lang="en-US" sz="2000" b="0" i="0" u="none" strike="noStrike" dirty="0">
                          <a:solidFill>
                            <a:schemeClr val="tx1"/>
                          </a:solidFill>
                          <a:latin typeface="Times New Roman"/>
                        </a:rPr>
                        <a:t>Young Adult</a:t>
                      </a:r>
                      <a:r>
                        <a:rPr lang="en-US" sz="2000" b="0" i="0" u="none" strike="noStrike" dirty="0">
                          <a:solidFill>
                            <a:schemeClr val="tx1"/>
                          </a:solidFill>
                          <a:latin typeface="Calibri"/>
                        </a:rPr>
                        <a:t> </a:t>
                      </a:r>
                      <a:endParaRPr lang="en-US" sz="2000" b="0" i="0" u="none" strike="noStrike" dirty="0">
                        <a:solidFill>
                          <a:schemeClr val="tx1"/>
                        </a:solidFill>
                        <a:latin typeface="Times New Roman"/>
                      </a:endParaRPr>
                    </a:p>
                  </a:txBody>
                  <a:tcPr marL="9525" marR="9525" marT="9525" marB="0" anchor="b">
                    <a:lnL>
                      <a:noFill/>
                    </a:lnL>
                    <a:lnR>
                      <a:noFill/>
                    </a:lnR>
                    <a:lnT>
                      <a:noFill/>
                    </a:lnT>
                    <a:lnB>
                      <a:noFill/>
                    </a:lnB>
                    <a:lnTlToBr>
                      <a:noFill/>
                    </a:lnTlToBr>
                    <a:lnBlToTr>
                      <a:noFill/>
                    </a:lnBlToTr>
                    <a:solidFill>
                      <a:schemeClr val="accent2">
                        <a:alpha val="20000"/>
                      </a:schemeClr>
                    </a:solidFill>
                  </a:tcPr>
                </a:tc>
                <a:tc>
                  <a:txBody>
                    <a:bodyPr/>
                    <a:lstStyle/>
                    <a:p>
                      <a:pPr algn="r" rtl="0" fontAlgn="b"/>
                      <a:r>
                        <a:rPr lang="en-US" sz="2000" b="0" i="0" u="none" strike="noStrike" dirty="0">
                          <a:solidFill>
                            <a:schemeClr val="tx1"/>
                          </a:solidFill>
                          <a:latin typeface="Times New Roman"/>
                        </a:rPr>
                        <a:t>2.83%</a:t>
                      </a:r>
                    </a:p>
                  </a:txBody>
                  <a:tcPr marL="9525" marR="9525" marT="9525" marB="0" anchor="b">
                    <a:lnL>
                      <a:noFill/>
                    </a:lnL>
                    <a:lnR>
                      <a:noFill/>
                    </a:lnR>
                    <a:lnT>
                      <a:noFill/>
                    </a:lnT>
                    <a:lnB>
                      <a:noFill/>
                    </a:lnB>
                    <a:lnTlToBr>
                      <a:noFill/>
                    </a:lnTlToBr>
                    <a:lnBlToTr>
                      <a:noFill/>
                    </a:lnBlToTr>
                    <a:solidFill>
                      <a:schemeClr val="accent2">
                        <a:alpha val="20000"/>
                      </a:schemeClr>
                    </a:solidFill>
                  </a:tcPr>
                </a:tc>
                <a:tc>
                  <a:txBody>
                    <a:bodyPr/>
                    <a:lstStyle/>
                    <a:p>
                      <a:pPr algn="r" rtl="0" fontAlgn="b"/>
                      <a:r>
                        <a:rPr lang="en-US" sz="2000" b="0" i="0" u="none" strike="noStrike" dirty="0">
                          <a:solidFill>
                            <a:schemeClr val="tx1"/>
                          </a:solidFill>
                          <a:latin typeface="Times New Roman"/>
                        </a:rPr>
                        <a:t>31.63%</a:t>
                      </a:r>
                    </a:p>
                  </a:txBody>
                  <a:tcPr marL="9525" marR="9525" marT="9525" marB="0" anchor="b">
                    <a:lnL>
                      <a:noFill/>
                    </a:lnL>
                    <a:lnR>
                      <a:noFill/>
                    </a:lnR>
                    <a:lnT>
                      <a:noFill/>
                    </a:lnT>
                    <a:lnB>
                      <a:noFill/>
                    </a:lnB>
                    <a:lnTlToBr>
                      <a:noFill/>
                    </a:lnTlToBr>
                    <a:lnBlToTr>
                      <a:noFill/>
                    </a:lnBlToTr>
                    <a:solidFill>
                      <a:schemeClr val="accent2">
                        <a:alpha val="20000"/>
                      </a:schemeClr>
                    </a:solidFill>
                  </a:tcPr>
                </a:tc>
                <a:tc>
                  <a:txBody>
                    <a:bodyPr/>
                    <a:lstStyle/>
                    <a:p>
                      <a:pPr algn="r" rtl="0" fontAlgn="b"/>
                      <a:r>
                        <a:rPr lang="en-US" sz="2000" b="0" i="0" u="none" strike="noStrike" dirty="0" smtClean="0">
                          <a:solidFill>
                            <a:schemeClr val="tx1"/>
                          </a:solidFill>
                          <a:latin typeface="Times New Roman"/>
                        </a:rPr>
                        <a:t>+28.80</a:t>
                      </a:r>
                      <a:endParaRPr lang="en-US" sz="2000" b="0" i="0" u="none" strike="noStrike" dirty="0">
                        <a:solidFill>
                          <a:schemeClr val="tx1"/>
                        </a:solidFill>
                        <a:latin typeface="Times New Roman"/>
                      </a:endParaRPr>
                    </a:p>
                  </a:txBody>
                  <a:tcPr marL="9525" marR="9525" marT="9525" marB="0" anchor="b">
                    <a:lnL>
                      <a:noFill/>
                    </a:lnL>
                    <a:lnR>
                      <a:noFill/>
                    </a:lnR>
                    <a:lnT>
                      <a:noFill/>
                    </a:lnT>
                    <a:lnB>
                      <a:noFill/>
                    </a:lnB>
                    <a:lnTlToBr>
                      <a:noFill/>
                    </a:lnTlToBr>
                    <a:lnBlToTr>
                      <a:noFill/>
                    </a:lnBlToTr>
                    <a:solidFill>
                      <a:schemeClr val="accent2">
                        <a:alpha val="20000"/>
                      </a:schemeClr>
                    </a:solidFill>
                  </a:tcPr>
                </a:tc>
              </a:tr>
              <a:tr h="319193">
                <a:tc>
                  <a:txBody>
                    <a:bodyPr/>
                    <a:lstStyle/>
                    <a:p>
                      <a:pPr algn="l" rtl="0" fontAlgn="b"/>
                      <a:r>
                        <a:rPr lang="en-US" sz="2000" b="0" i="0" u="none" strike="noStrike" dirty="0">
                          <a:solidFill>
                            <a:schemeClr val="tx1"/>
                          </a:solidFill>
                          <a:latin typeface="Times New Roman"/>
                        </a:rPr>
                        <a:t>Female</a:t>
                      </a:r>
                      <a:r>
                        <a:rPr lang="en-US" sz="2000" b="0" i="0" u="none" strike="noStrike" dirty="0">
                          <a:solidFill>
                            <a:schemeClr val="tx1"/>
                          </a:solidFill>
                          <a:latin typeface="Calibri"/>
                        </a:rPr>
                        <a:t> </a:t>
                      </a:r>
                      <a:endParaRPr lang="en-US" sz="2000" b="0" i="0" u="none" strike="noStrike" dirty="0">
                        <a:solidFill>
                          <a:schemeClr val="tx1"/>
                        </a:solidFill>
                        <a:latin typeface="Times New Roman"/>
                      </a:endParaRPr>
                    </a:p>
                  </a:txBody>
                  <a:tcPr marL="9525" marR="9525" marT="9525" marB="0" anchor="b">
                    <a:lnL>
                      <a:noFill/>
                    </a:lnL>
                    <a:lnR>
                      <a:noFill/>
                    </a:lnR>
                    <a:lnT>
                      <a:noFill/>
                    </a:lnT>
                    <a:lnB>
                      <a:noFill/>
                    </a:lnB>
                    <a:lnTlToBr>
                      <a:noFill/>
                    </a:lnTlToBr>
                    <a:lnBlToTr>
                      <a:noFill/>
                    </a:lnBlToTr>
                    <a:noFill/>
                  </a:tcPr>
                </a:tc>
                <a:tc>
                  <a:txBody>
                    <a:bodyPr/>
                    <a:lstStyle/>
                    <a:p>
                      <a:pPr algn="r" rtl="0" fontAlgn="b"/>
                      <a:r>
                        <a:rPr lang="en-US" sz="2000" b="0" i="0" u="none" strike="noStrike" dirty="0">
                          <a:solidFill>
                            <a:schemeClr val="tx1"/>
                          </a:solidFill>
                          <a:latin typeface="Times New Roman"/>
                        </a:rPr>
                        <a:t>46.06%</a:t>
                      </a:r>
                    </a:p>
                  </a:txBody>
                  <a:tcPr marL="9525" marR="9525" marT="9525" marB="0" anchor="b">
                    <a:lnL>
                      <a:noFill/>
                    </a:lnL>
                    <a:lnR>
                      <a:noFill/>
                    </a:lnR>
                    <a:lnT>
                      <a:noFill/>
                    </a:lnT>
                    <a:lnB>
                      <a:noFill/>
                    </a:lnB>
                    <a:lnTlToBr>
                      <a:noFill/>
                    </a:lnTlToBr>
                    <a:lnBlToTr>
                      <a:noFill/>
                    </a:lnBlToTr>
                    <a:noFill/>
                  </a:tcPr>
                </a:tc>
                <a:tc>
                  <a:txBody>
                    <a:bodyPr/>
                    <a:lstStyle/>
                    <a:p>
                      <a:pPr algn="r" rtl="0" fontAlgn="b"/>
                      <a:r>
                        <a:rPr lang="en-US" sz="2000" b="0" i="0" u="none" strike="noStrike" dirty="0">
                          <a:solidFill>
                            <a:schemeClr val="tx1"/>
                          </a:solidFill>
                          <a:latin typeface="Times New Roman"/>
                        </a:rPr>
                        <a:t>73.84%</a:t>
                      </a:r>
                    </a:p>
                  </a:txBody>
                  <a:tcPr marL="9525" marR="9525" marT="9525" marB="0" anchor="b">
                    <a:lnL>
                      <a:noFill/>
                    </a:lnL>
                    <a:lnR>
                      <a:noFill/>
                    </a:lnR>
                    <a:lnT>
                      <a:noFill/>
                    </a:lnT>
                    <a:lnB>
                      <a:noFill/>
                    </a:lnB>
                    <a:lnTlToBr>
                      <a:noFill/>
                    </a:lnTlToBr>
                    <a:lnBlToTr>
                      <a:noFill/>
                    </a:lnBlToTr>
                    <a:noFill/>
                  </a:tcPr>
                </a:tc>
                <a:tc>
                  <a:txBody>
                    <a:bodyPr/>
                    <a:lstStyle/>
                    <a:p>
                      <a:pPr algn="r" rtl="0" fontAlgn="b"/>
                      <a:r>
                        <a:rPr lang="en-US" sz="2000" b="0" i="0" u="none" strike="noStrike" dirty="0" smtClean="0">
                          <a:solidFill>
                            <a:schemeClr val="tx1"/>
                          </a:solidFill>
                          <a:latin typeface="Times New Roman"/>
                        </a:rPr>
                        <a:t>+27.78</a:t>
                      </a:r>
                      <a:endParaRPr lang="en-US" sz="2000" b="0" i="0" u="none" strike="noStrike" dirty="0">
                        <a:solidFill>
                          <a:schemeClr val="tx1"/>
                        </a:solidFill>
                        <a:latin typeface="Times New Roman"/>
                      </a:endParaRPr>
                    </a:p>
                  </a:txBody>
                  <a:tcPr marL="9525" marR="9525" marT="9525" marB="0" anchor="b">
                    <a:lnL>
                      <a:noFill/>
                    </a:lnL>
                    <a:lnR>
                      <a:noFill/>
                    </a:lnR>
                    <a:lnT>
                      <a:noFill/>
                    </a:lnT>
                    <a:lnB>
                      <a:noFill/>
                    </a:lnB>
                    <a:lnTlToBr>
                      <a:noFill/>
                    </a:lnTlToBr>
                    <a:lnBlToTr>
                      <a:noFill/>
                    </a:lnBlToTr>
                    <a:noFill/>
                  </a:tcPr>
                </a:tc>
              </a:tr>
              <a:tr h="319193">
                <a:tc>
                  <a:txBody>
                    <a:bodyPr/>
                    <a:lstStyle/>
                    <a:p>
                      <a:pPr algn="l" rtl="0" fontAlgn="b"/>
                      <a:r>
                        <a:rPr lang="en-US" sz="2000" b="0" i="0" u="none" strike="noStrike" dirty="0">
                          <a:solidFill>
                            <a:schemeClr val="tx1"/>
                          </a:solidFill>
                          <a:latin typeface="Times New Roman"/>
                        </a:rPr>
                        <a:t>Adolescent</a:t>
                      </a:r>
                      <a:r>
                        <a:rPr lang="en-US" sz="2000" b="0" i="0" u="none" strike="noStrike" dirty="0">
                          <a:solidFill>
                            <a:schemeClr val="tx1"/>
                          </a:solidFill>
                          <a:latin typeface="Calibri"/>
                        </a:rPr>
                        <a:t> </a:t>
                      </a:r>
                      <a:endParaRPr lang="en-US" sz="2000" b="0" i="0" u="none" strike="noStrike" dirty="0">
                        <a:solidFill>
                          <a:schemeClr val="tx1"/>
                        </a:solidFill>
                        <a:latin typeface="Times New Roman"/>
                      </a:endParaRPr>
                    </a:p>
                  </a:txBody>
                  <a:tcPr marL="9525" marR="9525" marT="9525" marB="0" anchor="b">
                    <a:lnL>
                      <a:noFill/>
                    </a:lnL>
                    <a:lnR>
                      <a:noFill/>
                    </a:lnR>
                    <a:lnT>
                      <a:noFill/>
                    </a:lnT>
                    <a:lnB>
                      <a:noFill/>
                    </a:lnB>
                    <a:lnTlToBr>
                      <a:noFill/>
                    </a:lnTlToBr>
                    <a:lnBlToTr>
                      <a:noFill/>
                    </a:lnBlToTr>
                    <a:solidFill>
                      <a:schemeClr val="accent2">
                        <a:alpha val="20000"/>
                      </a:schemeClr>
                    </a:solidFill>
                  </a:tcPr>
                </a:tc>
                <a:tc>
                  <a:txBody>
                    <a:bodyPr/>
                    <a:lstStyle/>
                    <a:p>
                      <a:pPr algn="r" rtl="0" fontAlgn="b"/>
                      <a:r>
                        <a:rPr lang="en-US" sz="2000" b="0" i="0" u="none" strike="noStrike" dirty="0">
                          <a:solidFill>
                            <a:schemeClr val="tx1"/>
                          </a:solidFill>
                          <a:latin typeface="Times New Roman"/>
                        </a:rPr>
                        <a:t>24.75%</a:t>
                      </a:r>
                    </a:p>
                  </a:txBody>
                  <a:tcPr marL="9525" marR="9525" marT="9525" marB="0" anchor="b">
                    <a:lnL>
                      <a:noFill/>
                    </a:lnL>
                    <a:lnR>
                      <a:noFill/>
                    </a:lnR>
                    <a:lnT>
                      <a:noFill/>
                    </a:lnT>
                    <a:lnB>
                      <a:noFill/>
                    </a:lnB>
                    <a:lnTlToBr>
                      <a:noFill/>
                    </a:lnTlToBr>
                    <a:lnBlToTr>
                      <a:noFill/>
                    </a:lnBlToTr>
                    <a:solidFill>
                      <a:schemeClr val="accent2">
                        <a:alpha val="20000"/>
                      </a:schemeClr>
                    </a:solidFill>
                  </a:tcPr>
                </a:tc>
                <a:tc>
                  <a:txBody>
                    <a:bodyPr/>
                    <a:lstStyle/>
                    <a:p>
                      <a:pPr algn="r" rtl="0" fontAlgn="b"/>
                      <a:r>
                        <a:rPr lang="en-US" sz="2000" b="0" i="0" u="none" strike="noStrike" dirty="0">
                          <a:solidFill>
                            <a:schemeClr val="tx1"/>
                          </a:solidFill>
                          <a:latin typeface="Times New Roman"/>
                        </a:rPr>
                        <a:t>42.36%</a:t>
                      </a:r>
                    </a:p>
                  </a:txBody>
                  <a:tcPr marL="9525" marR="9525" marT="9525" marB="0" anchor="b">
                    <a:lnL>
                      <a:noFill/>
                    </a:lnL>
                    <a:lnR>
                      <a:noFill/>
                    </a:lnR>
                    <a:lnT>
                      <a:noFill/>
                    </a:lnT>
                    <a:lnB>
                      <a:noFill/>
                    </a:lnB>
                    <a:lnTlToBr>
                      <a:noFill/>
                    </a:lnTlToBr>
                    <a:lnBlToTr>
                      <a:noFill/>
                    </a:lnBlToTr>
                    <a:solidFill>
                      <a:schemeClr val="accent2">
                        <a:alpha val="20000"/>
                      </a:schemeClr>
                    </a:solidFill>
                  </a:tcPr>
                </a:tc>
                <a:tc>
                  <a:txBody>
                    <a:bodyPr/>
                    <a:lstStyle/>
                    <a:p>
                      <a:pPr algn="r" rtl="0" fontAlgn="b"/>
                      <a:r>
                        <a:rPr lang="en-US" sz="2000" b="0" i="0" u="none" strike="noStrike" dirty="0" smtClean="0">
                          <a:solidFill>
                            <a:schemeClr val="tx1"/>
                          </a:solidFill>
                          <a:latin typeface="Times New Roman"/>
                        </a:rPr>
                        <a:t>+17.61</a:t>
                      </a:r>
                      <a:endParaRPr lang="en-US" sz="2000" b="0" i="0" u="none" strike="noStrike" dirty="0">
                        <a:solidFill>
                          <a:schemeClr val="tx1"/>
                        </a:solidFill>
                        <a:latin typeface="Times New Roman"/>
                      </a:endParaRPr>
                    </a:p>
                  </a:txBody>
                  <a:tcPr marL="9525" marR="9525" marT="9525" marB="0" anchor="b">
                    <a:lnL>
                      <a:noFill/>
                    </a:lnL>
                    <a:lnR>
                      <a:noFill/>
                    </a:lnR>
                    <a:lnT>
                      <a:noFill/>
                    </a:lnT>
                    <a:lnB>
                      <a:noFill/>
                    </a:lnB>
                    <a:lnTlToBr>
                      <a:noFill/>
                    </a:lnTlToBr>
                    <a:lnBlToTr>
                      <a:noFill/>
                    </a:lnBlToTr>
                    <a:solidFill>
                      <a:schemeClr val="accent2">
                        <a:alpha val="20000"/>
                      </a:schemeClr>
                    </a:solidFill>
                  </a:tcPr>
                </a:tc>
              </a:tr>
              <a:tr h="319193">
                <a:tc>
                  <a:txBody>
                    <a:bodyPr/>
                    <a:lstStyle/>
                    <a:p>
                      <a:pPr algn="l" rtl="0" fontAlgn="b"/>
                      <a:r>
                        <a:rPr lang="en-US" sz="2000" b="0" i="0" u="none" strike="noStrike" dirty="0">
                          <a:solidFill>
                            <a:schemeClr val="tx1"/>
                          </a:solidFill>
                          <a:latin typeface="Times New Roman"/>
                        </a:rPr>
                        <a:t>Humans</a:t>
                      </a:r>
                      <a:r>
                        <a:rPr lang="en-US" sz="2000" b="0" i="0" u="none" strike="noStrike" dirty="0">
                          <a:solidFill>
                            <a:schemeClr val="tx1"/>
                          </a:solidFill>
                          <a:latin typeface="Calibri"/>
                        </a:rPr>
                        <a:t> </a:t>
                      </a:r>
                      <a:endParaRPr lang="en-US" sz="2000" b="0" i="0" u="none" strike="noStrike" dirty="0">
                        <a:solidFill>
                          <a:schemeClr val="tx1"/>
                        </a:solidFill>
                        <a:latin typeface="Times New Roman"/>
                      </a:endParaRPr>
                    </a:p>
                  </a:txBody>
                  <a:tcPr marL="9525" marR="9525" marT="9525" marB="0" anchor="b">
                    <a:lnL>
                      <a:noFill/>
                    </a:lnL>
                    <a:lnR>
                      <a:noFill/>
                    </a:lnR>
                    <a:lnT>
                      <a:noFill/>
                    </a:lnT>
                    <a:lnB>
                      <a:noFill/>
                    </a:lnB>
                    <a:lnTlToBr>
                      <a:noFill/>
                    </a:lnTlToBr>
                    <a:lnBlToTr>
                      <a:noFill/>
                    </a:lnBlToTr>
                    <a:noFill/>
                  </a:tcPr>
                </a:tc>
                <a:tc>
                  <a:txBody>
                    <a:bodyPr/>
                    <a:lstStyle/>
                    <a:p>
                      <a:pPr algn="r" rtl="0" fontAlgn="b"/>
                      <a:r>
                        <a:rPr lang="en-US" sz="2000" b="0" i="0" u="none" strike="noStrike" dirty="0">
                          <a:solidFill>
                            <a:schemeClr val="tx1"/>
                          </a:solidFill>
                          <a:latin typeface="Times New Roman"/>
                        </a:rPr>
                        <a:t>79.98%</a:t>
                      </a:r>
                    </a:p>
                  </a:txBody>
                  <a:tcPr marL="9525" marR="9525" marT="9525" marB="0" anchor="b">
                    <a:lnL>
                      <a:noFill/>
                    </a:lnL>
                    <a:lnR>
                      <a:noFill/>
                    </a:lnR>
                    <a:lnT>
                      <a:noFill/>
                    </a:lnT>
                    <a:lnB>
                      <a:noFill/>
                    </a:lnB>
                    <a:lnTlToBr>
                      <a:noFill/>
                    </a:lnTlToBr>
                    <a:lnBlToTr>
                      <a:noFill/>
                    </a:lnBlToTr>
                    <a:noFill/>
                  </a:tcPr>
                </a:tc>
                <a:tc>
                  <a:txBody>
                    <a:bodyPr/>
                    <a:lstStyle/>
                    <a:p>
                      <a:pPr algn="r" rtl="0" fontAlgn="b"/>
                      <a:r>
                        <a:rPr lang="en-US" sz="2000" b="0" i="0" u="none" strike="noStrike" dirty="0">
                          <a:solidFill>
                            <a:schemeClr val="tx1"/>
                          </a:solidFill>
                          <a:latin typeface="Times New Roman"/>
                        </a:rPr>
                        <a:t>91.33%</a:t>
                      </a:r>
                    </a:p>
                  </a:txBody>
                  <a:tcPr marL="9525" marR="9525" marT="9525" marB="0" anchor="b">
                    <a:lnL>
                      <a:noFill/>
                    </a:lnL>
                    <a:lnR>
                      <a:noFill/>
                    </a:lnR>
                    <a:lnT>
                      <a:noFill/>
                    </a:lnT>
                    <a:lnB>
                      <a:noFill/>
                    </a:lnB>
                    <a:lnTlToBr>
                      <a:noFill/>
                    </a:lnTlToBr>
                    <a:lnBlToTr>
                      <a:noFill/>
                    </a:lnBlToTr>
                    <a:noFill/>
                  </a:tcPr>
                </a:tc>
                <a:tc>
                  <a:txBody>
                    <a:bodyPr/>
                    <a:lstStyle/>
                    <a:p>
                      <a:pPr algn="r" rtl="0" fontAlgn="b"/>
                      <a:r>
                        <a:rPr lang="en-US" sz="2000" b="0" i="0" u="none" strike="noStrike" dirty="0" smtClean="0">
                          <a:solidFill>
                            <a:schemeClr val="tx1"/>
                          </a:solidFill>
                          <a:latin typeface="Times New Roman"/>
                        </a:rPr>
                        <a:t>+11.35</a:t>
                      </a:r>
                      <a:endParaRPr lang="en-US" sz="2000" b="0" i="0" u="none" strike="noStrike" dirty="0">
                        <a:solidFill>
                          <a:schemeClr val="tx1"/>
                        </a:solidFill>
                        <a:latin typeface="Times New Roman"/>
                      </a:endParaRPr>
                    </a:p>
                  </a:txBody>
                  <a:tcPr marL="9525" marR="9525" marT="9525" marB="0" anchor="b">
                    <a:lnL>
                      <a:noFill/>
                    </a:lnL>
                    <a:lnR>
                      <a:noFill/>
                    </a:lnR>
                    <a:lnT>
                      <a:noFill/>
                    </a:lnT>
                    <a:lnB>
                      <a:noFill/>
                    </a:lnB>
                    <a:lnTlToBr>
                      <a:noFill/>
                    </a:lnTlToBr>
                    <a:lnBlToTr>
                      <a:noFill/>
                    </a:lnBlToTr>
                    <a:noFill/>
                  </a:tcPr>
                </a:tc>
              </a:tr>
              <a:tr h="319193">
                <a:tc>
                  <a:txBody>
                    <a:bodyPr/>
                    <a:lstStyle/>
                    <a:p>
                      <a:pPr algn="l" rtl="0" fontAlgn="b"/>
                      <a:r>
                        <a:rPr lang="en-US" sz="2000" b="0" i="0" u="none" strike="noStrike" dirty="0">
                          <a:solidFill>
                            <a:schemeClr val="tx1"/>
                          </a:solidFill>
                          <a:latin typeface="Times New Roman"/>
                        </a:rPr>
                        <a:t>Infant</a:t>
                      </a:r>
                      <a:r>
                        <a:rPr lang="en-US" sz="2000" b="0" i="0" u="none" strike="noStrike" dirty="0">
                          <a:solidFill>
                            <a:schemeClr val="tx1"/>
                          </a:solidFill>
                          <a:latin typeface="Calibri"/>
                        </a:rPr>
                        <a:t> </a:t>
                      </a:r>
                      <a:endParaRPr lang="en-US" sz="2000" b="0" i="0" u="none" strike="noStrike" dirty="0">
                        <a:solidFill>
                          <a:schemeClr val="tx1"/>
                        </a:solidFill>
                        <a:latin typeface="Times New Roman"/>
                      </a:endParaRPr>
                    </a:p>
                  </a:txBody>
                  <a:tcPr marL="9525" marR="9525" marT="9525" marB="0" anchor="b">
                    <a:lnL>
                      <a:noFill/>
                    </a:lnL>
                    <a:lnR>
                      <a:noFill/>
                    </a:lnR>
                    <a:lnT>
                      <a:noFill/>
                    </a:lnT>
                    <a:lnB>
                      <a:noFill/>
                    </a:lnB>
                    <a:lnTlToBr>
                      <a:noFill/>
                    </a:lnTlToBr>
                    <a:lnBlToTr>
                      <a:noFill/>
                    </a:lnBlToTr>
                    <a:solidFill>
                      <a:schemeClr val="accent2">
                        <a:alpha val="20000"/>
                      </a:schemeClr>
                    </a:solidFill>
                  </a:tcPr>
                </a:tc>
                <a:tc>
                  <a:txBody>
                    <a:bodyPr/>
                    <a:lstStyle/>
                    <a:p>
                      <a:pPr algn="r" rtl="0" fontAlgn="b"/>
                      <a:r>
                        <a:rPr lang="en-US" sz="2000" b="0" i="0" u="none" strike="noStrike" dirty="0">
                          <a:solidFill>
                            <a:schemeClr val="tx1"/>
                          </a:solidFill>
                          <a:latin typeface="Times New Roman"/>
                        </a:rPr>
                        <a:t>34.39%</a:t>
                      </a:r>
                    </a:p>
                  </a:txBody>
                  <a:tcPr marL="9525" marR="9525" marT="9525" marB="0" anchor="b">
                    <a:lnL>
                      <a:noFill/>
                    </a:lnL>
                    <a:lnR>
                      <a:noFill/>
                    </a:lnR>
                    <a:lnT>
                      <a:noFill/>
                    </a:lnT>
                    <a:lnB>
                      <a:noFill/>
                    </a:lnB>
                    <a:lnTlToBr>
                      <a:noFill/>
                    </a:lnTlToBr>
                    <a:lnBlToTr>
                      <a:noFill/>
                    </a:lnBlToTr>
                    <a:solidFill>
                      <a:schemeClr val="accent2">
                        <a:alpha val="20000"/>
                      </a:schemeClr>
                    </a:solidFill>
                  </a:tcPr>
                </a:tc>
                <a:tc>
                  <a:txBody>
                    <a:bodyPr/>
                    <a:lstStyle/>
                    <a:p>
                      <a:pPr algn="r" rtl="0" fontAlgn="b"/>
                      <a:r>
                        <a:rPr lang="en-US" sz="2000" b="0" i="0" u="none" strike="noStrike">
                          <a:solidFill>
                            <a:schemeClr val="tx1"/>
                          </a:solidFill>
                          <a:latin typeface="Times New Roman"/>
                        </a:rPr>
                        <a:t>44.69%</a:t>
                      </a:r>
                    </a:p>
                  </a:txBody>
                  <a:tcPr marL="9525" marR="9525" marT="9525" marB="0" anchor="b">
                    <a:lnL>
                      <a:noFill/>
                    </a:lnL>
                    <a:lnR>
                      <a:noFill/>
                    </a:lnR>
                    <a:lnT>
                      <a:noFill/>
                    </a:lnT>
                    <a:lnB>
                      <a:noFill/>
                    </a:lnB>
                    <a:lnTlToBr>
                      <a:noFill/>
                    </a:lnTlToBr>
                    <a:lnBlToTr>
                      <a:noFill/>
                    </a:lnBlToTr>
                    <a:solidFill>
                      <a:schemeClr val="accent2">
                        <a:alpha val="20000"/>
                      </a:schemeClr>
                    </a:solidFill>
                  </a:tcPr>
                </a:tc>
                <a:tc>
                  <a:txBody>
                    <a:bodyPr/>
                    <a:lstStyle/>
                    <a:p>
                      <a:pPr algn="r" rtl="0" fontAlgn="b"/>
                      <a:r>
                        <a:rPr lang="en-US" sz="2000" b="0" i="0" u="none" strike="noStrike" dirty="0" smtClean="0">
                          <a:solidFill>
                            <a:schemeClr val="tx1"/>
                          </a:solidFill>
                          <a:latin typeface="Times New Roman"/>
                        </a:rPr>
                        <a:t>+10.30</a:t>
                      </a:r>
                      <a:endParaRPr lang="en-US" sz="2000" b="0" i="0" u="none" strike="noStrike" dirty="0">
                        <a:solidFill>
                          <a:schemeClr val="tx1"/>
                        </a:solidFill>
                        <a:latin typeface="Times New Roman"/>
                      </a:endParaRPr>
                    </a:p>
                  </a:txBody>
                  <a:tcPr marL="9525" marR="9525" marT="9525" marB="0" anchor="b">
                    <a:lnL>
                      <a:noFill/>
                    </a:lnL>
                    <a:lnR>
                      <a:noFill/>
                    </a:lnR>
                    <a:lnT>
                      <a:noFill/>
                    </a:lnT>
                    <a:lnB>
                      <a:noFill/>
                    </a:lnB>
                    <a:lnTlToBr>
                      <a:noFill/>
                    </a:lnTlToBr>
                    <a:lnBlToTr>
                      <a:noFill/>
                    </a:lnBlToTr>
                    <a:solidFill>
                      <a:schemeClr val="accent2">
                        <a:alpha val="20000"/>
                      </a:schemeClr>
                    </a:solidFill>
                  </a:tcPr>
                </a:tc>
              </a:tr>
              <a:tr h="319193">
                <a:tc>
                  <a:txBody>
                    <a:bodyPr/>
                    <a:lstStyle/>
                    <a:p>
                      <a:pPr algn="l" rtl="0" fontAlgn="b"/>
                      <a:r>
                        <a:rPr lang="en-US" sz="2000" b="0" i="0" u="none" strike="noStrike" dirty="0">
                          <a:solidFill>
                            <a:schemeClr val="tx1"/>
                          </a:solidFill>
                          <a:latin typeface="Times New Roman"/>
                        </a:rPr>
                        <a:t>Swine</a:t>
                      </a:r>
                      <a:r>
                        <a:rPr lang="en-US" sz="2000" b="0" i="0" u="none" strike="noStrike" dirty="0">
                          <a:solidFill>
                            <a:schemeClr val="tx1"/>
                          </a:solidFill>
                          <a:latin typeface="Calibri"/>
                        </a:rPr>
                        <a:t> </a:t>
                      </a:r>
                      <a:endParaRPr lang="en-US" sz="2000" b="0" i="0" u="none" strike="noStrike" dirty="0">
                        <a:solidFill>
                          <a:schemeClr val="tx1"/>
                        </a:solidFill>
                        <a:latin typeface="Times New Roman"/>
                      </a:endParaRPr>
                    </a:p>
                  </a:txBody>
                  <a:tcPr marL="9525" marR="9525" marT="9525" marB="0" anchor="b">
                    <a:lnL>
                      <a:noFill/>
                    </a:lnL>
                    <a:lnR>
                      <a:noFill/>
                    </a:lnR>
                    <a:lnT>
                      <a:noFill/>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algn="r" rtl="0" fontAlgn="b"/>
                      <a:r>
                        <a:rPr lang="en-US" sz="2000" b="0" i="0" u="none" strike="noStrike" dirty="0">
                          <a:solidFill>
                            <a:schemeClr val="tx1"/>
                          </a:solidFill>
                          <a:latin typeface="Times New Roman"/>
                        </a:rPr>
                        <a:t>71.04%</a:t>
                      </a:r>
                    </a:p>
                  </a:txBody>
                  <a:tcPr marL="9525" marR="9525" marT="9525" marB="0" anchor="b">
                    <a:lnL>
                      <a:noFill/>
                    </a:lnL>
                    <a:lnR>
                      <a:noFill/>
                    </a:lnR>
                    <a:lnT>
                      <a:noFill/>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algn="r" rtl="0" fontAlgn="b"/>
                      <a:r>
                        <a:rPr lang="en-US" sz="2000" b="0" i="0" u="none" strike="noStrike" dirty="0">
                          <a:solidFill>
                            <a:schemeClr val="tx1"/>
                          </a:solidFill>
                          <a:latin typeface="Times New Roman"/>
                        </a:rPr>
                        <a:t>74.75%</a:t>
                      </a:r>
                    </a:p>
                  </a:txBody>
                  <a:tcPr marL="9525" marR="9525" marT="9525" marB="0" anchor="b">
                    <a:lnL>
                      <a:noFill/>
                    </a:lnL>
                    <a:lnR>
                      <a:noFill/>
                    </a:lnR>
                    <a:lnT>
                      <a:noFill/>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algn="r" rtl="0" fontAlgn="b"/>
                      <a:r>
                        <a:rPr lang="en-US" sz="2000" b="0" i="0" u="none" strike="noStrike" dirty="0" smtClean="0">
                          <a:solidFill>
                            <a:schemeClr val="tx1"/>
                          </a:solidFill>
                          <a:latin typeface="Times New Roman"/>
                        </a:rPr>
                        <a:t>+3.71</a:t>
                      </a:r>
                      <a:endParaRPr lang="en-US" sz="2000" b="0" i="0" u="none" strike="noStrike" dirty="0">
                        <a:solidFill>
                          <a:schemeClr val="tx1"/>
                        </a:solidFill>
                        <a:latin typeface="Times New Roman"/>
                      </a:endParaRPr>
                    </a:p>
                  </a:txBody>
                  <a:tcPr marL="9525" marR="9525" marT="9525" marB="0" anchor="b">
                    <a:lnL>
                      <a:noFill/>
                    </a:lnL>
                    <a:lnR>
                      <a:noFill/>
                    </a:lnR>
                    <a:lnT>
                      <a:noFill/>
                    </a:lnT>
                    <a:lnB w="12700" cap="flat" cmpd="sng" algn="ctr">
                      <a:solidFill>
                        <a:schemeClr val="accent2"/>
                      </a:solidFill>
                      <a:prstDash val="solid"/>
                      <a:round/>
                      <a:headEnd type="none" w="med" len="med"/>
                      <a:tailEnd type="none" w="med" len="med"/>
                    </a:lnB>
                    <a:lnTlToBr>
                      <a:noFill/>
                    </a:lnTlToBr>
                    <a:lnBlToTr>
                      <a:noFill/>
                    </a:lnBlToTr>
                    <a:noFill/>
                  </a:tcPr>
                </a:tc>
              </a:tr>
            </a:tbl>
          </a:graphicData>
        </a:graphic>
      </p:graphicFrame>
      <p:sp>
        <p:nvSpPr>
          <p:cNvPr id="6" name="Content Placeholder 2"/>
          <p:cNvSpPr txBox="1">
            <a:spLocks/>
          </p:cNvSpPr>
          <p:nvPr/>
        </p:nvSpPr>
        <p:spPr bwMode="auto">
          <a:xfrm>
            <a:off x="709613" y="1133475"/>
            <a:ext cx="7772400" cy="493713"/>
          </a:xfrm>
          <a:prstGeom prst="rect">
            <a:avLst/>
          </a:prstGeom>
          <a:noFill/>
          <a:ln>
            <a:noFill/>
          </a:ln>
          <a:extLst/>
        </p:spPr>
        <p:txBody>
          <a:bodyPr/>
          <a:lstStyle/>
          <a:p>
            <a:pPr marL="342900" indent="-342900" eaLnBrk="0" hangingPunct="0">
              <a:spcBef>
                <a:spcPct val="20000"/>
              </a:spcBef>
              <a:buClr>
                <a:schemeClr val="tx2"/>
              </a:buClr>
              <a:buFontTx/>
              <a:buChar char="•"/>
              <a:defRPr/>
            </a:pPr>
            <a:r>
              <a:rPr kumimoji="1" lang="en-US" kern="0" dirty="0">
                <a:latin typeface="+mn-lt"/>
              </a:rPr>
              <a:t>200k citations for training and 100k citations for testing</a:t>
            </a:r>
          </a:p>
        </p:txBody>
      </p:sp>
    </p:spTree>
    <p:extLst>
      <p:ext uri="{BB962C8B-B14F-4D97-AF65-F5344CB8AC3E}">
        <p14:creationId xmlns:p14="http://schemas.microsoft.com/office/powerpoint/2010/main" val="3406639584"/>
      </p:ext>
    </p:extLst>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smtClean="0"/>
              <a:t>CheckTags Machine Learning Results</a:t>
            </a:r>
          </a:p>
        </p:txBody>
      </p:sp>
      <p:sp>
        <p:nvSpPr>
          <p:cNvPr id="18435" name="Slide Number Placeholder 3"/>
          <p:cNvSpPr>
            <a:spLocks noGrp="1"/>
          </p:cNvSpPr>
          <p:nvPr>
            <p:ph type="sldNum" sz="quarter" idx="10"/>
          </p:nvPr>
        </p:nvSpPr>
        <p:spPr>
          <a:noFill/>
          <a:ln>
            <a:miter lim="800000"/>
            <a:headEnd/>
            <a:tailEnd/>
          </a:ln>
        </p:spPr>
        <p:txBody>
          <a:bodyPr/>
          <a:lstStyle/>
          <a:p>
            <a:fld id="{7EF7680B-699B-43C6-A509-D718245517A1}" type="slidenum">
              <a:rPr lang="en-US" smtClean="0"/>
              <a:pPr/>
              <a:t>65</a:t>
            </a:fld>
            <a:endParaRPr lang="en-US" smtClean="0"/>
          </a:p>
        </p:txBody>
      </p:sp>
      <p:graphicFrame>
        <p:nvGraphicFramePr>
          <p:cNvPr id="5" name="Group 60"/>
          <p:cNvGraphicFramePr>
            <a:graphicFrameLocks noGrp="1"/>
          </p:cNvGraphicFramePr>
          <p:nvPr>
            <p:ph idx="1"/>
          </p:nvPr>
        </p:nvGraphicFramePr>
        <p:xfrm>
          <a:off x="582613" y="1644650"/>
          <a:ext cx="7892091" cy="4149509"/>
        </p:xfrm>
        <a:graphic>
          <a:graphicData uri="http://schemas.openxmlformats.org/drawingml/2006/table">
            <a:tbl>
              <a:tblPr/>
              <a:tblGrid>
                <a:gridCol w="2481145"/>
                <a:gridCol w="1754013"/>
                <a:gridCol w="1703733"/>
                <a:gridCol w="1953200"/>
              </a:tblGrid>
              <a:tr h="319193">
                <a:tc>
                  <a:txBody>
                    <a:bodyPr/>
                    <a:lstStyle/>
                    <a:p>
                      <a:pPr algn="l" rtl="0" fontAlgn="b"/>
                      <a:r>
                        <a:rPr lang="en-US" sz="2000" b="1" i="0" u="none" strike="noStrike" dirty="0" err="1">
                          <a:solidFill>
                            <a:schemeClr val="tx1"/>
                          </a:solidFill>
                          <a:latin typeface="Times New Roman"/>
                        </a:rPr>
                        <a:t>CheckTag</a:t>
                      </a:r>
                      <a:r>
                        <a:rPr lang="en-US" sz="2000" b="0" i="0" u="none" strike="noStrike" dirty="0">
                          <a:solidFill>
                            <a:schemeClr val="tx1"/>
                          </a:solidFill>
                          <a:latin typeface="Calibri"/>
                        </a:rPr>
                        <a:t> </a:t>
                      </a:r>
                      <a:endParaRPr lang="en-US" sz="2000" b="1" i="0" u="none" strike="noStrike" dirty="0">
                        <a:solidFill>
                          <a:schemeClr val="tx1"/>
                        </a:solidFill>
                        <a:latin typeface="Times New Roman"/>
                      </a:endParaRPr>
                    </a:p>
                  </a:txBody>
                  <a:tcPr marL="9525" marR="9525" marT="9525" marB="0" anchor="b">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algn="r" rtl="0" fontAlgn="b"/>
                      <a:r>
                        <a:rPr lang="en-US" sz="2000" b="1" i="0" u="none" strike="noStrike" dirty="0">
                          <a:solidFill>
                            <a:schemeClr val="tx1"/>
                          </a:solidFill>
                          <a:latin typeface="Times New Roman"/>
                        </a:rPr>
                        <a:t>F</a:t>
                      </a:r>
                      <a:r>
                        <a:rPr lang="en-US" sz="2000" b="1" i="0" u="none" strike="noStrike" baseline="-25000" dirty="0">
                          <a:solidFill>
                            <a:schemeClr val="tx1"/>
                          </a:solidFill>
                          <a:latin typeface="Times New Roman"/>
                        </a:rPr>
                        <a:t>1</a:t>
                      </a:r>
                      <a:r>
                        <a:rPr lang="en-US" sz="2000" b="1" i="0" u="none" strike="noStrike" dirty="0">
                          <a:solidFill>
                            <a:schemeClr val="tx1"/>
                          </a:solidFill>
                          <a:latin typeface="Times New Roman"/>
                        </a:rPr>
                        <a:t> before ML</a:t>
                      </a:r>
                      <a:r>
                        <a:rPr lang="en-US" sz="2000" b="0" i="0" u="none" strike="noStrike" dirty="0">
                          <a:solidFill>
                            <a:schemeClr val="tx1"/>
                          </a:solidFill>
                          <a:latin typeface="Calibri"/>
                        </a:rPr>
                        <a:t> </a:t>
                      </a:r>
                      <a:endParaRPr lang="en-US" sz="2000" b="1" i="0" u="none" strike="noStrike" dirty="0">
                        <a:solidFill>
                          <a:schemeClr val="tx1"/>
                        </a:solidFill>
                        <a:latin typeface="Times New Roman"/>
                      </a:endParaRPr>
                    </a:p>
                  </a:txBody>
                  <a:tcPr marL="9525" marR="9525" marT="9525" marB="0" anchor="b">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algn="r" rtl="0" fontAlgn="b"/>
                      <a:r>
                        <a:rPr lang="en-US" sz="2000" b="1" i="0" u="none" strike="noStrike" dirty="0">
                          <a:solidFill>
                            <a:schemeClr val="tx1"/>
                          </a:solidFill>
                          <a:latin typeface="Times New Roman"/>
                        </a:rPr>
                        <a:t>F</a:t>
                      </a:r>
                      <a:r>
                        <a:rPr lang="en-US" sz="2000" b="1" i="0" u="none" strike="noStrike" baseline="-25000" dirty="0">
                          <a:solidFill>
                            <a:schemeClr val="tx1"/>
                          </a:solidFill>
                          <a:latin typeface="Times New Roman"/>
                        </a:rPr>
                        <a:t>1</a:t>
                      </a:r>
                      <a:r>
                        <a:rPr lang="en-US" sz="2000" b="1" i="0" u="none" strike="noStrike" dirty="0">
                          <a:solidFill>
                            <a:schemeClr val="tx1"/>
                          </a:solidFill>
                          <a:latin typeface="Times New Roman"/>
                        </a:rPr>
                        <a:t> with ML</a:t>
                      </a:r>
                      <a:r>
                        <a:rPr lang="en-US" sz="2000" b="0" i="0" u="none" strike="noStrike" dirty="0">
                          <a:solidFill>
                            <a:schemeClr val="tx1"/>
                          </a:solidFill>
                          <a:latin typeface="Calibri"/>
                        </a:rPr>
                        <a:t> </a:t>
                      </a:r>
                      <a:endParaRPr lang="en-US" sz="2000" b="1" i="0" u="none" strike="noStrike" dirty="0">
                        <a:solidFill>
                          <a:schemeClr val="tx1"/>
                        </a:solidFill>
                        <a:latin typeface="Times New Roman"/>
                      </a:endParaRPr>
                    </a:p>
                  </a:txBody>
                  <a:tcPr marL="9525" marR="9525" marT="9525" marB="0" anchor="b">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algn="r" rtl="0" fontAlgn="b"/>
                      <a:r>
                        <a:rPr lang="en-US" sz="2000" b="1" i="0" u="none" strike="noStrike" dirty="0">
                          <a:solidFill>
                            <a:schemeClr val="tx1"/>
                          </a:solidFill>
                          <a:latin typeface="Times New Roman"/>
                        </a:rPr>
                        <a:t>Improvement</a:t>
                      </a:r>
                      <a:r>
                        <a:rPr lang="en-US" sz="2000" b="0" i="0" u="none" strike="noStrike" dirty="0">
                          <a:solidFill>
                            <a:schemeClr val="tx1"/>
                          </a:solidFill>
                          <a:latin typeface="Calibri"/>
                        </a:rPr>
                        <a:t> </a:t>
                      </a:r>
                      <a:endParaRPr lang="en-US" sz="2000" b="1" i="0" u="none" strike="noStrike" dirty="0">
                        <a:solidFill>
                          <a:schemeClr val="tx1"/>
                        </a:solidFill>
                        <a:latin typeface="Times New Roman"/>
                      </a:endParaRPr>
                    </a:p>
                  </a:txBody>
                  <a:tcPr marL="9525" marR="9525" marT="9525" marB="0" anchor="b">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r>
              <a:tr h="319193">
                <a:tc>
                  <a:txBody>
                    <a:bodyPr/>
                    <a:lstStyle/>
                    <a:p>
                      <a:pPr algn="l" rtl="0" fontAlgn="b"/>
                      <a:r>
                        <a:rPr lang="en-US" sz="2000" b="0" i="0" u="none" strike="noStrike" dirty="0">
                          <a:solidFill>
                            <a:schemeClr val="tx1"/>
                          </a:solidFill>
                          <a:latin typeface="Times New Roman"/>
                        </a:rPr>
                        <a:t>Middle Aged</a:t>
                      </a:r>
                      <a:r>
                        <a:rPr lang="en-US" sz="2000" b="0" i="0" u="none" strike="noStrike" dirty="0">
                          <a:solidFill>
                            <a:schemeClr val="tx1"/>
                          </a:solidFill>
                          <a:latin typeface="Calibri"/>
                        </a:rPr>
                        <a:t> </a:t>
                      </a:r>
                      <a:endParaRPr lang="en-US" sz="2000" b="0" i="0" u="none" strike="noStrike" dirty="0">
                        <a:solidFill>
                          <a:schemeClr val="tx1"/>
                        </a:solidFill>
                        <a:latin typeface="Times New Roman"/>
                      </a:endParaRPr>
                    </a:p>
                  </a:txBody>
                  <a:tcPr marL="9525" marR="9525" marT="9525" marB="0" anchor="b">
                    <a:lnL>
                      <a:noFill/>
                    </a:lnL>
                    <a:lnR>
                      <a:noFill/>
                    </a:lnR>
                    <a:lnT w="12700" cap="flat" cmpd="sng" algn="ctr">
                      <a:solidFill>
                        <a:schemeClr val="accent2"/>
                      </a:solidFill>
                      <a:prstDash val="solid"/>
                      <a:round/>
                      <a:headEnd type="none" w="med" len="med"/>
                      <a:tailEnd type="none" w="med" len="med"/>
                    </a:lnT>
                    <a:lnB>
                      <a:noFill/>
                    </a:lnB>
                    <a:lnTlToBr>
                      <a:noFill/>
                    </a:lnTlToBr>
                    <a:lnBlToTr>
                      <a:noFill/>
                    </a:lnBlToTr>
                    <a:solidFill>
                      <a:schemeClr val="accent2">
                        <a:alpha val="20000"/>
                      </a:schemeClr>
                    </a:solidFill>
                  </a:tcPr>
                </a:tc>
                <a:tc>
                  <a:txBody>
                    <a:bodyPr/>
                    <a:lstStyle/>
                    <a:p>
                      <a:pPr algn="r" rtl="0" fontAlgn="b"/>
                      <a:r>
                        <a:rPr lang="en-US" sz="2000" b="0" i="0" u="none" strike="noStrike" dirty="0">
                          <a:solidFill>
                            <a:schemeClr val="tx1"/>
                          </a:solidFill>
                          <a:latin typeface="Times New Roman"/>
                        </a:rPr>
                        <a:t>1.01%</a:t>
                      </a:r>
                    </a:p>
                  </a:txBody>
                  <a:tcPr marL="9525" marR="9525" marT="9525" marB="0" anchor="b">
                    <a:lnL>
                      <a:noFill/>
                    </a:lnL>
                    <a:lnR>
                      <a:noFill/>
                    </a:lnR>
                    <a:lnT w="12700" cap="flat" cmpd="sng" algn="ctr">
                      <a:solidFill>
                        <a:schemeClr val="accent2"/>
                      </a:solidFill>
                      <a:prstDash val="solid"/>
                      <a:round/>
                      <a:headEnd type="none" w="med" len="med"/>
                      <a:tailEnd type="none" w="med" len="med"/>
                    </a:lnT>
                    <a:lnB>
                      <a:noFill/>
                    </a:lnB>
                    <a:lnTlToBr>
                      <a:noFill/>
                    </a:lnTlToBr>
                    <a:lnBlToTr>
                      <a:noFill/>
                    </a:lnBlToTr>
                    <a:solidFill>
                      <a:schemeClr val="accent2">
                        <a:alpha val="20000"/>
                      </a:schemeClr>
                    </a:solidFill>
                  </a:tcPr>
                </a:tc>
                <a:tc>
                  <a:txBody>
                    <a:bodyPr/>
                    <a:lstStyle/>
                    <a:p>
                      <a:pPr algn="r" rtl="0" fontAlgn="b"/>
                      <a:r>
                        <a:rPr lang="en-US" sz="2000" b="0" i="0" u="none" strike="noStrike" dirty="0">
                          <a:solidFill>
                            <a:schemeClr val="tx1"/>
                          </a:solidFill>
                          <a:latin typeface="Times New Roman"/>
                        </a:rPr>
                        <a:t>59.50%</a:t>
                      </a:r>
                    </a:p>
                  </a:txBody>
                  <a:tcPr marL="9525" marR="9525" marT="9525" marB="0" anchor="b">
                    <a:lnL>
                      <a:noFill/>
                    </a:lnL>
                    <a:lnR>
                      <a:noFill/>
                    </a:lnR>
                    <a:lnT w="12700" cap="flat" cmpd="sng" algn="ctr">
                      <a:solidFill>
                        <a:schemeClr val="accent2"/>
                      </a:solidFill>
                      <a:prstDash val="solid"/>
                      <a:round/>
                      <a:headEnd type="none" w="med" len="med"/>
                      <a:tailEnd type="none" w="med" len="med"/>
                    </a:lnT>
                    <a:lnB>
                      <a:noFill/>
                    </a:lnB>
                    <a:lnTlToBr>
                      <a:noFill/>
                    </a:lnTlToBr>
                    <a:lnBlToTr>
                      <a:noFill/>
                    </a:lnBlToTr>
                    <a:solidFill>
                      <a:schemeClr val="accent2">
                        <a:alpha val="20000"/>
                      </a:schemeClr>
                    </a:solidFill>
                  </a:tcPr>
                </a:tc>
                <a:tc>
                  <a:txBody>
                    <a:bodyPr/>
                    <a:lstStyle/>
                    <a:p>
                      <a:pPr algn="r" rtl="0" fontAlgn="b"/>
                      <a:r>
                        <a:rPr lang="en-US" sz="2000" b="0" i="0" u="none" strike="noStrike" dirty="0" smtClean="0">
                          <a:solidFill>
                            <a:schemeClr val="tx1"/>
                          </a:solidFill>
                          <a:latin typeface="Times New Roman"/>
                        </a:rPr>
                        <a:t>+58.49</a:t>
                      </a:r>
                      <a:endParaRPr lang="en-US" sz="2000" b="0" i="0" u="none" strike="noStrike" dirty="0">
                        <a:solidFill>
                          <a:schemeClr val="tx1"/>
                        </a:solidFill>
                        <a:latin typeface="Times New Roman"/>
                      </a:endParaRPr>
                    </a:p>
                  </a:txBody>
                  <a:tcPr marL="9525" marR="9525" marT="9525" marB="0" anchor="b">
                    <a:lnL>
                      <a:noFill/>
                    </a:lnL>
                    <a:lnR>
                      <a:noFill/>
                    </a:lnR>
                    <a:lnT w="12700" cap="flat" cmpd="sng" algn="ctr">
                      <a:solidFill>
                        <a:schemeClr val="accent2"/>
                      </a:solidFill>
                      <a:prstDash val="solid"/>
                      <a:round/>
                      <a:headEnd type="none" w="med" len="med"/>
                      <a:tailEnd type="none" w="med" len="med"/>
                    </a:lnT>
                    <a:lnB>
                      <a:noFill/>
                    </a:lnB>
                    <a:lnTlToBr>
                      <a:noFill/>
                    </a:lnTlToBr>
                    <a:lnBlToTr>
                      <a:noFill/>
                    </a:lnBlToTr>
                    <a:solidFill>
                      <a:schemeClr val="accent2">
                        <a:alpha val="20000"/>
                      </a:schemeClr>
                    </a:solidFill>
                  </a:tcPr>
                </a:tc>
              </a:tr>
              <a:tr h="319193">
                <a:tc>
                  <a:txBody>
                    <a:bodyPr/>
                    <a:lstStyle/>
                    <a:p>
                      <a:pPr algn="l" rtl="0" fontAlgn="b"/>
                      <a:r>
                        <a:rPr lang="en-US" sz="2000" b="0" i="0" u="none" strike="noStrike" dirty="0">
                          <a:solidFill>
                            <a:schemeClr val="tx1"/>
                          </a:solidFill>
                          <a:latin typeface="Times New Roman"/>
                        </a:rPr>
                        <a:t>Aged</a:t>
                      </a:r>
                      <a:r>
                        <a:rPr lang="en-US" sz="2000" b="0" i="0" u="none" strike="noStrike" dirty="0">
                          <a:solidFill>
                            <a:schemeClr val="tx1"/>
                          </a:solidFill>
                          <a:latin typeface="Calibri"/>
                        </a:rPr>
                        <a:t> </a:t>
                      </a:r>
                      <a:endParaRPr lang="en-US" sz="2000" b="0" i="0" u="none" strike="noStrike" dirty="0">
                        <a:solidFill>
                          <a:schemeClr val="tx1"/>
                        </a:solidFill>
                        <a:latin typeface="Times New Roman"/>
                      </a:endParaRPr>
                    </a:p>
                  </a:txBody>
                  <a:tcPr marL="9525" marR="9525" marT="9525" marB="0" anchor="b">
                    <a:lnL>
                      <a:noFill/>
                    </a:lnL>
                    <a:lnR>
                      <a:noFill/>
                    </a:lnR>
                    <a:lnT>
                      <a:noFill/>
                    </a:lnT>
                    <a:lnB>
                      <a:noFill/>
                    </a:lnB>
                    <a:lnTlToBr>
                      <a:noFill/>
                    </a:lnTlToBr>
                    <a:lnBlToTr>
                      <a:noFill/>
                    </a:lnBlToTr>
                    <a:noFill/>
                  </a:tcPr>
                </a:tc>
                <a:tc>
                  <a:txBody>
                    <a:bodyPr/>
                    <a:lstStyle/>
                    <a:p>
                      <a:pPr algn="r" rtl="0" fontAlgn="b"/>
                      <a:r>
                        <a:rPr lang="en-US" sz="2000" b="0" i="0" u="none" strike="noStrike" dirty="0">
                          <a:solidFill>
                            <a:schemeClr val="tx1"/>
                          </a:solidFill>
                          <a:latin typeface="Times New Roman"/>
                        </a:rPr>
                        <a:t>11.72%</a:t>
                      </a:r>
                    </a:p>
                  </a:txBody>
                  <a:tcPr marL="9525" marR="9525" marT="9525" marB="0" anchor="b">
                    <a:lnL>
                      <a:noFill/>
                    </a:lnL>
                    <a:lnR>
                      <a:noFill/>
                    </a:lnR>
                    <a:lnT>
                      <a:noFill/>
                    </a:lnT>
                    <a:lnB>
                      <a:noFill/>
                    </a:lnB>
                    <a:lnTlToBr>
                      <a:noFill/>
                    </a:lnTlToBr>
                    <a:lnBlToTr>
                      <a:noFill/>
                    </a:lnBlToTr>
                    <a:noFill/>
                  </a:tcPr>
                </a:tc>
                <a:tc>
                  <a:txBody>
                    <a:bodyPr/>
                    <a:lstStyle/>
                    <a:p>
                      <a:pPr algn="r" rtl="0" fontAlgn="b"/>
                      <a:r>
                        <a:rPr lang="en-US" sz="2000" b="0" i="0" u="none" strike="noStrike" dirty="0">
                          <a:solidFill>
                            <a:schemeClr val="tx1"/>
                          </a:solidFill>
                          <a:latin typeface="Times New Roman"/>
                        </a:rPr>
                        <a:t>54.67%</a:t>
                      </a:r>
                    </a:p>
                  </a:txBody>
                  <a:tcPr marL="9525" marR="9525" marT="9525" marB="0" anchor="b">
                    <a:lnL>
                      <a:noFill/>
                    </a:lnL>
                    <a:lnR>
                      <a:noFill/>
                    </a:lnR>
                    <a:lnT>
                      <a:noFill/>
                    </a:lnT>
                    <a:lnB>
                      <a:noFill/>
                    </a:lnB>
                    <a:lnTlToBr>
                      <a:noFill/>
                    </a:lnTlToBr>
                    <a:lnBlToTr>
                      <a:noFill/>
                    </a:lnBlToTr>
                    <a:noFill/>
                  </a:tcPr>
                </a:tc>
                <a:tc>
                  <a:txBody>
                    <a:bodyPr/>
                    <a:lstStyle/>
                    <a:p>
                      <a:pPr algn="r" rtl="0" fontAlgn="b"/>
                      <a:r>
                        <a:rPr lang="en-US" sz="2000" b="0" i="0" u="none" strike="noStrike" dirty="0" smtClean="0">
                          <a:solidFill>
                            <a:schemeClr val="tx1"/>
                          </a:solidFill>
                          <a:latin typeface="Times New Roman"/>
                        </a:rPr>
                        <a:t>+42.95</a:t>
                      </a:r>
                      <a:endParaRPr lang="en-US" sz="2000" b="0" i="0" u="none" strike="noStrike" dirty="0">
                        <a:solidFill>
                          <a:schemeClr val="tx1"/>
                        </a:solidFill>
                        <a:latin typeface="Times New Roman"/>
                      </a:endParaRPr>
                    </a:p>
                  </a:txBody>
                  <a:tcPr marL="9525" marR="9525" marT="9525" marB="0" anchor="b">
                    <a:lnL>
                      <a:noFill/>
                    </a:lnL>
                    <a:lnR>
                      <a:noFill/>
                    </a:lnR>
                    <a:lnT>
                      <a:noFill/>
                    </a:lnT>
                    <a:lnB>
                      <a:noFill/>
                    </a:lnB>
                    <a:lnTlToBr>
                      <a:noFill/>
                    </a:lnTlToBr>
                    <a:lnBlToTr>
                      <a:noFill/>
                    </a:lnBlToTr>
                    <a:noFill/>
                  </a:tcPr>
                </a:tc>
              </a:tr>
              <a:tr h="319193">
                <a:tc>
                  <a:txBody>
                    <a:bodyPr/>
                    <a:lstStyle/>
                    <a:p>
                      <a:pPr algn="l" rtl="0" fontAlgn="b"/>
                      <a:r>
                        <a:rPr lang="en-US" sz="2000" b="0" i="0" u="none" strike="noStrike" dirty="0">
                          <a:solidFill>
                            <a:schemeClr val="tx1"/>
                          </a:solidFill>
                          <a:latin typeface="Times New Roman"/>
                        </a:rPr>
                        <a:t>Child, Preschool</a:t>
                      </a:r>
                      <a:r>
                        <a:rPr lang="en-US" sz="2000" b="0" i="0" u="none" strike="noStrike" dirty="0">
                          <a:solidFill>
                            <a:schemeClr val="tx1"/>
                          </a:solidFill>
                          <a:latin typeface="Calibri"/>
                        </a:rPr>
                        <a:t> </a:t>
                      </a:r>
                      <a:endParaRPr lang="en-US" sz="2000" b="0" i="0" u="none" strike="noStrike" dirty="0">
                        <a:solidFill>
                          <a:schemeClr val="tx1"/>
                        </a:solidFill>
                        <a:latin typeface="Times New Roman"/>
                      </a:endParaRPr>
                    </a:p>
                  </a:txBody>
                  <a:tcPr marL="9525" marR="9525" marT="9525" marB="0" anchor="b">
                    <a:lnL>
                      <a:noFill/>
                    </a:lnL>
                    <a:lnR>
                      <a:noFill/>
                    </a:lnR>
                    <a:lnT>
                      <a:noFill/>
                    </a:lnT>
                    <a:lnB>
                      <a:noFill/>
                    </a:lnB>
                    <a:lnTlToBr>
                      <a:noFill/>
                    </a:lnTlToBr>
                    <a:lnBlToTr>
                      <a:noFill/>
                    </a:lnBlToTr>
                    <a:solidFill>
                      <a:schemeClr val="accent2">
                        <a:alpha val="20000"/>
                      </a:schemeClr>
                    </a:solidFill>
                  </a:tcPr>
                </a:tc>
                <a:tc>
                  <a:txBody>
                    <a:bodyPr/>
                    <a:lstStyle/>
                    <a:p>
                      <a:pPr algn="r" rtl="0" fontAlgn="b"/>
                      <a:r>
                        <a:rPr lang="en-US" sz="2000" b="0" i="0" u="none" strike="noStrike" dirty="0">
                          <a:solidFill>
                            <a:schemeClr val="tx1"/>
                          </a:solidFill>
                          <a:latin typeface="Times New Roman"/>
                        </a:rPr>
                        <a:t>6.11%</a:t>
                      </a:r>
                    </a:p>
                  </a:txBody>
                  <a:tcPr marL="9525" marR="9525" marT="9525" marB="0" anchor="b">
                    <a:lnL>
                      <a:noFill/>
                    </a:lnL>
                    <a:lnR>
                      <a:noFill/>
                    </a:lnR>
                    <a:lnT>
                      <a:noFill/>
                    </a:lnT>
                    <a:lnB>
                      <a:noFill/>
                    </a:lnB>
                    <a:lnTlToBr>
                      <a:noFill/>
                    </a:lnTlToBr>
                    <a:lnBlToTr>
                      <a:noFill/>
                    </a:lnBlToTr>
                    <a:solidFill>
                      <a:schemeClr val="accent2">
                        <a:alpha val="20000"/>
                      </a:schemeClr>
                    </a:solidFill>
                  </a:tcPr>
                </a:tc>
                <a:tc>
                  <a:txBody>
                    <a:bodyPr/>
                    <a:lstStyle/>
                    <a:p>
                      <a:pPr algn="r" rtl="0" fontAlgn="b"/>
                      <a:r>
                        <a:rPr lang="en-US" sz="2000" b="0" i="0" u="none" strike="noStrike">
                          <a:solidFill>
                            <a:schemeClr val="tx1"/>
                          </a:solidFill>
                          <a:latin typeface="Times New Roman"/>
                        </a:rPr>
                        <a:t>45.40%</a:t>
                      </a:r>
                    </a:p>
                  </a:txBody>
                  <a:tcPr marL="9525" marR="9525" marT="9525" marB="0" anchor="b">
                    <a:lnL>
                      <a:noFill/>
                    </a:lnL>
                    <a:lnR>
                      <a:noFill/>
                    </a:lnR>
                    <a:lnT>
                      <a:noFill/>
                    </a:lnT>
                    <a:lnB>
                      <a:noFill/>
                    </a:lnB>
                    <a:lnTlToBr>
                      <a:noFill/>
                    </a:lnTlToBr>
                    <a:lnBlToTr>
                      <a:noFill/>
                    </a:lnBlToTr>
                    <a:solidFill>
                      <a:schemeClr val="accent2">
                        <a:alpha val="20000"/>
                      </a:schemeClr>
                    </a:solidFill>
                  </a:tcPr>
                </a:tc>
                <a:tc>
                  <a:txBody>
                    <a:bodyPr/>
                    <a:lstStyle/>
                    <a:p>
                      <a:pPr algn="r" rtl="0" fontAlgn="b"/>
                      <a:r>
                        <a:rPr lang="en-US" sz="2000" b="0" i="0" u="none" strike="noStrike" dirty="0" smtClean="0">
                          <a:solidFill>
                            <a:schemeClr val="tx1"/>
                          </a:solidFill>
                          <a:latin typeface="Times New Roman"/>
                        </a:rPr>
                        <a:t>+39.29</a:t>
                      </a:r>
                      <a:endParaRPr lang="en-US" sz="2000" b="0" i="0" u="none" strike="noStrike" dirty="0">
                        <a:solidFill>
                          <a:schemeClr val="tx1"/>
                        </a:solidFill>
                        <a:latin typeface="Times New Roman"/>
                      </a:endParaRPr>
                    </a:p>
                  </a:txBody>
                  <a:tcPr marL="9525" marR="9525" marT="9525" marB="0" anchor="b">
                    <a:lnL>
                      <a:noFill/>
                    </a:lnL>
                    <a:lnR>
                      <a:noFill/>
                    </a:lnR>
                    <a:lnT>
                      <a:noFill/>
                    </a:lnT>
                    <a:lnB>
                      <a:noFill/>
                    </a:lnB>
                    <a:lnTlToBr>
                      <a:noFill/>
                    </a:lnTlToBr>
                    <a:lnBlToTr>
                      <a:noFill/>
                    </a:lnBlToTr>
                    <a:solidFill>
                      <a:schemeClr val="accent2">
                        <a:alpha val="20000"/>
                      </a:schemeClr>
                    </a:solidFill>
                  </a:tcPr>
                </a:tc>
              </a:tr>
              <a:tr h="319193">
                <a:tc>
                  <a:txBody>
                    <a:bodyPr/>
                    <a:lstStyle/>
                    <a:p>
                      <a:pPr algn="l" rtl="0" fontAlgn="b"/>
                      <a:r>
                        <a:rPr lang="en-US" sz="2000" b="0" i="0" u="none" strike="noStrike" dirty="0">
                          <a:solidFill>
                            <a:schemeClr val="tx1"/>
                          </a:solidFill>
                          <a:latin typeface="Times New Roman"/>
                        </a:rPr>
                        <a:t>Adult</a:t>
                      </a:r>
                      <a:r>
                        <a:rPr lang="en-US" sz="2000" b="0" i="0" u="none" strike="noStrike" dirty="0">
                          <a:solidFill>
                            <a:schemeClr val="tx1"/>
                          </a:solidFill>
                          <a:latin typeface="Calibri"/>
                        </a:rPr>
                        <a:t> </a:t>
                      </a:r>
                      <a:endParaRPr lang="en-US" sz="2000" b="0" i="0" u="none" strike="noStrike" dirty="0">
                        <a:solidFill>
                          <a:schemeClr val="tx1"/>
                        </a:solidFill>
                        <a:latin typeface="Times New Roman"/>
                      </a:endParaRPr>
                    </a:p>
                  </a:txBody>
                  <a:tcPr marL="9525" marR="9525" marT="9525" marB="0" anchor="b">
                    <a:lnL>
                      <a:noFill/>
                    </a:lnL>
                    <a:lnR>
                      <a:noFill/>
                    </a:lnR>
                    <a:lnT>
                      <a:noFill/>
                    </a:lnT>
                    <a:lnB>
                      <a:noFill/>
                    </a:lnB>
                    <a:lnTlToBr>
                      <a:noFill/>
                    </a:lnTlToBr>
                    <a:lnBlToTr>
                      <a:noFill/>
                    </a:lnBlToTr>
                    <a:noFill/>
                  </a:tcPr>
                </a:tc>
                <a:tc>
                  <a:txBody>
                    <a:bodyPr/>
                    <a:lstStyle/>
                    <a:p>
                      <a:pPr algn="r" rtl="0" fontAlgn="b"/>
                      <a:r>
                        <a:rPr lang="en-US" sz="2000" b="0" i="0" u="none" strike="noStrike" dirty="0">
                          <a:solidFill>
                            <a:schemeClr val="tx1"/>
                          </a:solidFill>
                          <a:latin typeface="Times New Roman"/>
                        </a:rPr>
                        <a:t>19.49%</a:t>
                      </a:r>
                    </a:p>
                  </a:txBody>
                  <a:tcPr marL="9525" marR="9525" marT="9525" marB="0" anchor="b">
                    <a:lnL>
                      <a:noFill/>
                    </a:lnL>
                    <a:lnR>
                      <a:noFill/>
                    </a:lnR>
                    <a:lnT>
                      <a:noFill/>
                    </a:lnT>
                    <a:lnB>
                      <a:noFill/>
                    </a:lnB>
                    <a:lnTlToBr>
                      <a:noFill/>
                    </a:lnTlToBr>
                    <a:lnBlToTr>
                      <a:noFill/>
                    </a:lnBlToTr>
                    <a:noFill/>
                  </a:tcPr>
                </a:tc>
                <a:tc>
                  <a:txBody>
                    <a:bodyPr/>
                    <a:lstStyle/>
                    <a:p>
                      <a:pPr algn="r" rtl="0" fontAlgn="b"/>
                      <a:r>
                        <a:rPr lang="en-US" sz="2000" b="0" i="0" u="none" strike="noStrike">
                          <a:solidFill>
                            <a:schemeClr val="tx1"/>
                          </a:solidFill>
                          <a:latin typeface="Times New Roman"/>
                        </a:rPr>
                        <a:t>56.84%</a:t>
                      </a:r>
                    </a:p>
                  </a:txBody>
                  <a:tcPr marL="9525" marR="9525" marT="9525" marB="0" anchor="b">
                    <a:lnL>
                      <a:noFill/>
                    </a:lnL>
                    <a:lnR>
                      <a:noFill/>
                    </a:lnR>
                    <a:lnT>
                      <a:noFill/>
                    </a:lnT>
                    <a:lnB>
                      <a:noFill/>
                    </a:lnB>
                    <a:lnTlToBr>
                      <a:noFill/>
                    </a:lnTlToBr>
                    <a:lnBlToTr>
                      <a:noFill/>
                    </a:lnBlToTr>
                    <a:noFill/>
                  </a:tcPr>
                </a:tc>
                <a:tc>
                  <a:txBody>
                    <a:bodyPr/>
                    <a:lstStyle/>
                    <a:p>
                      <a:pPr algn="r" rtl="0" fontAlgn="b"/>
                      <a:r>
                        <a:rPr lang="en-US" sz="2000" b="0" i="0" u="none" strike="noStrike" dirty="0" smtClean="0">
                          <a:solidFill>
                            <a:schemeClr val="tx1"/>
                          </a:solidFill>
                          <a:latin typeface="Times New Roman"/>
                        </a:rPr>
                        <a:t>+37.35</a:t>
                      </a:r>
                      <a:endParaRPr lang="en-US" sz="2000" b="0" i="0" u="none" strike="noStrike" dirty="0">
                        <a:solidFill>
                          <a:schemeClr val="tx1"/>
                        </a:solidFill>
                        <a:latin typeface="Times New Roman"/>
                      </a:endParaRPr>
                    </a:p>
                  </a:txBody>
                  <a:tcPr marL="9525" marR="9525" marT="9525" marB="0" anchor="b">
                    <a:lnL>
                      <a:noFill/>
                    </a:lnL>
                    <a:lnR>
                      <a:noFill/>
                    </a:lnR>
                    <a:lnT>
                      <a:noFill/>
                    </a:lnT>
                    <a:lnB>
                      <a:noFill/>
                    </a:lnB>
                    <a:lnTlToBr>
                      <a:noFill/>
                    </a:lnTlToBr>
                    <a:lnBlToTr>
                      <a:noFill/>
                    </a:lnBlToTr>
                    <a:noFill/>
                  </a:tcPr>
                </a:tc>
              </a:tr>
              <a:tr h="319193">
                <a:tc>
                  <a:txBody>
                    <a:bodyPr/>
                    <a:lstStyle/>
                    <a:p>
                      <a:pPr algn="l" rtl="0" fontAlgn="b"/>
                      <a:r>
                        <a:rPr lang="en-US" sz="2000" b="1" i="0" u="none" strike="noStrike" dirty="0">
                          <a:solidFill>
                            <a:schemeClr val="tx1"/>
                          </a:solidFill>
                          <a:latin typeface="Times New Roman"/>
                        </a:rPr>
                        <a:t>Male</a:t>
                      </a:r>
                      <a:r>
                        <a:rPr lang="en-US" sz="2000" b="1" i="0" u="none" strike="noStrike" dirty="0">
                          <a:solidFill>
                            <a:schemeClr val="tx1"/>
                          </a:solidFill>
                          <a:latin typeface="Calibri"/>
                        </a:rPr>
                        <a:t> </a:t>
                      </a:r>
                      <a:endParaRPr lang="en-US" sz="2000" b="1" i="0" u="none" strike="noStrike" dirty="0">
                        <a:solidFill>
                          <a:schemeClr val="tx1"/>
                        </a:solidFill>
                        <a:latin typeface="Times New Roman"/>
                      </a:endParaRPr>
                    </a:p>
                  </a:txBody>
                  <a:tcPr marL="9525" marR="9525" marT="9525" marB="0" anchor="b">
                    <a:lnL>
                      <a:noFill/>
                    </a:lnL>
                    <a:lnR>
                      <a:noFill/>
                    </a:lnR>
                    <a:lnT>
                      <a:noFill/>
                    </a:lnT>
                    <a:lnB>
                      <a:noFill/>
                    </a:lnB>
                    <a:lnTlToBr>
                      <a:noFill/>
                    </a:lnTlToBr>
                    <a:lnBlToTr>
                      <a:noFill/>
                    </a:lnBlToTr>
                    <a:solidFill>
                      <a:schemeClr val="accent2">
                        <a:alpha val="20000"/>
                      </a:schemeClr>
                    </a:solidFill>
                  </a:tcPr>
                </a:tc>
                <a:tc>
                  <a:txBody>
                    <a:bodyPr/>
                    <a:lstStyle/>
                    <a:p>
                      <a:pPr algn="r" rtl="0" fontAlgn="b"/>
                      <a:r>
                        <a:rPr lang="en-US" sz="2000" b="1" i="0" u="none" strike="noStrike" dirty="0">
                          <a:solidFill>
                            <a:schemeClr val="tx1"/>
                          </a:solidFill>
                          <a:latin typeface="Times New Roman"/>
                        </a:rPr>
                        <a:t>38.47%</a:t>
                      </a:r>
                    </a:p>
                  </a:txBody>
                  <a:tcPr marL="9525" marR="9525" marT="9525" marB="0" anchor="b">
                    <a:lnL>
                      <a:noFill/>
                    </a:lnL>
                    <a:lnR>
                      <a:noFill/>
                    </a:lnR>
                    <a:lnT>
                      <a:noFill/>
                    </a:lnT>
                    <a:lnB>
                      <a:noFill/>
                    </a:lnB>
                    <a:lnTlToBr>
                      <a:noFill/>
                    </a:lnTlToBr>
                    <a:lnBlToTr>
                      <a:noFill/>
                    </a:lnBlToTr>
                    <a:solidFill>
                      <a:schemeClr val="accent2">
                        <a:alpha val="20000"/>
                      </a:schemeClr>
                    </a:solidFill>
                  </a:tcPr>
                </a:tc>
                <a:tc>
                  <a:txBody>
                    <a:bodyPr/>
                    <a:lstStyle/>
                    <a:p>
                      <a:pPr algn="r" rtl="0" fontAlgn="b"/>
                      <a:r>
                        <a:rPr lang="en-US" sz="2000" b="0" i="0" u="none" strike="noStrike">
                          <a:solidFill>
                            <a:schemeClr val="tx1"/>
                          </a:solidFill>
                          <a:latin typeface="Times New Roman"/>
                        </a:rPr>
                        <a:t>71.14%</a:t>
                      </a:r>
                    </a:p>
                  </a:txBody>
                  <a:tcPr marL="9525" marR="9525" marT="9525" marB="0" anchor="b">
                    <a:lnL>
                      <a:noFill/>
                    </a:lnL>
                    <a:lnR>
                      <a:noFill/>
                    </a:lnR>
                    <a:lnT>
                      <a:noFill/>
                    </a:lnT>
                    <a:lnB>
                      <a:noFill/>
                    </a:lnB>
                    <a:lnTlToBr>
                      <a:noFill/>
                    </a:lnTlToBr>
                    <a:lnBlToTr>
                      <a:noFill/>
                    </a:lnBlToTr>
                    <a:solidFill>
                      <a:schemeClr val="accent2">
                        <a:alpha val="20000"/>
                      </a:schemeClr>
                    </a:solidFill>
                  </a:tcPr>
                </a:tc>
                <a:tc>
                  <a:txBody>
                    <a:bodyPr/>
                    <a:lstStyle/>
                    <a:p>
                      <a:pPr algn="r" rtl="0" fontAlgn="b"/>
                      <a:r>
                        <a:rPr lang="en-US" sz="2000" b="0" i="0" u="none" strike="noStrike" dirty="0" smtClean="0">
                          <a:solidFill>
                            <a:schemeClr val="tx1"/>
                          </a:solidFill>
                          <a:latin typeface="Times New Roman"/>
                        </a:rPr>
                        <a:t>+32.67</a:t>
                      </a:r>
                      <a:endParaRPr lang="en-US" sz="2000" b="0" i="0" u="none" strike="noStrike" dirty="0">
                        <a:solidFill>
                          <a:schemeClr val="tx1"/>
                        </a:solidFill>
                        <a:latin typeface="Times New Roman"/>
                      </a:endParaRPr>
                    </a:p>
                  </a:txBody>
                  <a:tcPr marL="9525" marR="9525" marT="9525" marB="0" anchor="b">
                    <a:lnL>
                      <a:noFill/>
                    </a:lnL>
                    <a:lnR>
                      <a:noFill/>
                    </a:lnR>
                    <a:lnT>
                      <a:noFill/>
                    </a:lnT>
                    <a:lnB>
                      <a:noFill/>
                    </a:lnB>
                    <a:lnTlToBr>
                      <a:noFill/>
                    </a:lnTlToBr>
                    <a:lnBlToTr>
                      <a:noFill/>
                    </a:lnBlToTr>
                    <a:solidFill>
                      <a:schemeClr val="accent2">
                        <a:alpha val="20000"/>
                      </a:schemeClr>
                    </a:solidFill>
                  </a:tcPr>
                </a:tc>
              </a:tr>
              <a:tr h="319193">
                <a:tc>
                  <a:txBody>
                    <a:bodyPr/>
                    <a:lstStyle/>
                    <a:p>
                      <a:pPr algn="l" rtl="0" fontAlgn="b"/>
                      <a:r>
                        <a:rPr lang="en-US" sz="2000" b="0" i="0" u="none" strike="noStrike" dirty="0">
                          <a:solidFill>
                            <a:schemeClr val="tx1"/>
                          </a:solidFill>
                          <a:latin typeface="Times New Roman"/>
                        </a:rPr>
                        <a:t>Aged, 80 and over</a:t>
                      </a:r>
                      <a:r>
                        <a:rPr lang="en-US" sz="2000" b="0" i="0" u="none" strike="noStrike" dirty="0">
                          <a:solidFill>
                            <a:schemeClr val="tx1"/>
                          </a:solidFill>
                          <a:latin typeface="Calibri"/>
                        </a:rPr>
                        <a:t> </a:t>
                      </a:r>
                      <a:endParaRPr lang="en-US" sz="2000" b="0" i="0" u="none" strike="noStrike" dirty="0">
                        <a:solidFill>
                          <a:schemeClr val="tx1"/>
                        </a:solidFill>
                        <a:latin typeface="Times New Roman"/>
                      </a:endParaRPr>
                    </a:p>
                  </a:txBody>
                  <a:tcPr marL="9525" marR="9525" marT="9525" marB="0" anchor="b">
                    <a:lnL>
                      <a:noFill/>
                    </a:lnL>
                    <a:lnR>
                      <a:noFill/>
                    </a:lnR>
                    <a:lnT>
                      <a:noFill/>
                    </a:lnT>
                    <a:lnB>
                      <a:noFill/>
                    </a:lnB>
                    <a:lnTlToBr>
                      <a:noFill/>
                    </a:lnTlToBr>
                    <a:lnBlToTr>
                      <a:noFill/>
                    </a:lnBlToTr>
                    <a:noFill/>
                  </a:tcPr>
                </a:tc>
                <a:tc>
                  <a:txBody>
                    <a:bodyPr/>
                    <a:lstStyle/>
                    <a:p>
                      <a:pPr algn="r" rtl="0" fontAlgn="b"/>
                      <a:r>
                        <a:rPr lang="en-US" sz="2000" b="0" i="0" u="none" strike="noStrike" dirty="0">
                          <a:solidFill>
                            <a:schemeClr val="tx1"/>
                          </a:solidFill>
                          <a:latin typeface="Times New Roman"/>
                        </a:rPr>
                        <a:t>1.50%</a:t>
                      </a:r>
                    </a:p>
                  </a:txBody>
                  <a:tcPr marL="9525" marR="9525" marT="9525" marB="0" anchor="b">
                    <a:lnL>
                      <a:noFill/>
                    </a:lnL>
                    <a:lnR>
                      <a:noFill/>
                    </a:lnR>
                    <a:lnT>
                      <a:noFill/>
                    </a:lnT>
                    <a:lnB>
                      <a:noFill/>
                    </a:lnB>
                    <a:lnTlToBr>
                      <a:noFill/>
                    </a:lnTlToBr>
                    <a:lnBlToTr>
                      <a:noFill/>
                    </a:lnBlToTr>
                    <a:noFill/>
                  </a:tcPr>
                </a:tc>
                <a:tc>
                  <a:txBody>
                    <a:bodyPr/>
                    <a:lstStyle/>
                    <a:p>
                      <a:pPr algn="r" rtl="0" fontAlgn="b"/>
                      <a:r>
                        <a:rPr lang="en-US" sz="2000" b="0" i="0" u="none" strike="noStrike">
                          <a:solidFill>
                            <a:schemeClr val="tx1"/>
                          </a:solidFill>
                          <a:latin typeface="Times New Roman"/>
                        </a:rPr>
                        <a:t>30.89%</a:t>
                      </a:r>
                    </a:p>
                  </a:txBody>
                  <a:tcPr marL="9525" marR="9525" marT="9525" marB="0" anchor="b">
                    <a:lnL>
                      <a:noFill/>
                    </a:lnL>
                    <a:lnR>
                      <a:noFill/>
                    </a:lnR>
                    <a:lnT>
                      <a:noFill/>
                    </a:lnT>
                    <a:lnB>
                      <a:noFill/>
                    </a:lnB>
                    <a:lnTlToBr>
                      <a:noFill/>
                    </a:lnTlToBr>
                    <a:lnBlToTr>
                      <a:noFill/>
                    </a:lnBlToTr>
                    <a:noFill/>
                  </a:tcPr>
                </a:tc>
                <a:tc>
                  <a:txBody>
                    <a:bodyPr/>
                    <a:lstStyle/>
                    <a:p>
                      <a:pPr algn="r" rtl="0" fontAlgn="b"/>
                      <a:r>
                        <a:rPr lang="en-US" sz="2000" b="0" i="0" u="none" strike="noStrike" dirty="0" smtClean="0">
                          <a:solidFill>
                            <a:schemeClr val="tx1"/>
                          </a:solidFill>
                          <a:latin typeface="Times New Roman"/>
                        </a:rPr>
                        <a:t>+29.39</a:t>
                      </a:r>
                      <a:endParaRPr lang="en-US" sz="2000" b="0" i="0" u="none" strike="noStrike" dirty="0">
                        <a:solidFill>
                          <a:schemeClr val="tx1"/>
                        </a:solidFill>
                        <a:latin typeface="Times New Roman"/>
                      </a:endParaRPr>
                    </a:p>
                  </a:txBody>
                  <a:tcPr marL="9525" marR="9525" marT="9525" marB="0" anchor="b">
                    <a:lnL>
                      <a:noFill/>
                    </a:lnL>
                    <a:lnR>
                      <a:noFill/>
                    </a:lnR>
                    <a:lnT>
                      <a:noFill/>
                    </a:lnT>
                    <a:lnB>
                      <a:noFill/>
                    </a:lnB>
                    <a:lnTlToBr>
                      <a:noFill/>
                    </a:lnTlToBr>
                    <a:lnBlToTr>
                      <a:noFill/>
                    </a:lnBlToTr>
                    <a:noFill/>
                  </a:tcPr>
                </a:tc>
              </a:tr>
              <a:tr h="319193">
                <a:tc>
                  <a:txBody>
                    <a:bodyPr/>
                    <a:lstStyle/>
                    <a:p>
                      <a:pPr algn="l" rtl="0" fontAlgn="b"/>
                      <a:r>
                        <a:rPr lang="en-US" sz="2000" b="0" i="0" u="none" strike="noStrike" dirty="0">
                          <a:solidFill>
                            <a:schemeClr val="tx1"/>
                          </a:solidFill>
                          <a:latin typeface="Times New Roman"/>
                        </a:rPr>
                        <a:t>Young Adult</a:t>
                      </a:r>
                      <a:r>
                        <a:rPr lang="en-US" sz="2000" b="0" i="0" u="none" strike="noStrike" dirty="0">
                          <a:solidFill>
                            <a:schemeClr val="tx1"/>
                          </a:solidFill>
                          <a:latin typeface="Calibri"/>
                        </a:rPr>
                        <a:t> </a:t>
                      </a:r>
                      <a:endParaRPr lang="en-US" sz="2000" b="0" i="0" u="none" strike="noStrike" dirty="0">
                        <a:solidFill>
                          <a:schemeClr val="tx1"/>
                        </a:solidFill>
                        <a:latin typeface="Times New Roman"/>
                      </a:endParaRPr>
                    </a:p>
                  </a:txBody>
                  <a:tcPr marL="9525" marR="9525" marT="9525" marB="0" anchor="b">
                    <a:lnL>
                      <a:noFill/>
                    </a:lnL>
                    <a:lnR>
                      <a:noFill/>
                    </a:lnR>
                    <a:lnT>
                      <a:noFill/>
                    </a:lnT>
                    <a:lnB>
                      <a:noFill/>
                    </a:lnB>
                    <a:lnTlToBr>
                      <a:noFill/>
                    </a:lnTlToBr>
                    <a:lnBlToTr>
                      <a:noFill/>
                    </a:lnBlToTr>
                    <a:solidFill>
                      <a:schemeClr val="accent2">
                        <a:alpha val="20000"/>
                      </a:schemeClr>
                    </a:solidFill>
                  </a:tcPr>
                </a:tc>
                <a:tc>
                  <a:txBody>
                    <a:bodyPr/>
                    <a:lstStyle/>
                    <a:p>
                      <a:pPr algn="r" rtl="0" fontAlgn="b"/>
                      <a:r>
                        <a:rPr lang="en-US" sz="2000" b="0" i="0" u="none" strike="noStrike" dirty="0">
                          <a:solidFill>
                            <a:schemeClr val="tx1"/>
                          </a:solidFill>
                          <a:latin typeface="Times New Roman"/>
                        </a:rPr>
                        <a:t>2.83%</a:t>
                      </a:r>
                    </a:p>
                  </a:txBody>
                  <a:tcPr marL="9525" marR="9525" marT="9525" marB="0" anchor="b">
                    <a:lnL>
                      <a:noFill/>
                    </a:lnL>
                    <a:lnR>
                      <a:noFill/>
                    </a:lnR>
                    <a:lnT>
                      <a:noFill/>
                    </a:lnT>
                    <a:lnB>
                      <a:noFill/>
                    </a:lnB>
                    <a:lnTlToBr>
                      <a:noFill/>
                    </a:lnTlToBr>
                    <a:lnBlToTr>
                      <a:noFill/>
                    </a:lnBlToTr>
                    <a:solidFill>
                      <a:schemeClr val="accent2">
                        <a:alpha val="20000"/>
                      </a:schemeClr>
                    </a:solidFill>
                  </a:tcPr>
                </a:tc>
                <a:tc>
                  <a:txBody>
                    <a:bodyPr/>
                    <a:lstStyle/>
                    <a:p>
                      <a:pPr algn="r" rtl="0" fontAlgn="b"/>
                      <a:r>
                        <a:rPr lang="en-US" sz="2000" b="0" i="0" u="none" strike="noStrike" dirty="0">
                          <a:solidFill>
                            <a:schemeClr val="tx1"/>
                          </a:solidFill>
                          <a:latin typeface="Times New Roman"/>
                        </a:rPr>
                        <a:t>31.63%</a:t>
                      </a:r>
                    </a:p>
                  </a:txBody>
                  <a:tcPr marL="9525" marR="9525" marT="9525" marB="0" anchor="b">
                    <a:lnL>
                      <a:noFill/>
                    </a:lnL>
                    <a:lnR>
                      <a:noFill/>
                    </a:lnR>
                    <a:lnT>
                      <a:noFill/>
                    </a:lnT>
                    <a:lnB>
                      <a:noFill/>
                    </a:lnB>
                    <a:lnTlToBr>
                      <a:noFill/>
                    </a:lnTlToBr>
                    <a:lnBlToTr>
                      <a:noFill/>
                    </a:lnBlToTr>
                    <a:solidFill>
                      <a:schemeClr val="accent2">
                        <a:alpha val="20000"/>
                      </a:schemeClr>
                    </a:solidFill>
                  </a:tcPr>
                </a:tc>
                <a:tc>
                  <a:txBody>
                    <a:bodyPr/>
                    <a:lstStyle/>
                    <a:p>
                      <a:pPr algn="r" rtl="0" fontAlgn="b"/>
                      <a:r>
                        <a:rPr lang="en-US" sz="2000" b="0" i="0" u="none" strike="noStrike" dirty="0" smtClean="0">
                          <a:solidFill>
                            <a:schemeClr val="tx1"/>
                          </a:solidFill>
                          <a:latin typeface="Times New Roman"/>
                        </a:rPr>
                        <a:t>+28.80</a:t>
                      </a:r>
                      <a:endParaRPr lang="en-US" sz="2000" b="0" i="0" u="none" strike="noStrike" dirty="0">
                        <a:solidFill>
                          <a:schemeClr val="tx1"/>
                        </a:solidFill>
                        <a:latin typeface="Times New Roman"/>
                      </a:endParaRPr>
                    </a:p>
                  </a:txBody>
                  <a:tcPr marL="9525" marR="9525" marT="9525" marB="0" anchor="b">
                    <a:lnL>
                      <a:noFill/>
                    </a:lnL>
                    <a:lnR>
                      <a:noFill/>
                    </a:lnR>
                    <a:lnT>
                      <a:noFill/>
                    </a:lnT>
                    <a:lnB>
                      <a:noFill/>
                    </a:lnB>
                    <a:lnTlToBr>
                      <a:noFill/>
                    </a:lnTlToBr>
                    <a:lnBlToTr>
                      <a:noFill/>
                    </a:lnBlToTr>
                    <a:solidFill>
                      <a:schemeClr val="accent2">
                        <a:alpha val="20000"/>
                      </a:schemeClr>
                    </a:solidFill>
                  </a:tcPr>
                </a:tc>
              </a:tr>
              <a:tr h="319193">
                <a:tc>
                  <a:txBody>
                    <a:bodyPr/>
                    <a:lstStyle/>
                    <a:p>
                      <a:pPr algn="l" rtl="0" fontAlgn="b"/>
                      <a:r>
                        <a:rPr lang="en-US" sz="2000" b="1" i="0" u="none" strike="noStrike" dirty="0">
                          <a:solidFill>
                            <a:schemeClr val="tx1"/>
                          </a:solidFill>
                          <a:latin typeface="Times New Roman"/>
                        </a:rPr>
                        <a:t>Female</a:t>
                      </a:r>
                      <a:r>
                        <a:rPr lang="en-US" sz="2000" b="1" i="0" u="none" strike="noStrike" dirty="0">
                          <a:solidFill>
                            <a:schemeClr val="tx1"/>
                          </a:solidFill>
                          <a:latin typeface="Calibri"/>
                        </a:rPr>
                        <a:t> </a:t>
                      </a:r>
                      <a:endParaRPr lang="en-US" sz="2000" b="1" i="0" u="none" strike="noStrike" dirty="0">
                        <a:solidFill>
                          <a:schemeClr val="tx1"/>
                        </a:solidFill>
                        <a:latin typeface="Times New Roman"/>
                      </a:endParaRPr>
                    </a:p>
                  </a:txBody>
                  <a:tcPr marL="9525" marR="9525" marT="9525" marB="0" anchor="b">
                    <a:lnL>
                      <a:noFill/>
                    </a:lnL>
                    <a:lnR>
                      <a:noFill/>
                    </a:lnR>
                    <a:lnT>
                      <a:noFill/>
                    </a:lnT>
                    <a:lnB>
                      <a:noFill/>
                    </a:lnB>
                    <a:lnTlToBr>
                      <a:noFill/>
                    </a:lnTlToBr>
                    <a:lnBlToTr>
                      <a:noFill/>
                    </a:lnBlToTr>
                    <a:noFill/>
                  </a:tcPr>
                </a:tc>
                <a:tc>
                  <a:txBody>
                    <a:bodyPr/>
                    <a:lstStyle/>
                    <a:p>
                      <a:pPr algn="r" rtl="0" fontAlgn="b"/>
                      <a:r>
                        <a:rPr lang="en-US" sz="2000" b="1" i="0" u="none" strike="noStrike" dirty="0">
                          <a:solidFill>
                            <a:schemeClr val="tx1"/>
                          </a:solidFill>
                          <a:latin typeface="Times New Roman"/>
                        </a:rPr>
                        <a:t>46.06%</a:t>
                      </a:r>
                    </a:p>
                  </a:txBody>
                  <a:tcPr marL="9525" marR="9525" marT="9525" marB="0" anchor="b">
                    <a:lnL>
                      <a:noFill/>
                    </a:lnL>
                    <a:lnR>
                      <a:noFill/>
                    </a:lnR>
                    <a:lnT>
                      <a:noFill/>
                    </a:lnT>
                    <a:lnB>
                      <a:noFill/>
                    </a:lnB>
                    <a:lnTlToBr>
                      <a:noFill/>
                    </a:lnTlToBr>
                    <a:lnBlToTr>
                      <a:noFill/>
                    </a:lnBlToTr>
                    <a:noFill/>
                  </a:tcPr>
                </a:tc>
                <a:tc>
                  <a:txBody>
                    <a:bodyPr/>
                    <a:lstStyle/>
                    <a:p>
                      <a:pPr algn="r" rtl="0" fontAlgn="b"/>
                      <a:r>
                        <a:rPr lang="en-US" sz="2000" b="1" i="0" u="none" strike="noStrike" dirty="0">
                          <a:solidFill>
                            <a:schemeClr val="tx1"/>
                          </a:solidFill>
                          <a:latin typeface="Times New Roman"/>
                        </a:rPr>
                        <a:t>73.84%</a:t>
                      </a:r>
                    </a:p>
                  </a:txBody>
                  <a:tcPr marL="9525" marR="9525" marT="9525" marB="0" anchor="b">
                    <a:lnL>
                      <a:noFill/>
                    </a:lnL>
                    <a:lnR>
                      <a:noFill/>
                    </a:lnR>
                    <a:lnT>
                      <a:noFill/>
                    </a:lnT>
                    <a:lnB>
                      <a:noFill/>
                    </a:lnB>
                    <a:lnTlToBr>
                      <a:noFill/>
                    </a:lnTlToBr>
                    <a:lnBlToTr>
                      <a:noFill/>
                    </a:lnBlToTr>
                    <a:noFill/>
                  </a:tcPr>
                </a:tc>
                <a:tc>
                  <a:txBody>
                    <a:bodyPr/>
                    <a:lstStyle/>
                    <a:p>
                      <a:pPr algn="r" rtl="0" fontAlgn="b"/>
                      <a:r>
                        <a:rPr lang="en-US" sz="2000" b="1" i="0" u="none" strike="noStrike" dirty="0" smtClean="0">
                          <a:solidFill>
                            <a:schemeClr val="tx1"/>
                          </a:solidFill>
                          <a:latin typeface="Times New Roman"/>
                        </a:rPr>
                        <a:t>+27.78</a:t>
                      </a:r>
                      <a:endParaRPr lang="en-US" sz="2000" b="1" i="0" u="none" strike="noStrike" dirty="0">
                        <a:solidFill>
                          <a:schemeClr val="tx1"/>
                        </a:solidFill>
                        <a:latin typeface="Times New Roman"/>
                      </a:endParaRPr>
                    </a:p>
                  </a:txBody>
                  <a:tcPr marL="9525" marR="9525" marT="9525" marB="0" anchor="b">
                    <a:lnL>
                      <a:noFill/>
                    </a:lnL>
                    <a:lnR>
                      <a:noFill/>
                    </a:lnR>
                    <a:lnT>
                      <a:noFill/>
                    </a:lnT>
                    <a:lnB>
                      <a:noFill/>
                    </a:lnB>
                    <a:lnTlToBr>
                      <a:noFill/>
                    </a:lnTlToBr>
                    <a:lnBlToTr>
                      <a:noFill/>
                    </a:lnBlToTr>
                    <a:noFill/>
                  </a:tcPr>
                </a:tc>
              </a:tr>
              <a:tr h="319193">
                <a:tc>
                  <a:txBody>
                    <a:bodyPr/>
                    <a:lstStyle/>
                    <a:p>
                      <a:pPr algn="l" rtl="0" fontAlgn="b"/>
                      <a:r>
                        <a:rPr lang="en-US" sz="2000" b="0" i="0" u="none" strike="noStrike" dirty="0">
                          <a:solidFill>
                            <a:schemeClr val="tx1"/>
                          </a:solidFill>
                          <a:latin typeface="Times New Roman"/>
                        </a:rPr>
                        <a:t>Adolescent</a:t>
                      </a:r>
                      <a:r>
                        <a:rPr lang="en-US" sz="2000" b="0" i="0" u="none" strike="noStrike" dirty="0">
                          <a:solidFill>
                            <a:schemeClr val="tx1"/>
                          </a:solidFill>
                          <a:latin typeface="Calibri"/>
                        </a:rPr>
                        <a:t> </a:t>
                      </a:r>
                      <a:endParaRPr lang="en-US" sz="2000" b="0" i="0" u="none" strike="noStrike" dirty="0">
                        <a:solidFill>
                          <a:schemeClr val="tx1"/>
                        </a:solidFill>
                        <a:latin typeface="Times New Roman"/>
                      </a:endParaRPr>
                    </a:p>
                  </a:txBody>
                  <a:tcPr marL="9525" marR="9525" marT="9525" marB="0" anchor="b">
                    <a:lnL>
                      <a:noFill/>
                    </a:lnL>
                    <a:lnR>
                      <a:noFill/>
                    </a:lnR>
                    <a:lnT>
                      <a:noFill/>
                    </a:lnT>
                    <a:lnB>
                      <a:noFill/>
                    </a:lnB>
                    <a:lnTlToBr>
                      <a:noFill/>
                    </a:lnTlToBr>
                    <a:lnBlToTr>
                      <a:noFill/>
                    </a:lnBlToTr>
                    <a:solidFill>
                      <a:schemeClr val="accent2">
                        <a:alpha val="20000"/>
                      </a:schemeClr>
                    </a:solidFill>
                  </a:tcPr>
                </a:tc>
                <a:tc>
                  <a:txBody>
                    <a:bodyPr/>
                    <a:lstStyle/>
                    <a:p>
                      <a:pPr algn="r" rtl="0" fontAlgn="b"/>
                      <a:r>
                        <a:rPr lang="en-US" sz="2000" b="0" i="0" u="none" strike="noStrike" dirty="0">
                          <a:solidFill>
                            <a:schemeClr val="tx1"/>
                          </a:solidFill>
                          <a:latin typeface="Times New Roman"/>
                        </a:rPr>
                        <a:t>24.75%</a:t>
                      </a:r>
                    </a:p>
                  </a:txBody>
                  <a:tcPr marL="9525" marR="9525" marT="9525" marB="0" anchor="b">
                    <a:lnL>
                      <a:noFill/>
                    </a:lnL>
                    <a:lnR>
                      <a:noFill/>
                    </a:lnR>
                    <a:lnT>
                      <a:noFill/>
                    </a:lnT>
                    <a:lnB>
                      <a:noFill/>
                    </a:lnB>
                    <a:lnTlToBr>
                      <a:noFill/>
                    </a:lnTlToBr>
                    <a:lnBlToTr>
                      <a:noFill/>
                    </a:lnBlToTr>
                    <a:solidFill>
                      <a:schemeClr val="accent2">
                        <a:alpha val="20000"/>
                      </a:schemeClr>
                    </a:solidFill>
                  </a:tcPr>
                </a:tc>
                <a:tc>
                  <a:txBody>
                    <a:bodyPr/>
                    <a:lstStyle/>
                    <a:p>
                      <a:pPr algn="r" rtl="0" fontAlgn="b"/>
                      <a:r>
                        <a:rPr lang="en-US" sz="2000" b="0" i="0" u="none" strike="noStrike" dirty="0">
                          <a:solidFill>
                            <a:schemeClr val="tx1"/>
                          </a:solidFill>
                          <a:latin typeface="Times New Roman"/>
                        </a:rPr>
                        <a:t>42.36%</a:t>
                      </a:r>
                    </a:p>
                  </a:txBody>
                  <a:tcPr marL="9525" marR="9525" marT="9525" marB="0" anchor="b">
                    <a:lnL>
                      <a:noFill/>
                    </a:lnL>
                    <a:lnR>
                      <a:noFill/>
                    </a:lnR>
                    <a:lnT>
                      <a:noFill/>
                    </a:lnT>
                    <a:lnB>
                      <a:noFill/>
                    </a:lnB>
                    <a:lnTlToBr>
                      <a:noFill/>
                    </a:lnTlToBr>
                    <a:lnBlToTr>
                      <a:noFill/>
                    </a:lnBlToTr>
                    <a:solidFill>
                      <a:schemeClr val="accent2">
                        <a:alpha val="20000"/>
                      </a:schemeClr>
                    </a:solidFill>
                  </a:tcPr>
                </a:tc>
                <a:tc>
                  <a:txBody>
                    <a:bodyPr/>
                    <a:lstStyle/>
                    <a:p>
                      <a:pPr algn="r" rtl="0" fontAlgn="b"/>
                      <a:r>
                        <a:rPr lang="en-US" sz="2000" b="0" i="0" u="none" strike="noStrike" dirty="0" smtClean="0">
                          <a:solidFill>
                            <a:schemeClr val="tx1"/>
                          </a:solidFill>
                          <a:latin typeface="Times New Roman"/>
                        </a:rPr>
                        <a:t>+17.61</a:t>
                      </a:r>
                      <a:endParaRPr lang="en-US" sz="2000" b="0" i="0" u="none" strike="noStrike" dirty="0">
                        <a:solidFill>
                          <a:schemeClr val="tx1"/>
                        </a:solidFill>
                        <a:latin typeface="Times New Roman"/>
                      </a:endParaRPr>
                    </a:p>
                  </a:txBody>
                  <a:tcPr marL="9525" marR="9525" marT="9525" marB="0" anchor="b">
                    <a:lnL>
                      <a:noFill/>
                    </a:lnL>
                    <a:lnR>
                      <a:noFill/>
                    </a:lnR>
                    <a:lnT>
                      <a:noFill/>
                    </a:lnT>
                    <a:lnB>
                      <a:noFill/>
                    </a:lnB>
                    <a:lnTlToBr>
                      <a:noFill/>
                    </a:lnTlToBr>
                    <a:lnBlToTr>
                      <a:noFill/>
                    </a:lnBlToTr>
                    <a:solidFill>
                      <a:schemeClr val="accent2">
                        <a:alpha val="20000"/>
                      </a:schemeClr>
                    </a:solidFill>
                  </a:tcPr>
                </a:tc>
              </a:tr>
              <a:tr h="319193">
                <a:tc>
                  <a:txBody>
                    <a:bodyPr/>
                    <a:lstStyle/>
                    <a:p>
                      <a:pPr algn="l" rtl="0" fontAlgn="b"/>
                      <a:r>
                        <a:rPr lang="en-US" sz="2000" b="1" i="0" u="none" strike="noStrike" dirty="0">
                          <a:solidFill>
                            <a:schemeClr val="tx1"/>
                          </a:solidFill>
                          <a:latin typeface="Times New Roman"/>
                        </a:rPr>
                        <a:t>Humans</a:t>
                      </a:r>
                      <a:r>
                        <a:rPr lang="en-US" sz="2000" b="1" i="0" u="none" strike="noStrike" dirty="0">
                          <a:solidFill>
                            <a:schemeClr val="tx1"/>
                          </a:solidFill>
                          <a:latin typeface="Calibri"/>
                        </a:rPr>
                        <a:t> </a:t>
                      </a:r>
                      <a:endParaRPr lang="en-US" sz="2000" b="1" i="0" u="none" strike="noStrike" dirty="0">
                        <a:solidFill>
                          <a:schemeClr val="tx1"/>
                        </a:solidFill>
                        <a:latin typeface="Times New Roman"/>
                      </a:endParaRPr>
                    </a:p>
                  </a:txBody>
                  <a:tcPr marL="9525" marR="9525" marT="9525" marB="0" anchor="b">
                    <a:lnL>
                      <a:noFill/>
                    </a:lnL>
                    <a:lnR>
                      <a:noFill/>
                    </a:lnR>
                    <a:lnT>
                      <a:noFill/>
                    </a:lnT>
                    <a:lnB>
                      <a:noFill/>
                    </a:lnB>
                    <a:lnTlToBr>
                      <a:noFill/>
                    </a:lnTlToBr>
                    <a:lnBlToTr>
                      <a:noFill/>
                    </a:lnBlToTr>
                    <a:noFill/>
                  </a:tcPr>
                </a:tc>
                <a:tc>
                  <a:txBody>
                    <a:bodyPr/>
                    <a:lstStyle/>
                    <a:p>
                      <a:pPr algn="r" rtl="0" fontAlgn="b"/>
                      <a:r>
                        <a:rPr lang="en-US" sz="2000" b="1" i="0" u="none" strike="noStrike" dirty="0">
                          <a:solidFill>
                            <a:schemeClr val="tx1"/>
                          </a:solidFill>
                          <a:latin typeface="Times New Roman"/>
                        </a:rPr>
                        <a:t>79.98%</a:t>
                      </a:r>
                    </a:p>
                  </a:txBody>
                  <a:tcPr marL="9525" marR="9525" marT="9525" marB="0" anchor="b">
                    <a:lnL>
                      <a:noFill/>
                    </a:lnL>
                    <a:lnR>
                      <a:noFill/>
                    </a:lnR>
                    <a:lnT>
                      <a:noFill/>
                    </a:lnT>
                    <a:lnB>
                      <a:noFill/>
                    </a:lnB>
                    <a:lnTlToBr>
                      <a:noFill/>
                    </a:lnTlToBr>
                    <a:lnBlToTr>
                      <a:noFill/>
                    </a:lnBlToTr>
                    <a:noFill/>
                  </a:tcPr>
                </a:tc>
                <a:tc>
                  <a:txBody>
                    <a:bodyPr/>
                    <a:lstStyle/>
                    <a:p>
                      <a:pPr algn="r" rtl="0" fontAlgn="b"/>
                      <a:r>
                        <a:rPr lang="en-US" sz="2000" b="1" i="0" u="none" strike="noStrike" dirty="0">
                          <a:solidFill>
                            <a:schemeClr val="tx1"/>
                          </a:solidFill>
                          <a:latin typeface="Times New Roman"/>
                        </a:rPr>
                        <a:t>91.33%</a:t>
                      </a:r>
                    </a:p>
                  </a:txBody>
                  <a:tcPr marL="9525" marR="9525" marT="9525" marB="0" anchor="b">
                    <a:lnL>
                      <a:noFill/>
                    </a:lnL>
                    <a:lnR>
                      <a:noFill/>
                    </a:lnR>
                    <a:lnT>
                      <a:noFill/>
                    </a:lnT>
                    <a:lnB>
                      <a:noFill/>
                    </a:lnB>
                    <a:lnTlToBr>
                      <a:noFill/>
                    </a:lnTlToBr>
                    <a:lnBlToTr>
                      <a:noFill/>
                    </a:lnBlToTr>
                    <a:noFill/>
                  </a:tcPr>
                </a:tc>
                <a:tc>
                  <a:txBody>
                    <a:bodyPr/>
                    <a:lstStyle/>
                    <a:p>
                      <a:pPr algn="r" rtl="0" fontAlgn="b"/>
                      <a:r>
                        <a:rPr lang="en-US" sz="2000" b="1" i="0" u="none" strike="noStrike" dirty="0" smtClean="0">
                          <a:solidFill>
                            <a:schemeClr val="tx1"/>
                          </a:solidFill>
                          <a:latin typeface="Times New Roman"/>
                        </a:rPr>
                        <a:t>+11.35</a:t>
                      </a:r>
                      <a:endParaRPr lang="en-US" sz="2000" b="1" i="0" u="none" strike="noStrike" dirty="0">
                        <a:solidFill>
                          <a:schemeClr val="tx1"/>
                        </a:solidFill>
                        <a:latin typeface="Times New Roman"/>
                      </a:endParaRPr>
                    </a:p>
                  </a:txBody>
                  <a:tcPr marL="9525" marR="9525" marT="9525" marB="0" anchor="b">
                    <a:lnL>
                      <a:noFill/>
                    </a:lnL>
                    <a:lnR>
                      <a:noFill/>
                    </a:lnR>
                    <a:lnT>
                      <a:noFill/>
                    </a:lnT>
                    <a:lnB>
                      <a:noFill/>
                    </a:lnB>
                    <a:lnTlToBr>
                      <a:noFill/>
                    </a:lnTlToBr>
                    <a:lnBlToTr>
                      <a:noFill/>
                    </a:lnBlToTr>
                    <a:noFill/>
                  </a:tcPr>
                </a:tc>
              </a:tr>
              <a:tr h="319193">
                <a:tc>
                  <a:txBody>
                    <a:bodyPr/>
                    <a:lstStyle/>
                    <a:p>
                      <a:pPr algn="l" rtl="0" fontAlgn="b"/>
                      <a:r>
                        <a:rPr lang="en-US" sz="2000" b="0" i="0" u="none" strike="noStrike" dirty="0">
                          <a:solidFill>
                            <a:schemeClr val="tx1"/>
                          </a:solidFill>
                          <a:latin typeface="Times New Roman"/>
                        </a:rPr>
                        <a:t>Infant</a:t>
                      </a:r>
                      <a:r>
                        <a:rPr lang="en-US" sz="2000" b="0" i="0" u="none" strike="noStrike" dirty="0">
                          <a:solidFill>
                            <a:schemeClr val="tx1"/>
                          </a:solidFill>
                          <a:latin typeface="Calibri"/>
                        </a:rPr>
                        <a:t> </a:t>
                      </a:r>
                      <a:endParaRPr lang="en-US" sz="2000" b="0" i="0" u="none" strike="noStrike" dirty="0">
                        <a:solidFill>
                          <a:schemeClr val="tx1"/>
                        </a:solidFill>
                        <a:latin typeface="Times New Roman"/>
                      </a:endParaRPr>
                    </a:p>
                  </a:txBody>
                  <a:tcPr marL="9525" marR="9525" marT="9525" marB="0" anchor="b">
                    <a:lnL>
                      <a:noFill/>
                    </a:lnL>
                    <a:lnR>
                      <a:noFill/>
                    </a:lnR>
                    <a:lnT>
                      <a:noFill/>
                    </a:lnT>
                    <a:lnB>
                      <a:noFill/>
                    </a:lnB>
                    <a:lnTlToBr>
                      <a:noFill/>
                    </a:lnTlToBr>
                    <a:lnBlToTr>
                      <a:noFill/>
                    </a:lnBlToTr>
                    <a:solidFill>
                      <a:schemeClr val="accent2">
                        <a:alpha val="20000"/>
                      </a:schemeClr>
                    </a:solidFill>
                  </a:tcPr>
                </a:tc>
                <a:tc>
                  <a:txBody>
                    <a:bodyPr/>
                    <a:lstStyle/>
                    <a:p>
                      <a:pPr algn="r" rtl="0" fontAlgn="b"/>
                      <a:r>
                        <a:rPr lang="en-US" sz="2000" b="0" i="0" u="none" strike="noStrike" dirty="0">
                          <a:solidFill>
                            <a:schemeClr val="tx1"/>
                          </a:solidFill>
                          <a:latin typeface="Times New Roman"/>
                        </a:rPr>
                        <a:t>34.39%</a:t>
                      </a:r>
                    </a:p>
                  </a:txBody>
                  <a:tcPr marL="9525" marR="9525" marT="9525" marB="0" anchor="b">
                    <a:lnL>
                      <a:noFill/>
                    </a:lnL>
                    <a:lnR>
                      <a:noFill/>
                    </a:lnR>
                    <a:lnT>
                      <a:noFill/>
                    </a:lnT>
                    <a:lnB>
                      <a:noFill/>
                    </a:lnB>
                    <a:lnTlToBr>
                      <a:noFill/>
                    </a:lnTlToBr>
                    <a:lnBlToTr>
                      <a:noFill/>
                    </a:lnBlToTr>
                    <a:solidFill>
                      <a:schemeClr val="accent2">
                        <a:alpha val="20000"/>
                      </a:schemeClr>
                    </a:solidFill>
                  </a:tcPr>
                </a:tc>
                <a:tc>
                  <a:txBody>
                    <a:bodyPr/>
                    <a:lstStyle/>
                    <a:p>
                      <a:pPr algn="r" rtl="0" fontAlgn="b"/>
                      <a:r>
                        <a:rPr lang="en-US" sz="2000" b="0" i="0" u="none" strike="noStrike">
                          <a:solidFill>
                            <a:schemeClr val="tx1"/>
                          </a:solidFill>
                          <a:latin typeface="Times New Roman"/>
                        </a:rPr>
                        <a:t>44.69%</a:t>
                      </a:r>
                    </a:p>
                  </a:txBody>
                  <a:tcPr marL="9525" marR="9525" marT="9525" marB="0" anchor="b">
                    <a:lnL>
                      <a:noFill/>
                    </a:lnL>
                    <a:lnR>
                      <a:noFill/>
                    </a:lnR>
                    <a:lnT>
                      <a:noFill/>
                    </a:lnT>
                    <a:lnB>
                      <a:noFill/>
                    </a:lnB>
                    <a:lnTlToBr>
                      <a:noFill/>
                    </a:lnTlToBr>
                    <a:lnBlToTr>
                      <a:noFill/>
                    </a:lnBlToTr>
                    <a:solidFill>
                      <a:schemeClr val="accent2">
                        <a:alpha val="20000"/>
                      </a:schemeClr>
                    </a:solidFill>
                  </a:tcPr>
                </a:tc>
                <a:tc>
                  <a:txBody>
                    <a:bodyPr/>
                    <a:lstStyle/>
                    <a:p>
                      <a:pPr algn="r" rtl="0" fontAlgn="b"/>
                      <a:r>
                        <a:rPr lang="en-US" sz="2000" b="0" i="0" u="none" strike="noStrike" dirty="0" smtClean="0">
                          <a:solidFill>
                            <a:schemeClr val="tx1"/>
                          </a:solidFill>
                          <a:latin typeface="Times New Roman"/>
                        </a:rPr>
                        <a:t>+10.30</a:t>
                      </a:r>
                      <a:endParaRPr lang="en-US" sz="2000" b="0" i="0" u="none" strike="noStrike" dirty="0">
                        <a:solidFill>
                          <a:schemeClr val="tx1"/>
                        </a:solidFill>
                        <a:latin typeface="Times New Roman"/>
                      </a:endParaRPr>
                    </a:p>
                  </a:txBody>
                  <a:tcPr marL="9525" marR="9525" marT="9525" marB="0" anchor="b">
                    <a:lnL>
                      <a:noFill/>
                    </a:lnL>
                    <a:lnR>
                      <a:noFill/>
                    </a:lnR>
                    <a:lnT>
                      <a:noFill/>
                    </a:lnT>
                    <a:lnB>
                      <a:noFill/>
                    </a:lnB>
                    <a:lnTlToBr>
                      <a:noFill/>
                    </a:lnTlToBr>
                    <a:lnBlToTr>
                      <a:noFill/>
                    </a:lnBlToTr>
                    <a:solidFill>
                      <a:schemeClr val="accent2">
                        <a:alpha val="20000"/>
                      </a:schemeClr>
                    </a:solidFill>
                  </a:tcPr>
                </a:tc>
              </a:tr>
              <a:tr h="319193">
                <a:tc>
                  <a:txBody>
                    <a:bodyPr/>
                    <a:lstStyle/>
                    <a:p>
                      <a:pPr algn="l" rtl="0" fontAlgn="b"/>
                      <a:r>
                        <a:rPr lang="en-US" sz="2000" b="0" i="0" u="none" strike="noStrike" dirty="0">
                          <a:solidFill>
                            <a:schemeClr val="tx1"/>
                          </a:solidFill>
                          <a:latin typeface="Times New Roman"/>
                        </a:rPr>
                        <a:t>Swine</a:t>
                      </a:r>
                      <a:r>
                        <a:rPr lang="en-US" sz="2000" b="0" i="0" u="none" strike="noStrike" dirty="0">
                          <a:solidFill>
                            <a:schemeClr val="tx1"/>
                          </a:solidFill>
                          <a:latin typeface="Calibri"/>
                        </a:rPr>
                        <a:t> </a:t>
                      </a:r>
                      <a:endParaRPr lang="en-US" sz="2000" b="0" i="0" u="none" strike="noStrike" dirty="0">
                        <a:solidFill>
                          <a:schemeClr val="tx1"/>
                        </a:solidFill>
                        <a:latin typeface="Times New Roman"/>
                      </a:endParaRPr>
                    </a:p>
                  </a:txBody>
                  <a:tcPr marL="9525" marR="9525" marT="9525" marB="0" anchor="b">
                    <a:lnL>
                      <a:noFill/>
                    </a:lnL>
                    <a:lnR>
                      <a:noFill/>
                    </a:lnR>
                    <a:lnT>
                      <a:noFill/>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algn="r" rtl="0" fontAlgn="b"/>
                      <a:r>
                        <a:rPr lang="en-US" sz="2000" b="0" i="0" u="none" strike="noStrike" dirty="0">
                          <a:solidFill>
                            <a:schemeClr val="tx1"/>
                          </a:solidFill>
                          <a:latin typeface="Times New Roman"/>
                        </a:rPr>
                        <a:t>71.04%</a:t>
                      </a:r>
                    </a:p>
                  </a:txBody>
                  <a:tcPr marL="9525" marR="9525" marT="9525" marB="0" anchor="b">
                    <a:lnL>
                      <a:noFill/>
                    </a:lnL>
                    <a:lnR>
                      <a:noFill/>
                    </a:lnR>
                    <a:lnT>
                      <a:noFill/>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algn="r" rtl="0" fontAlgn="b"/>
                      <a:r>
                        <a:rPr lang="en-US" sz="2000" b="0" i="0" u="none" strike="noStrike" dirty="0">
                          <a:solidFill>
                            <a:schemeClr val="tx1"/>
                          </a:solidFill>
                          <a:latin typeface="Times New Roman"/>
                        </a:rPr>
                        <a:t>74.75%</a:t>
                      </a:r>
                    </a:p>
                  </a:txBody>
                  <a:tcPr marL="9525" marR="9525" marT="9525" marB="0" anchor="b">
                    <a:lnL>
                      <a:noFill/>
                    </a:lnL>
                    <a:lnR>
                      <a:noFill/>
                    </a:lnR>
                    <a:lnT>
                      <a:noFill/>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algn="r" rtl="0" fontAlgn="b"/>
                      <a:r>
                        <a:rPr lang="en-US" sz="2000" b="0" i="0" u="none" strike="noStrike" dirty="0" smtClean="0">
                          <a:solidFill>
                            <a:schemeClr val="tx1"/>
                          </a:solidFill>
                          <a:latin typeface="Times New Roman"/>
                        </a:rPr>
                        <a:t>+3.71</a:t>
                      </a:r>
                      <a:endParaRPr lang="en-US" sz="2000" b="0" i="0" u="none" strike="noStrike" dirty="0">
                        <a:solidFill>
                          <a:schemeClr val="tx1"/>
                        </a:solidFill>
                        <a:latin typeface="Times New Roman"/>
                      </a:endParaRPr>
                    </a:p>
                  </a:txBody>
                  <a:tcPr marL="9525" marR="9525" marT="9525" marB="0" anchor="b">
                    <a:lnL>
                      <a:noFill/>
                    </a:lnL>
                    <a:lnR>
                      <a:noFill/>
                    </a:lnR>
                    <a:lnT>
                      <a:noFill/>
                    </a:lnT>
                    <a:lnB w="12700" cap="flat" cmpd="sng" algn="ctr">
                      <a:solidFill>
                        <a:schemeClr val="accent2"/>
                      </a:solidFill>
                      <a:prstDash val="solid"/>
                      <a:round/>
                      <a:headEnd type="none" w="med" len="med"/>
                      <a:tailEnd type="none" w="med" len="med"/>
                    </a:lnB>
                    <a:lnTlToBr>
                      <a:noFill/>
                    </a:lnTlToBr>
                    <a:lnBlToTr>
                      <a:noFill/>
                    </a:lnBlToTr>
                    <a:noFill/>
                  </a:tcPr>
                </a:tc>
              </a:tr>
            </a:tbl>
          </a:graphicData>
        </a:graphic>
      </p:graphicFrame>
      <p:sp>
        <p:nvSpPr>
          <p:cNvPr id="6" name="Content Placeholder 2"/>
          <p:cNvSpPr txBox="1">
            <a:spLocks/>
          </p:cNvSpPr>
          <p:nvPr/>
        </p:nvSpPr>
        <p:spPr bwMode="auto">
          <a:xfrm>
            <a:off x="709613" y="1133475"/>
            <a:ext cx="7772400" cy="493713"/>
          </a:xfrm>
          <a:prstGeom prst="rect">
            <a:avLst/>
          </a:prstGeom>
          <a:noFill/>
          <a:ln>
            <a:noFill/>
          </a:ln>
          <a:extLst/>
        </p:spPr>
        <p:txBody>
          <a:bodyPr/>
          <a:lstStyle/>
          <a:p>
            <a:pPr marL="342900" indent="-342900" eaLnBrk="0" hangingPunct="0">
              <a:spcBef>
                <a:spcPct val="20000"/>
              </a:spcBef>
              <a:buClr>
                <a:schemeClr val="tx2"/>
              </a:buClr>
              <a:buFontTx/>
              <a:buChar char="•"/>
              <a:defRPr/>
            </a:pPr>
            <a:r>
              <a:rPr kumimoji="1" lang="en-US" kern="0" dirty="0">
                <a:latin typeface="+mn-lt"/>
              </a:rPr>
              <a:t>200k citations for training and 100k citations for testing</a:t>
            </a:r>
          </a:p>
        </p:txBody>
      </p:sp>
      <p:sp>
        <p:nvSpPr>
          <p:cNvPr id="18493" name="Rectangle 62"/>
          <p:cNvSpPr>
            <a:spLocks noChangeArrowheads="1"/>
          </p:cNvSpPr>
          <p:nvPr/>
        </p:nvSpPr>
        <p:spPr bwMode="auto">
          <a:xfrm>
            <a:off x="492292" y="4838700"/>
            <a:ext cx="8077200" cy="361950"/>
          </a:xfrm>
          <a:prstGeom prst="rect">
            <a:avLst/>
          </a:prstGeom>
          <a:noFill/>
          <a:ln w="38100">
            <a:solidFill>
              <a:schemeClr val="accent2"/>
            </a:solidFill>
            <a:miter lim="800000"/>
            <a:headEnd/>
            <a:tailEnd/>
          </a:ln>
        </p:spPr>
        <p:txBody>
          <a:bodyPr wrap="none" anchor="ctr"/>
          <a:lstStyle/>
          <a:p>
            <a:pPr algn="ctr"/>
            <a:endParaRPr lang="en-US">
              <a:solidFill>
                <a:schemeClr val="accent2"/>
              </a:solidFill>
            </a:endParaRPr>
          </a:p>
        </p:txBody>
      </p:sp>
      <p:sp>
        <p:nvSpPr>
          <p:cNvPr id="7" name="Rectangle 62"/>
          <p:cNvSpPr>
            <a:spLocks noChangeArrowheads="1"/>
          </p:cNvSpPr>
          <p:nvPr/>
        </p:nvSpPr>
        <p:spPr bwMode="auto">
          <a:xfrm>
            <a:off x="500314" y="4180979"/>
            <a:ext cx="8077200" cy="361950"/>
          </a:xfrm>
          <a:prstGeom prst="rect">
            <a:avLst/>
          </a:prstGeom>
          <a:noFill/>
          <a:ln w="38100">
            <a:solidFill>
              <a:schemeClr val="accent2"/>
            </a:solidFill>
            <a:miter lim="800000"/>
            <a:headEnd/>
            <a:tailEnd/>
          </a:ln>
        </p:spPr>
        <p:txBody>
          <a:bodyPr wrap="none" anchor="ctr"/>
          <a:lstStyle/>
          <a:p>
            <a:pPr algn="ctr"/>
            <a:endParaRPr lang="en-US">
              <a:solidFill>
                <a:schemeClr val="accent2"/>
              </a:solidFill>
            </a:endParaRPr>
          </a:p>
        </p:txBody>
      </p:sp>
      <p:sp>
        <p:nvSpPr>
          <p:cNvPr id="8" name="Rectangle 62"/>
          <p:cNvSpPr>
            <a:spLocks noChangeArrowheads="1"/>
          </p:cNvSpPr>
          <p:nvPr/>
        </p:nvSpPr>
        <p:spPr bwMode="auto">
          <a:xfrm>
            <a:off x="496303" y="3218459"/>
            <a:ext cx="8077200" cy="361950"/>
          </a:xfrm>
          <a:prstGeom prst="rect">
            <a:avLst/>
          </a:prstGeom>
          <a:noFill/>
          <a:ln w="38100">
            <a:solidFill>
              <a:schemeClr val="accent2"/>
            </a:solidFill>
            <a:miter lim="800000"/>
            <a:headEnd/>
            <a:tailEnd/>
          </a:ln>
        </p:spPr>
        <p:txBody>
          <a:bodyPr wrap="none" anchor="ctr"/>
          <a:lstStyle/>
          <a:p>
            <a:pPr algn="ctr"/>
            <a:endParaRPr lang="en-US">
              <a:solidFill>
                <a:schemeClr val="accent2"/>
              </a:solidFill>
            </a:endParaRPr>
          </a:p>
        </p:txBody>
      </p:sp>
    </p:spTree>
    <p:extLst>
      <p:ext uri="{BB962C8B-B14F-4D97-AF65-F5344CB8AC3E}">
        <p14:creationId xmlns:p14="http://schemas.microsoft.com/office/powerpoint/2010/main" val="1528234580"/>
      </p:ext>
    </p:extLst>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smtClean="0"/>
              <a:t>CheckTags Machine Learning Results</a:t>
            </a:r>
          </a:p>
        </p:txBody>
      </p:sp>
      <p:sp>
        <p:nvSpPr>
          <p:cNvPr id="17411" name="Slide Number Placeholder 3"/>
          <p:cNvSpPr>
            <a:spLocks noGrp="1"/>
          </p:cNvSpPr>
          <p:nvPr>
            <p:ph type="sldNum" sz="quarter" idx="10"/>
          </p:nvPr>
        </p:nvSpPr>
        <p:spPr>
          <a:noFill/>
          <a:ln>
            <a:miter lim="800000"/>
            <a:headEnd/>
            <a:tailEnd/>
          </a:ln>
        </p:spPr>
        <p:txBody>
          <a:bodyPr/>
          <a:lstStyle/>
          <a:p>
            <a:fld id="{280A5E0A-4454-4F2C-9C60-A16322BCDA22}" type="slidenum">
              <a:rPr lang="en-US" smtClean="0"/>
              <a:pPr/>
              <a:t>66</a:t>
            </a:fld>
            <a:endParaRPr lang="en-US" smtClean="0"/>
          </a:p>
        </p:txBody>
      </p:sp>
      <p:graphicFrame>
        <p:nvGraphicFramePr>
          <p:cNvPr id="5" name="Group 60"/>
          <p:cNvGraphicFramePr>
            <a:graphicFrameLocks noGrp="1"/>
          </p:cNvGraphicFramePr>
          <p:nvPr>
            <p:ph idx="1"/>
          </p:nvPr>
        </p:nvGraphicFramePr>
        <p:xfrm>
          <a:off x="582613" y="1644650"/>
          <a:ext cx="7892091" cy="4149509"/>
        </p:xfrm>
        <a:graphic>
          <a:graphicData uri="http://schemas.openxmlformats.org/drawingml/2006/table">
            <a:tbl>
              <a:tblPr/>
              <a:tblGrid>
                <a:gridCol w="2481145"/>
                <a:gridCol w="1754013"/>
                <a:gridCol w="1703733"/>
                <a:gridCol w="1953200"/>
              </a:tblGrid>
              <a:tr h="319193">
                <a:tc>
                  <a:txBody>
                    <a:bodyPr/>
                    <a:lstStyle/>
                    <a:p>
                      <a:pPr algn="l" rtl="0" fontAlgn="b"/>
                      <a:r>
                        <a:rPr lang="en-US" sz="2000" b="1" i="0" u="none" strike="noStrike" dirty="0" err="1">
                          <a:solidFill>
                            <a:schemeClr val="tx1"/>
                          </a:solidFill>
                          <a:latin typeface="Times New Roman"/>
                        </a:rPr>
                        <a:t>CheckTag</a:t>
                      </a:r>
                      <a:r>
                        <a:rPr lang="en-US" sz="2000" b="0" i="0" u="none" strike="noStrike" dirty="0">
                          <a:solidFill>
                            <a:schemeClr val="tx1"/>
                          </a:solidFill>
                          <a:latin typeface="Calibri"/>
                        </a:rPr>
                        <a:t> </a:t>
                      </a:r>
                      <a:endParaRPr lang="en-US" sz="2000" b="1" i="0" u="none" strike="noStrike" dirty="0">
                        <a:solidFill>
                          <a:schemeClr val="tx1"/>
                        </a:solidFill>
                        <a:latin typeface="Times New Roman"/>
                      </a:endParaRPr>
                    </a:p>
                  </a:txBody>
                  <a:tcPr marL="9525" marR="9525" marT="9525" marB="0" anchor="b">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algn="r" rtl="0" fontAlgn="b"/>
                      <a:r>
                        <a:rPr lang="en-US" sz="2000" b="1" i="0" u="none" strike="noStrike" dirty="0">
                          <a:solidFill>
                            <a:schemeClr val="tx1"/>
                          </a:solidFill>
                          <a:latin typeface="Times New Roman"/>
                        </a:rPr>
                        <a:t>F</a:t>
                      </a:r>
                      <a:r>
                        <a:rPr lang="en-US" sz="2000" b="1" i="0" u="none" strike="noStrike" baseline="-25000" dirty="0">
                          <a:solidFill>
                            <a:schemeClr val="tx1"/>
                          </a:solidFill>
                          <a:latin typeface="Times New Roman"/>
                        </a:rPr>
                        <a:t>1</a:t>
                      </a:r>
                      <a:r>
                        <a:rPr lang="en-US" sz="2000" b="1" i="0" u="none" strike="noStrike" dirty="0">
                          <a:solidFill>
                            <a:schemeClr val="tx1"/>
                          </a:solidFill>
                          <a:latin typeface="Times New Roman"/>
                        </a:rPr>
                        <a:t> before ML</a:t>
                      </a:r>
                      <a:r>
                        <a:rPr lang="en-US" sz="2000" b="0" i="0" u="none" strike="noStrike" dirty="0">
                          <a:solidFill>
                            <a:schemeClr val="tx1"/>
                          </a:solidFill>
                          <a:latin typeface="Calibri"/>
                        </a:rPr>
                        <a:t> </a:t>
                      </a:r>
                      <a:endParaRPr lang="en-US" sz="2000" b="1" i="0" u="none" strike="noStrike" dirty="0">
                        <a:solidFill>
                          <a:schemeClr val="tx1"/>
                        </a:solidFill>
                        <a:latin typeface="Times New Roman"/>
                      </a:endParaRPr>
                    </a:p>
                  </a:txBody>
                  <a:tcPr marL="9525" marR="9525" marT="9525" marB="0" anchor="b">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algn="r" rtl="0" fontAlgn="b"/>
                      <a:r>
                        <a:rPr lang="en-US" sz="2000" b="1" i="0" u="none" strike="noStrike" dirty="0">
                          <a:solidFill>
                            <a:schemeClr val="tx1"/>
                          </a:solidFill>
                          <a:latin typeface="Times New Roman"/>
                        </a:rPr>
                        <a:t>F</a:t>
                      </a:r>
                      <a:r>
                        <a:rPr lang="en-US" sz="2000" b="1" i="0" u="none" strike="noStrike" baseline="-25000" dirty="0">
                          <a:solidFill>
                            <a:schemeClr val="tx1"/>
                          </a:solidFill>
                          <a:latin typeface="Times New Roman"/>
                        </a:rPr>
                        <a:t>1</a:t>
                      </a:r>
                      <a:r>
                        <a:rPr lang="en-US" sz="2000" b="1" i="0" u="none" strike="noStrike" dirty="0">
                          <a:solidFill>
                            <a:schemeClr val="tx1"/>
                          </a:solidFill>
                          <a:latin typeface="Times New Roman"/>
                        </a:rPr>
                        <a:t> with ML</a:t>
                      </a:r>
                      <a:r>
                        <a:rPr lang="en-US" sz="2000" b="0" i="0" u="none" strike="noStrike" dirty="0">
                          <a:solidFill>
                            <a:schemeClr val="tx1"/>
                          </a:solidFill>
                          <a:latin typeface="Calibri"/>
                        </a:rPr>
                        <a:t> </a:t>
                      </a:r>
                      <a:endParaRPr lang="en-US" sz="2000" b="1" i="0" u="none" strike="noStrike" dirty="0">
                        <a:solidFill>
                          <a:schemeClr val="tx1"/>
                        </a:solidFill>
                        <a:latin typeface="Times New Roman"/>
                      </a:endParaRPr>
                    </a:p>
                  </a:txBody>
                  <a:tcPr marL="9525" marR="9525" marT="9525" marB="0" anchor="b">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algn="r" rtl="0" fontAlgn="b"/>
                      <a:r>
                        <a:rPr lang="en-US" sz="2000" b="1" i="0" u="none" strike="noStrike" dirty="0">
                          <a:solidFill>
                            <a:schemeClr val="tx1"/>
                          </a:solidFill>
                          <a:latin typeface="Times New Roman"/>
                        </a:rPr>
                        <a:t>Improvement</a:t>
                      </a:r>
                      <a:r>
                        <a:rPr lang="en-US" sz="2000" b="0" i="0" u="none" strike="noStrike" dirty="0">
                          <a:solidFill>
                            <a:schemeClr val="tx1"/>
                          </a:solidFill>
                          <a:latin typeface="Calibri"/>
                        </a:rPr>
                        <a:t> </a:t>
                      </a:r>
                      <a:endParaRPr lang="en-US" sz="2000" b="1" i="0" u="none" strike="noStrike" dirty="0">
                        <a:solidFill>
                          <a:schemeClr val="tx1"/>
                        </a:solidFill>
                        <a:latin typeface="Times New Roman"/>
                      </a:endParaRPr>
                    </a:p>
                  </a:txBody>
                  <a:tcPr marL="9525" marR="9525" marT="9525" marB="0" anchor="b">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r>
              <a:tr h="319193">
                <a:tc>
                  <a:txBody>
                    <a:bodyPr/>
                    <a:lstStyle/>
                    <a:p>
                      <a:pPr algn="l" rtl="0" fontAlgn="b"/>
                      <a:r>
                        <a:rPr lang="en-US" sz="2000" b="1" i="0" u="none" strike="noStrike" dirty="0">
                          <a:solidFill>
                            <a:schemeClr val="tx1"/>
                          </a:solidFill>
                          <a:latin typeface="Times New Roman"/>
                        </a:rPr>
                        <a:t>Middle Aged</a:t>
                      </a:r>
                      <a:r>
                        <a:rPr lang="en-US" sz="2000" b="1" i="0" u="none" strike="noStrike" dirty="0">
                          <a:solidFill>
                            <a:schemeClr val="tx1"/>
                          </a:solidFill>
                          <a:latin typeface="Calibri"/>
                        </a:rPr>
                        <a:t> </a:t>
                      </a:r>
                      <a:endParaRPr lang="en-US" sz="2000" b="1" i="0" u="none" strike="noStrike" dirty="0">
                        <a:solidFill>
                          <a:schemeClr val="tx1"/>
                        </a:solidFill>
                        <a:latin typeface="Times New Roman"/>
                      </a:endParaRPr>
                    </a:p>
                  </a:txBody>
                  <a:tcPr marL="9525" marR="9525" marT="9525" marB="0" anchor="b">
                    <a:lnL>
                      <a:noFill/>
                    </a:lnL>
                    <a:lnR>
                      <a:noFill/>
                    </a:lnR>
                    <a:lnT w="12700" cap="flat" cmpd="sng" algn="ctr">
                      <a:solidFill>
                        <a:schemeClr val="accent2"/>
                      </a:solidFill>
                      <a:prstDash val="solid"/>
                      <a:round/>
                      <a:headEnd type="none" w="med" len="med"/>
                      <a:tailEnd type="none" w="med" len="med"/>
                    </a:lnT>
                    <a:lnB>
                      <a:noFill/>
                    </a:lnB>
                    <a:lnTlToBr>
                      <a:noFill/>
                    </a:lnTlToBr>
                    <a:lnBlToTr>
                      <a:noFill/>
                    </a:lnBlToTr>
                    <a:solidFill>
                      <a:schemeClr val="accent2">
                        <a:alpha val="20000"/>
                      </a:schemeClr>
                    </a:solidFill>
                  </a:tcPr>
                </a:tc>
                <a:tc>
                  <a:txBody>
                    <a:bodyPr/>
                    <a:lstStyle/>
                    <a:p>
                      <a:pPr algn="r" rtl="0" fontAlgn="b"/>
                      <a:r>
                        <a:rPr lang="en-US" sz="2000" b="1" i="0" u="none" strike="noStrike" dirty="0">
                          <a:solidFill>
                            <a:schemeClr val="tx1"/>
                          </a:solidFill>
                          <a:latin typeface="Times New Roman"/>
                        </a:rPr>
                        <a:t>1.01%</a:t>
                      </a:r>
                    </a:p>
                  </a:txBody>
                  <a:tcPr marL="9525" marR="9525" marT="9525" marB="0" anchor="b">
                    <a:lnL>
                      <a:noFill/>
                    </a:lnL>
                    <a:lnR>
                      <a:noFill/>
                    </a:lnR>
                    <a:lnT w="12700" cap="flat" cmpd="sng" algn="ctr">
                      <a:solidFill>
                        <a:schemeClr val="accent2"/>
                      </a:solidFill>
                      <a:prstDash val="solid"/>
                      <a:round/>
                      <a:headEnd type="none" w="med" len="med"/>
                      <a:tailEnd type="none" w="med" len="med"/>
                    </a:lnT>
                    <a:lnB>
                      <a:noFill/>
                    </a:lnB>
                    <a:lnTlToBr>
                      <a:noFill/>
                    </a:lnTlToBr>
                    <a:lnBlToTr>
                      <a:noFill/>
                    </a:lnBlToTr>
                    <a:solidFill>
                      <a:schemeClr val="accent2">
                        <a:alpha val="20000"/>
                      </a:schemeClr>
                    </a:solidFill>
                  </a:tcPr>
                </a:tc>
                <a:tc>
                  <a:txBody>
                    <a:bodyPr/>
                    <a:lstStyle/>
                    <a:p>
                      <a:pPr algn="r" rtl="0" fontAlgn="b"/>
                      <a:r>
                        <a:rPr lang="en-US" sz="2000" b="1" i="0" u="none" strike="noStrike" dirty="0">
                          <a:solidFill>
                            <a:schemeClr val="tx1"/>
                          </a:solidFill>
                          <a:latin typeface="Times New Roman"/>
                        </a:rPr>
                        <a:t>59.50%</a:t>
                      </a:r>
                    </a:p>
                  </a:txBody>
                  <a:tcPr marL="9525" marR="9525" marT="9525" marB="0" anchor="b">
                    <a:lnL>
                      <a:noFill/>
                    </a:lnL>
                    <a:lnR>
                      <a:noFill/>
                    </a:lnR>
                    <a:lnT w="12700" cap="flat" cmpd="sng" algn="ctr">
                      <a:solidFill>
                        <a:schemeClr val="accent2"/>
                      </a:solidFill>
                      <a:prstDash val="solid"/>
                      <a:round/>
                      <a:headEnd type="none" w="med" len="med"/>
                      <a:tailEnd type="none" w="med" len="med"/>
                    </a:lnT>
                    <a:lnB>
                      <a:noFill/>
                    </a:lnB>
                    <a:lnTlToBr>
                      <a:noFill/>
                    </a:lnTlToBr>
                    <a:lnBlToTr>
                      <a:noFill/>
                    </a:lnBlToTr>
                    <a:solidFill>
                      <a:schemeClr val="accent2">
                        <a:alpha val="20000"/>
                      </a:schemeClr>
                    </a:solidFill>
                  </a:tcPr>
                </a:tc>
                <a:tc>
                  <a:txBody>
                    <a:bodyPr/>
                    <a:lstStyle/>
                    <a:p>
                      <a:pPr algn="r" rtl="0" fontAlgn="b"/>
                      <a:r>
                        <a:rPr lang="en-US" sz="2000" b="1" i="0" u="none" strike="noStrike" dirty="0" smtClean="0">
                          <a:solidFill>
                            <a:schemeClr val="tx1"/>
                          </a:solidFill>
                          <a:latin typeface="Times New Roman"/>
                        </a:rPr>
                        <a:t>+58.49</a:t>
                      </a:r>
                      <a:endParaRPr lang="en-US" sz="2000" b="1" i="0" u="none" strike="noStrike" dirty="0">
                        <a:solidFill>
                          <a:schemeClr val="tx1"/>
                        </a:solidFill>
                        <a:latin typeface="Times New Roman"/>
                      </a:endParaRPr>
                    </a:p>
                  </a:txBody>
                  <a:tcPr marL="9525" marR="9525" marT="9525" marB="0" anchor="b">
                    <a:lnL>
                      <a:noFill/>
                    </a:lnL>
                    <a:lnR>
                      <a:noFill/>
                    </a:lnR>
                    <a:lnT w="12700" cap="flat" cmpd="sng" algn="ctr">
                      <a:solidFill>
                        <a:schemeClr val="accent2"/>
                      </a:solidFill>
                      <a:prstDash val="solid"/>
                      <a:round/>
                      <a:headEnd type="none" w="med" len="med"/>
                      <a:tailEnd type="none" w="med" len="med"/>
                    </a:lnT>
                    <a:lnB>
                      <a:noFill/>
                    </a:lnB>
                    <a:lnTlToBr>
                      <a:noFill/>
                    </a:lnTlToBr>
                    <a:lnBlToTr>
                      <a:noFill/>
                    </a:lnBlToTr>
                    <a:solidFill>
                      <a:schemeClr val="accent2">
                        <a:alpha val="20000"/>
                      </a:schemeClr>
                    </a:solidFill>
                  </a:tcPr>
                </a:tc>
              </a:tr>
              <a:tr h="319193">
                <a:tc>
                  <a:txBody>
                    <a:bodyPr/>
                    <a:lstStyle/>
                    <a:p>
                      <a:pPr algn="l" rtl="0" fontAlgn="b"/>
                      <a:r>
                        <a:rPr lang="en-US" sz="2000" b="0" i="0" u="none" strike="noStrike" dirty="0">
                          <a:solidFill>
                            <a:schemeClr val="tx1"/>
                          </a:solidFill>
                          <a:latin typeface="Times New Roman"/>
                        </a:rPr>
                        <a:t>Aged</a:t>
                      </a:r>
                      <a:r>
                        <a:rPr lang="en-US" sz="2000" b="0" i="0" u="none" strike="noStrike" dirty="0">
                          <a:solidFill>
                            <a:schemeClr val="tx1"/>
                          </a:solidFill>
                          <a:latin typeface="Calibri"/>
                        </a:rPr>
                        <a:t> </a:t>
                      </a:r>
                      <a:endParaRPr lang="en-US" sz="2000" b="0" i="0" u="none" strike="noStrike" dirty="0">
                        <a:solidFill>
                          <a:schemeClr val="tx1"/>
                        </a:solidFill>
                        <a:latin typeface="Times New Roman"/>
                      </a:endParaRPr>
                    </a:p>
                  </a:txBody>
                  <a:tcPr marL="9525" marR="9525" marT="9525" marB="0" anchor="b">
                    <a:lnL>
                      <a:noFill/>
                    </a:lnL>
                    <a:lnR>
                      <a:noFill/>
                    </a:lnR>
                    <a:lnT>
                      <a:noFill/>
                    </a:lnT>
                    <a:lnB>
                      <a:noFill/>
                    </a:lnB>
                    <a:lnTlToBr>
                      <a:noFill/>
                    </a:lnTlToBr>
                    <a:lnBlToTr>
                      <a:noFill/>
                    </a:lnBlToTr>
                    <a:noFill/>
                  </a:tcPr>
                </a:tc>
                <a:tc>
                  <a:txBody>
                    <a:bodyPr/>
                    <a:lstStyle/>
                    <a:p>
                      <a:pPr algn="r" rtl="0" fontAlgn="b"/>
                      <a:r>
                        <a:rPr lang="en-US" sz="2000" b="0" i="0" u="none" strike="noStrike" dirty="0">
                          <a:solidFill>
                            <a:schemeClr val="tx1"/>
                          </a:solidFill>
                          <a:latin typeface="Times New Roman"/>
                        </a:rPr>
                        <a:t>11.72%</a:t>
                      </a:r>
                    </a:p>
                  </a:txBody>
                  <a:tcPr marL="9525" marR="9525" marT="9525" marB="0" anchor="b">
                    <a:lnL>
                      <a:noFill/>
                    </a:lnL>
                    <a:lnR>
                      <a:noFill/>
                    </a:lnR>
                    <a:lnT>
                      <a:noFill/>
                    </a:lnT>
                    <a:lnB>
                      <a:noFill/>
                    </a:lnB>
                    <a:lnTlToBr>
                      <a:noFill/>
                    </a:lnTlToBr>
                    <a:lnBlToTr>
                      <a:noFill/>
                    </a:lnBlToTr>
                    <a:noFill/>
                  </a:tcPr>
                </a:tc>
                <a:tc>
                  <a:txBody>
                    <a:bodyPr/>
                    <a:lstStyle/>
                    <a:p>
                      <a:pPr algn="r" rtl="0" fontAlgn="b"/>
                      <a:r>
                        <a:rPr lang="en-US" sz="2000" b="0" i="0" u="none" strike="noStrike" dirty="0">
                          <a:solidFill>
                            <a:schemeClr val="tx1"/>
                          </a:solidFill>
                          <a:latin typeface="Times New Roman"/>
                        </a:rPr>
                        <a:t>54.67%</a:t>
                      </a:r>
                    </a:p>
                  </a:txBody>
                  <a:tcPr marL="9525" marR="9525" marT="9525" marB="0" anchor="b">
                    <a:lnL>
                      <a:noFill/>
                    </a:lnL>
                    <a:lnR>
                      <a:noFill/>
                    </a:lnR>
                    <a:lnT>
                      <a:noFill/>
                    </a:lnT>
                    <a:lnB>
                      <a:noFill/>
                    </a:lnB>
                    <a:lnTlToBr>
                      <a:noFill/>
                    </a:lnTlToBr>
                    <a:lnBlToTr>
                      <a:noFill/>
                    </a:lnBlToTr>
                    <a:noFill/>
                  </a:tcPr>
                </a:tc>
                <a:tc>
                  <a:txBody>
                    <a:bodyPr/>
                    <a:lstStyle/>
                    <a:p>
                      <a:pPr algn="r" rtl="0" fontAlgn="b"/>
                      <a:r>
                        <a:rPr lang="en-US" sz="2000" b="0" i="0" u="none" strike="noStrike" dirty="0" smtClean="0">
                          <a:solidFill>
                            <a:schemeClr val="tx1"/>
                          </a:solidFill>
                          <a:latin typeface="Times New Roman"/>
                        </a:rPr>
                        <a:t>+42.95</a:t>
                      </a:r>
                      <a:endParaRPr lang="en-US" sz="2000" b="0" i="0" u="none" strike="noStrike" dirty="0">
                        <a:solidFill>
                          <a:schemeClr val="tx1"/>
                        </a:solidFill>
                        <a:latin typeface="Times New Roman"/>
                      </a:endParaRPr>
                    </a:p>
                  </a:txBody>
                  <a:tcPr marL="9525" marR="9525" marT="9525" marB="0" anchor="b">
                    <a:lnL>
                      <a:noFill/>
                    </a:lnL>
                    <a:lnR>
                      <a:noFill/>
                    </a:lnR>
                    <a:lnT>
                      <a:noFill/>
                    </a:lnT>
                    <a:lnB>
                      <a:noFill/>
                    </a:lnB>
                    <a:lnTlToBr>
                      <a:noFill/>
                    </a:lnTlToBr>
                    <a:lnBlToTr>
                      <a:noFill/>
                    </a:lnBlToTr>
                    <a:noFill/>
                  </a:tcPr>
                </a:tc>
              </a:tr>
              <a:tr h="319193">
                <a:tc>
                  <a:txBody>
                    <a:bodyPr/>
                    <a:lstStyle/>
                    <a:p>
                      <a:pPr algn="l" rtl="0" fontAlgn="b"/>
                      <a:r>
                        <a:rPr lang="en-US" sz="2000" b="0" i="0" u="none" strike="noStrike" dirty="0">
                          <a:solidFill>
                            <a:schemeClr val="tx1"/>
                          </a:solidFill>
                          <a:latin typeface="Times New Roman"/>
                        </a:rPr>
                        <a:t>Child, Preschool</a:t>
                      </a:r>
                      <a:r>
                        <a:rPr lang="en-US" sz="2000" b="0" i="0" u="none" strike="noStrike" dirty="0">
                          <a:solidFill>
                            <a:schemeClr val="tx1"/>
                          </a:solidFill>
                          <a:latin typeface="Calibri"/>
                        </a:rPr>
                        <a:t> </a:t>
                      </a:r>
                      <a:endParaRPr lang="en-US" sz="2000" b="0" i="0" u="none" strike="noStrike" dirty="0">
                        <a:solidFill>
                          <a:schemeClr val="tx1"/>
                        </a:solidFill>
                        <a:latin typeface="Times New Roman"/>
                      </a:endParaRPr>
                    </a:p>
                  </a:txBody>
                  <a:tcPr marL="9525" marR="9525" marT="9525" marB="0" anchor="b">
                    <a:lnL>
                      <a:noFill/>
                    </a:lnL>
                    <a:lnR>
                      <a:noFill/>
                    </a:lnR>
                    <a:lnT>
                      <a:noFill/>
                    </a:lnT>
                    <a:lnB>
                      <a:noFill/>
                    </a:lnB>
                    <a:lnTlToBr>
                      <a:noFill/>
                    </a:lnTlToBr>
                    <a:lnBlToTr>
                      <a:noFill/>
                    </a:lnBlToTr>
                    <a:solidFill>
                      <a:schemeClr val="accent2">
                        <a:alpha val="20000"/>
                      </a:schemeClr>
                    </a:solidFill>
                  </a:tcPr>
                </a:tc>
                <a:tc>
                  <a:txBody>
                    <a:bodyPr/>
                    <a:lstStyle/>
                    <a:p>
                      <a:pPr algn="r" rtl="0" fontAlgn="b"/>
                      <a:r>
                        <a:rPr lang="en-US" sz="2000" b="0" i="0" u="none" strike="noStrike" dirty="0">
                          <a:solidFill>
                            <a:schemeClr val="tx1"/>
                          </a:solidFill>
                          <a:latin typeface="Times New Roman"/>
                        </a:rPr>
                        <a:t>6.11%</a:t>
                      </a:r>
                    </a:p>
                  </a:txBody>
                  <a:tcPr marL="9525" marR="9525" marT="9525" marB="0" anchor="b">
                    <a:lnL>
                      <a:noFill/>
                    </a:lnL>
                    <a:lnR>
                      <a:noFill/>
                    </a:lnR>
                    <a:lnT>
                      <a:noFill/>
                    </a:lnT>
                    <a:lnB>
                      <a:noFill/>
                    </a:lnB>
                    <a:lnTlToBr>
                      <a:noFill/>
                    </a:lnTlToBr>
                    <a:lnBlToTr>
                      <a:noFill/>
                    </a:lnBlToTr>
                    <a:solidFill>
                      <a:schemeClr val="accent2">
                        <a:alpha val="20000"/>
                      </a:schemeClr>
                    </a:solidFill>
                  </a:tcPr>
                </a:tc>
                <a:tc>
                  <a:txBody>
                    <a:bodyPr/>
                    <a:lstStyle/>
                    <a:p>
                      <a:pPr algn="r" rtl="0" fontAlgn="b"/>
                      <a:r>
                        <a:rPr lang="en-US" sz="2000" b="0" i="0" u="none" strike="noStrike">
                          <a:solidFill>
                            <a:schemeClr val="tx1"/>
                          </a:solidFill>
                          <a:latin typeface="Times New Roman"/>
                        </a:rPr>
                        <a:t>45.40%</a:t>
                      </a:r>
                    </a:p>
                  </a:txBody>
                  <a:tcPr marL="9525" marR="9525" marT="9525" marB="0" anchor="b">
                    <a:lnL>
                      <a:noFill/>
                    </a:lnL>
                    <a:lnR>
                      <a:noFill/>
                    </a:lnR>
                    <a:lnT>
                      <a:noFill/>
                    </a:lnT>
                    <a:lnB>
                      <a:noFill/>
                    </a:lnB>
                    <a:lnTlToBr>
                      <a:noFill/>
                    </a:lnTlToBr>
                    <a:lnBlToTr>
                      <a:noFill/>
                    </a:lnBlToTr>
                    <a:solidFill>
                      <a:schemeClr val="accent2">
                        <a:alpha val="20000"/>
                      </a:schemeClr>
                    </a:solidFill>
                  </a:tcPr>
                </a:tc>
                <a:tc>
                  <a:txBody>
                    <a:bodyPr/>
                    <a:lstStyle/>
                    <a:p>
                      <a:pPr algn="r" rtl="0" fontAlgn="b"/>
                      <a:r>
                        <a:rPr lang="en-US" sz="2000" b="0" i="0" u="none" strike="noStrike" dirty="0" smtClean="0">
                          <a:solidFill>
                            <a:schemeClr val="tx1"/>
                          </a:solidFill>
                          <a:latin typeface="Times New Roman"/>
                        </a:rPr>
                        <a:t>+39.29</a:t>
                      </a:r>
                      <a:endParaRPr lang="en-US" sz="2000" b="0" i="0" u="none" strike="noStrike" dirty="0">
                        <a:solidFill>
                          <a:schemeClr val="tx1"/>
                        </a:solidFill>
                        <a:latin typeface="Times New Roman"/>
                      </a:endParaRPr>
                    </a:p>
                  </a:txBody>
                  <a:tcPr marL="9525" marR="9525" marT="9525" marB="0" anchor="b">
                    <a:lnL>
                      <a:noFill/>
                    </a:lnL>
                    <a:lnR>
                      <a:noFill/>
                    </a:lnR>
                    <a:lnT>
                      <a:noFill/>
                    </a:lnT>
                    <a:lnB>
                      <a:noFill/>
                    </a:lnB>
                    <a:lnTlToBr>
                      <a:noFill/>
                    </a:lnTlToBr>
                    <a:lnBlToTr>
                      <a:noFill/>
                    </a:lnBlToTr>
                    <a:solidFill>
                      <a:schemeClr val="accent2">
                        <a:alpha val="20000"/>
                      </a:schemeClr>
                    </a:solidFill>
                  </a:tcPr>
                </a:tc>
              </a:tr>
              <a:tr h="319193">
                <a:tc>
                  <a:txBody>
                    <a:bodyPr/>
                    <a:lstStyle/>
                    <a:p>
                      <a:pPr algn="l" rtl="0" fontAlgn="b"/>
                      <a:r>
                        <a:rPr lang="en-US" sz="2000" b="0" i="0" u="none" strike="noStrike" dirty="0">
                          <a:solidFill>
                            <a:schemeClr val="tx1"/>
                          </a:solidFill>
                          <a:latin typeface="Times New Roman"/>
                        </a:rPr>
                        <a:t>Adult</a:t>
                      </a:r>
                      <a:r>
                        <a:rPr lang="en-US" sz="2000" b="0" i="0" u="none" strike="noStrike" dirty="0">
                          <a:solidFill>
                            <a:schemeClr val="tx1"/>
                          </a:solidFill>
                          <a:latin typeface="Calibri"/>
                        </a:rPr>
                        <a:t> </a:t>
                      </a:r>
                      <a:endParaRPr lang="en-US" sz="2000" b="0" i="0" u="none" strike="noStrike" dirty="0">
                        <a:solidFill>
                          <a:schemeClr val="tx1"/>
                        </a:solidFill>
                        <a:latin typeface="Times New Roman"/>
                      </a:endParaRPr>
                    </a:p>
                  </a:txBody>
                  <a:tcPr marL="9525" marR="9525" marT="9525" marB="0" anchor="b">
                    <a:lnL>
                      <a:noFill/>
                    </a:lnL>
                    <a:lnR>
                      <a:noFill/>
                    </a:lnR>
                    <a:lnT>
                      <a:noFill/>
                    </a:lnT>
                    <a:lnB>
                      <a:noFill/>
                    </a:lnB>
                    <a:lnTlToBr>
                      <a:noFill/>
                    </a:lnTlToBr>
                    <a:lnBlToTr>
                      <a:noFill/>
                    </a:lnBlToTr>
                    <a:noFill/>
                  </a:tcPr>
                </a:tc>
                <a:tc>
                  <a:txBody>
                    <a:bodyPr/>
                    <a:lstStyle/>
                    <a:p>
                      <a:pPr algn="r" rtl="0" fontAlgn="b"/>
                      <a:r>
                        <a:rPr lang="en-US" sz="2000" b="0" i="0" u="none" strike="noStrike" dirty="0">
                          <a:solidFill>
                            <a:schemeClr val="tx1"/>
                          </a:solidFill>
                          <a:latin typeface="Times New Roman"/>
                        </a:rPr>
                        <a:t>19.49%</a:t>
                      </a:r>
                    </a:p>
                  </a:txBody>
                  <a:tcPr marL="9525" marR="9525" marT="9525" marB="0" anchor="b">
                    <a:lnL>
                      <a:noFill/>
                    </a:lnL>
                    <a:lnR>
                      <a:noFill/>
                    </a:lnR>
                    <a:lnT>
                      <a:noFill/>
                    </a:lnT>
                    <a:lnB>
                      <a:noFill/>
                    </a:lnB>
                    <a:lnTlToBr>
                      <a:noFill/>
                    </a:lnTlToBr>
                    <a:lnBlToTr>
                      <a:noFill/>
                    </a:lnBlToTr>
                    <a:noFill/>
                  </a:tcPr>
                </a:tc>
                <a:tc>
                  <a:txBody>
                    <a:bodyPr/>
                    <a:lstStyle/>
                    <a:p>
                      <a:pPr algn="r" rtl="0" fontAlgn="b"/>
                      <a:r>
                        <a:rPr lang="en-US" sz="2000" b="0" i="0" u="none" strike="noStrike">
                          <a:solidFill>
                            <a:schemeClr val="tx1"/>
                          </a:solidFill>
                          <a:latin typeface="Times New Roman"/>
                        </a:rPr>
                        <a:t>56.84%</a:t>
                      </a:r>
                    </a:p>
                  </a:txBody>
                  <a:tcPr marL="9525" marR="9525" marT="9525" marB="0" anchor="b">
                    <a:lnL>
                      <a:noFill/>
                    </a:lnL>
                    <a:lnR>
                      <a:noFill/>
                    </a:lnR>
                    <a:lnT>
                      <a:noFill/>
                    </a:lnT>
                    <a:lnB>
                      <a:noFill/>
                    </a:lnB>
                    <a:lnTlToBr>
                      <a:noFill/>
                    </a:lnTlToBr>
                    <a:lnBlToTr>
                      <a:noFill/>
                    </a:lnBlToTr>
                    <a:noFill/>
                  </a:tcPr>
                </a:tc>
                <a:tc>
                  <a:txBody>
                    <a:bodyPr/>
                    <a:lstStyle/>
                    <a:p>
                      <a:pPr algn="r" rtl="0" fontAlgn="b"/>
                      <a:r>
                        <a:rPr lang="en-US" sz="2000" b="0" i="0" u="none" strike="noStrike" dirty="0" smtClean="0">
                          <a:solidFill>
                            <a:schemeClr val="tx1"/>
                          </a:solidFill>
                          <a:latin typeface="Times New Roman"/>
                        </a:rPr>
                        <a:t>+37.35</a:t>
                      </a:r>
                      <a:endParaRPr lang="en-US" sz="2000" b="0" i="0" u="none" strike="noStrike" dirty="0">
                        <a:solidFill>
                          <a:schemeClr val="tx1"/>
                        </a:solidFill>
                        <a:latin typeface="Times New Roman"/>
                      </a:endParaRPr>
                    </a:p>
                  </a:txBody>
                  <a:tcPr marL="9525" marR="9525" marT="9525" marB="0" anchor="b">
                    <a:lnL>
                      <a:noFill/>
                    </a:lnL>
                    <a:lnR>
                      <a:noFill/>
                    </a:lnR>
                    <a:lnT>
                      <a:noFill/>
                    </a:lnT>
                    <a:lnB>
                      <a:noFill/>
                    </a:lnB>
                    <a:lnTlToBr>
                      <a:noFill/>
                    </a:lnTlToBr>
                    <a:lnBlToTr>
                      <a:noFill/>
                    </a:lnBlToTr>
                    <a:noFill/>
                  </a:tcPr>
                </a:tc>
              </a:tr>
              <a:tr h="319193">
                <a:tc>
                  <a:txBody>
                    <a:bodyPr/>
                    <a:lstStyle/>
                    <a:p>
                      <a:pPr algn="l" rtl="0" fontAlgn="b"/>
                      <a:r>
                        <a:rPr lang="en-US" sz="2000" b="0" i="0" u="none" strike="noStrike" dirty="0">
                          <a:solidFill>
                            <a:schemeClr val="tx1"/>
                          </a:solidFill>
                          <a:latin typeface="Times New Roman"/>
                        </a:rPr>
                        <a:t>Male</a:t>
                      </a:r>
                      <a:r>
                        <a:rPr lang="en-US" sz="2000" b="0" i="0" u="none" strike="noStrike" dirty="0">
                          <a:solidFill>
                            <a:schemeClr val="tx1"/>
                          </a:solidFill>
                          <a:latin typeface="Calibri"/>
                        </a:rPr>
                        <a:t> </a:t>
                      </a:r>
                      <a:endParaRPr lang="en-US" sz="2000" b="0" i="0" u="none" strike="noStrike" dirty="0">
                        <a:solidFill>
                          <a:schemeClr val="tx1"/>
                        </a:solidFill>
                        <a:latin typeface="Times New Roman"/>
                      </a:endParaRPr>
                    </a:p>
                  </a:txBody>
                  <a:tcPr marL="9525" marR="9525" marT="9525" marB="0" anchor="b">
                    <a:lnL>
                      <a:noFill/>
                    </a:lnL>
                    <a:lnR>
                      <a:noFill/>
                    </a:lnR>
                    <a:lnT>
                      <a:noFill/>
                    </a:lnT>
                    <a:lnB>
                      <a:noFill/>
                    </a:lnB>
                    <a:lnTlToBr>
                      <a:noFill/>
                    </a:lnTlToBr>
                    <a:lnBlToTr>
                      <a:noFill/>
                    </a:lnBlToTr>
                    <a:solidFill>
                      <a:schemeClr val="accent2">
                        <a:alpha val="20000"/>
                      </a:schemeClr>
                    </a:solidFill>
                  </a:tcPr>
                </a:tc>
                <a:tc>
                  <a:txBody>
                    <a:bodyPr/>
                    <a:lstStyle/>
                    <a:p>
                      <a:pPr algn="r" rtl="0" fontAlgn="b"/>
                      <a:r>
                        <a:rPr lang="en-US" sz="2000" b="0" i="0" u="none" strike="noStrike" dirty="0">
                          <a:solidFill>
                            <a:schemeClr val="tx1"/>
                          </a:solidFill>
                          <a:latin typeface="Times New Roman"/>
                        </a:rPr>
                        <a:t>38.47%</a:t>
                      </a:r>
                    </a:p>
                  </a:txBody>
                  <a:tcPr marL="9525" marR="9525" marT="9525" marB="0" anchor="b">
                    <a:lnL>
                      <a:noFill/>
                    </a:lnL>
                    <a:lnR>
                      <a:noFill/>
                    </a:lnR>
                    <a:lnT>
                      <a:noFill/>
                    </a:lnT>
                    <a:lnB>
                      <a:noFill/>
                    </a:lnB>
                    <a:lnTlToBr>
                      <a:noFill/>
                    </a:lnTlToBr>
                    <a:lnBlToTr>
                      <a:noFill/>
                    </a:lnBlToTr>
                    <a:solidFill>
                      <a:schemeClr val="accent2">
                        <a:alpha val="20000"/>
                      </a:schemeClr>
                    </a:solidFill>
                  </a:tcPr>
                </a:tc>
                <a:tc>
                  <a:txBody>
                    <a:bodyPr/>
                    <a:lstStyle/>
                    <a:p>
                      <a:pPr algn="r" rtl="0" fontAlgn="b"/>
                      <a:r>
                        <a:rPr lang="en-US" sz="2000" b="0" i="0" u="none" strike="noStrike">
                          <a:solidFill>
                            <a:schemeClr val="tx1"/>
                          </a:solidFill>
                          <a:latin typeface="Times New Roman"/>
                        </a:rPr>
                        <a:t>71.14%</a:t>
                      </a:r>
                    </a:p>
                  </a:txBody>
                  <a:tcPr marL="9525" marR="9525" marT="9525" marB="0" anchor="b">
                    <a:lnL>
                      <a:noFill/>
                    </a:lnL>
                    <a:lnR>
                      <a:noFill/>
                    </a:lnR>
                    <a:lnT>
                      <a:noFill/>
                    </a:lnT>
                    <a:lnB>
                      <a:noFill/>
                    </a:lnB>
                    <a:lnTlToBr>
                      <a:noFill/>
                    </a:lnTlToBr>
                    <a:lnBlToTr>
                      <a:noFill/>
                    </a:lnBlToTr>
                    <a:solidFill>
                      <a:schemeClr val="accent2">
                        <a:alpha val="20000"/>
                      </a:schemeClr>
                    </a:solidFill>
                  </a:tcPr>
                </a:tc>
                <a:tc>
                  <a:txBody>
                    <a:bodyPr/>
                    <a:lstStyle/>
                    <a:p>
                      <a:pPr algn="r" rtl="0" fontAlgn="b"/>
                      <a:r>
                        <a:rPr lang="en-US" sz="2000" b="0" i="0" u="none" strike="noStrike" dirty="0" smtClean="0">
                          <a:solidFill>
                            <a:schemeClr val="tx1"/>
                          </a:solidFill>
                          <a:latin typeface="Times New Roman"/>
                        </a:rPr>
                        <a:t>+32.67</a:t>
                      </a:r>
                      <a:endParaRPr lang="en-US" sz="2000" b="0" i="0" u="none" strike="noStrike" dirty="0">
                        <a:solidFill>
                          <a:schemeClr val="tx1"/>
                        </a:solidFill>
                        <a:latin typeface="Times New Roman"/>
                      </a:endParaRPr>
                    </a:p>
                  </a:txBody>
                  <a:tcPr marL="9525" marR="9525" marT="9525" marB="0" anchor="b">
                    <a:lnL>
                      <a:noFill/>
                    </a:lnL>
                    <a:lnR>
                      <a:noFill/>
                    </a:lnR>
                    <a:lnT>
                      <a:noFill/>
                    </a:lnT>
                    <a:lnB>
                      <a:noFill/>
                    </a:lnB>
                    <a:lnTlToBr>
                      <a:noFill/>
                    </a:lnTlToBr>
                    <a:lnBlToTr>
                      <a:noFill/>
                    </a:lnBlToTr>
                    <a:solidFill>
                      <a:schemeClr val="accent2">
                        <a:alpha val="20000"/>
                      </a:schemeClr>
                    </a:solidFill>
                  </a:tcPr>
                </a:tc>
              </a:tr>
              <a:tr h="319193">
                <a:tc>
                  <a:txBody>
                    <a:bodyPr/>
                    <a:lstStyle/>
                    <a:p>
                      <a:pPr algn="l" rtl="0" fontAlgn="b"/>
                      <a:r>
                        <a:rPr lang="en-US" sz="2000" b="0" i="0" u="none" strike="noStrike" dirty="0">
                          <a:solidFill>
                            <a:schemeClr val="tx1"/>
                          </a:solidFill>
                          <a:latin typeface="Times New Roman"/>
                        </a:rPr>
                        <a:t>Aged, 80 and over</a:t>
                      </a:r>
                      <a:r>
                        <a:rPr lang="en-US" sz="2000" b="0" i="0" u="none" strike="noStrike" dirty="0">
                          <a:solidFill>
                            <a:schemeClr val="tx1"/>
                          </a:solidFill>
                          <a:latin typeface="Calibri"/>
                        </a:rPr>
                        <a:t> </a:t>
                      </a:r>
                      <a:endParaRPr lang="en-US" sz="2000" b="0" i="0" u="none" strike="noStrike" dirty="0">
                        <a:solidFill>
                          <a:schemeClr val="tx1"/>
                        </a:solidFill>
                        <a:latin typeface="Times New Roman"/>
                      </a:endParaRPr>
                    </a:p>
                  </a:txBody>
                  <a:tcPr marL="9525" marR="9525" marT="9525" marB="0" anchor="b">
                    <a:lnL>
                      <a:noFill/>
                    </a:lnL>
                    <a:lnR>
                      <a:noFill/>
                    </a:lnR>
                    <a:lnT>
                      <a:noFill/>
                    </a:lnT>
                    <a:lnB>
                      <a:noFill/>
                    </a:lnB>
                    <a:lnTlToBr>
                      <a:noFill/>
                    </a:lnTlToBr>
                    <a:lnBlToTr>
                      <a:noFill/>
                    </a:lnBlToTr>
                    <a:noFill/>
                  </a:tcPr>
                </a:tc>
                <a:tc>
                  <a:txBody>
                    <a:bodyPr/>
                    <a:lstStyle/>
                    <a:p>
                      <a:pPr algn="r" rtl="0" fontAlgn="b"/>
                      <a:r>
                        <a:rPr lang="en-US" sz="2000" b="0" i="0" u="none" strike="noStrike" dirty="0">
                          <a:solidFill>
                            <a:schemeClr val="tx1"/>
                          </a:solidFill>
                          <a:latin typeface="Times New Roman"/>
                        </a:rPr>
                        <a:t>1.50%</a:t>
                      </a:r>
                    </a:p>
                  </a:txBody>
                  <a:tcPr marL="9525" marR="9525" marT="9525" marB="0" anchor="b">
                    <a:lnL>
                      <a:noFill/>
                    </a:lnL>
                    <a:lnR>
                      <a:noFill/>
                    </a:lnR>
                    <a:lnT>
                      <a:noFill/>
                    </a:lnT>
                    <a:lnB>
                      <a:noFill/>
                    </a:lnB>
                    <a:lnTlToBr>
                      <a:noFill/>
                    </a:lnTlToBr>
                    <a:lnBlToTr>
                      <a:noFill/>
                    </a:lnBlToTr>
                    <a:noFill/>
                  </a:tcPr>
                </a:tc>
                <a:tc>
                  <a:txBody>
                    <a:bodyPr/>
                    <a:lstStyle/>
                    <a:p>
                      <a:pPr algn="r" rtl="0" fontAlgn="b"/>
                      <a:r>
                        <a:rPr lang="en-US" sz="2000" b="0" i="0" u="none" strike="noStrike">
                          <a:solidFill>
                            <a:schemeClr val="tx1"/>
                          </a:solidFill>
                          <a:latin typeface="Times New Roman"/>
                        </a:rPr>
                        <a:t>30.89%</a:t>
                      </a:r>
                    </a:p>
                  </a:txBody>
                  <a:tcPr marL="9525" marR="9525" marT="9525" marB="0" anchor="b">
                    <a:lnL>
                      <a:noFill/>
                    </a:lnL>
                    <a:lnR>
                      <a:noFill/>
                    </a:lnR>
                    <a:lnT>
                      <a:noFill/>
                    </a:lnT>
                    <a:lnB>
                      <a:noFill/>
                    </a:lnB>
                    <a:lnTlToBr>
                      <a:noFill/>
                    </a:lnTlToBr>
                    <a:lnBlToTr>
                      <a:noFill/>
                    </a:lnBlToTr>
                    <a:noFill/>
                  </a:tcPr>
                </a:tc>
                <a:tc>
                  <a:txBody>
                    <a:bodyPr/>
                    <a:lstStyle/>
                    <a:p>
                      <a:pPr algn="r" rtl="0" fontAlgn="b"/>
                      <a:r>
                        <a:rPr lang="en-US" sz="2000" b="0" i="0" u="none" strike="noStrike" dirty="0" smtClean="0">
                          <a:solidFill>
                            <a:schemeClr val="tx1"/>
                          </a:solidFill>
                          <a:latin typeface="Times New Roman"/>
                        </a:rPr>
                        <a:t>+29.39</a:t>
                      </a:r>
                      <a:endParaRPr lang="en-US" sz="2000" b="0" i="0" u="none" strike="noStrike" dirty="0">
                        <a:solidFill>
                          <a:schemeClr val="tx1"/>
                        </a:solidFill>
                        <a:latin typeface="Times New Roman"/>
                      </a:endParaRPr>
                    </a:p>
                  </a:txBody>
                  <a:tcPr marL="9525" marR="9525" marT="9525" marB="0" anchor="b">
                    <a:lnL>
                      <a:noFill/>
                    </a:lnL>
                    <a:lnR>
                      <a:noFill/>
                    </a:lnR>
                    <a:lnT>
                      <a:noFill/>
                    </a:lnT>
                    <a:lnB>
                      <a:noFill/>
                    </a:lnB>
                    <a:lnTlToBr>
                      <a:noFill/>
                    </a:lnTlToBr>
                    <a:lnBlToTr>
                      <a:noFill/>
                    </a:lnBlToTr>
                    <a:noFill/>
                  </a:tcPr>
                </a:tc>
              </a:tr>
              <a:tr h="319193">
                <a:tc>
                  <a:txBody>
                    <a:bodyPr/>
                    <a:lstStyle/>
                    <a:p>
                      <a:pPr algn="l" rtl="0" fontAlgn="b"/>
                      <a:r>
                        <a:rPr lang="en-US" sz="2000" b="0" i="0" u="none" strike="noStrike" dirty="0">
                          <a:solidFill>
                            <a:schemeClr val="tx1"/>
                          </a:solidFill>
                          <a:latin typeface="Times New Roman"/>
                        </a:rPr>
                        <a:t>Young Adult</a:t>
                      </a:r>
                      <a:r>
                        <a:rPr lang="en-US" sz="2000" b="0" i="0" u="none" strike="noStrike" dirty="0">
                          <a:solidFill>
                            <a:schemeClr val="tx1"/>
                          </a:solidFill>
                          <a:latin typeface="Calibri"/>
                        </a:rPr>
                        <a:t> </a:t>
                      </a:r>
                      <a:endParaRPr lang="en-US" sz="2000" b="0" i="0" u="none" strike="noStrike" dirty="0">
                        <a:solidFill>
                          <a:schemeClr val="tx1"/>
                        </a:solidFill>
                        <a:latin typeface="Times New Roman"/>
                      </a:endParaRPr>
                    </a:p>
                  </a:txBody>
                  <a:tcPr marL="9525" marR="9525" marT="9525" marB="0" anchor="b">
                    <a:lnL>
                      <a:noFill/>
                    </a:lnL>
                    <a:lnR>
                      <a:noFill/>
                    </a:lnR>
                    <a:lnT>
                      <a:noFill/>
                    </a:lnT>
                    <a:lnB>
                      <a:noFill/>
                    </a:lnB>
                    <a:lnTlToBr>
                      <a:noFill/>
                    </a:lnTlToBr>
                    <a:lnBlToTr>
                      <a:noFill/>
                    </a:lnBlToTr>
                    <a:solidFill>
                      <a:schemeClr val="accent2">
                        <a:alpha val="20000"/>
                      </a:schemeClr>
                    </a:solidFill>
                  </a:tcPr>
                </a:tc>
                <a:tc>
                  <a:txBody>
                    <a:bodyPr/>
                    <a:lstStyle/>
                    <a:p>
                      <a:pPr algn="r" rtl="0" fontAlgn="b"/>
                      <a:r>
                        <a:rPr lang="en-US" sz="2000" b="0" i="0" u="none" strike="noStrike" dirty="0">
                          <a:solidFill>
                            <a:schemeClr val="tx1"/>
                          </a:solidFill>
                          <a:latin typeface="Times New Roman"/>
                        </a:rPr>
                        <a:t>2.83%</a:t>
                      </a:r>
                    </a:p>
                  </a:txBody>
                  <a:tcPr marL="9525" marR="9525" marT="9525" marB="0" anchor="b">
                    <a:lnL>
                      <a:noFill/>
                    </a:lnL>
                    <a:lnR>
                      <a:noFill/>
                    </a:lnR>
                    <a:lnT>
                      <a:noFill/>
                    </a:lnT>
                    <a:lnB>
                      <a:noFill/>
                    </a:lnB>
                    <a:lnTlToBr>
                      <a:noFill/>
                    </a:lnTlToBr>
                    <a:lnBlToTr>
                      <a:noFill/>
                    </a:lnBlToTr>
                    <a:solidFill>
                      <a:schemeClr val="accent2">
                        <a:alpha val="20000"/>
                      </a:schemeClr>
                    </a:solidFill>
                  </a:tcPr>
                </a:tc>
                <a:tc>
                  <a:txBody>
                    <a:bodyPr/>
                    <a:lstStyle/>
                    <a:p>
                      <a:pPr algn="r" rtl="0" fontAlgn="b"/>
                      <a:r>
                        <a:rPr lang="en-US" sz="2000" b="0" i="0" u="none" strike="noStrike" dirty="0">
                          <a:solidFill>
                            <a:schemeClr val="tx1"/>
                          </a:solidFill>
                          <a:latin typeface="Times New Roman"/>
                        </a:rPr>
                        <a:t>31.63%</a:t>
                      </a:r>
                    </a:p>
                  </a:txBody>
                  <a:tcPr marL="9525" marR="9525" marT="9525" marB="0" anchor="b">
                    <a:lnL>
                      <a:noFill/>
                    </a:lnL>
                    <a:lnR>
                      <a:noFill/>
                    </a:lnR>
                    <a:lnT>
                      <a:noFill/>
                    </a:lnT>
                    <a:lnB>
                      <a:noFill/>
                    </a:lnB>
                    <a:lnTlToBr>
                      <a:noFill/>
                    </a:lnTlToBr>
                    <a:lnBlToTr>
                      <a:noFill/>
                    </a:lnBlToTr>
                    <a:solidFill>
                      <a:schemeClr val="accent2">
                        <a:alpha val="20000"/>
                      </a:schemeClr>
                    </a:solidFill>
                  </a:tcPr>
                </a:tc>
                <a:tc>
                  <a:txBody>
                    <a:bodyPr/>
                    <a:lstStyle/>
                    <a:p>
                      <a:pPr algn="r" rtl="0" fontAlgn="b"/>
                      <a:r>
                        <a:rPr lang="en-US" sz="2000" b="0" i="0" u="none" strike="noStrike" dirty="0" smtClean="0">
                          <a:solidFill>
                            <a:schemeClr val="tx1"/>
                          </a:solidFill>
                          <a:latin typeface="Times New Roman"/>
                        </a:rPr>
                        <a:t>+28.80</a:t>
                      </a:r>
                      <a:endParaRPr lang="en-US" sz="2000" b="0" i="0" u="none" strike="noStrike" dirty="0">
                        <a:solidFill>
                          <a:schemeClr val="tx1"/>
                        </a:solidFill>
                        <a:latin typeface="Times New Roman"/>
                      </a:endParaRPr>
                    </a:p>
                  </a:txBody>
                  <a:tcPr marL="9525" marR="9525" marT="9525" marB="0" anchor="b">
                    <a:lnL>
                      <a:noFill/>
                    </a:lnL>
                    <a:lnR>
                      <a:noFill/>
                    </a:lnR>
                    <a:lnT>
                      <a:noFill/>
                    </a:lnT>
                    <a:lnB>
                      <a:noFill/>
                    </a:lnB>
                    <a:lnTlToBr>
                      <a:noFill/>
                    </a:lnTlToBr>
                    <a:lnBlToTr>
                      <a:noFill/>
                    </a:lnBlToTr>
                    <a:solidFill>
                      <a:schemeClr val="accent2">
                        <a:alpha val="20000"/>
                      </a:schemeClr>
                    </a:solidFill>
                  </a:tcPr>
                </a:tc>
              </a:tr>
              <a:tr h="319193">
                <a:tc>
                  <a:txBody>
                    <a:bodyPr/>
                    <a:lstStyle/>
                    <a:p>
                      <a:pPr algn="l" rtl="0" fontAlgn="b"/>
                      <a:r>
                        <a:rPr lang="en-US" sz="2000" b="0" i="0" u="none" strike="noStrike" dirty="0">
                          <a:solidFill>
                            <a:schemeClr val="tx1"/>
                          </a:solidFill>
                          <a:latin typeface="Times New Roman"/>
                        </a:rPr>
                        <a:t>Female</a:t>
                      </a:r>
                      <a:r>
                        <a:rPr lang="en-US" sz="2000" b="0" i="0" u="none" strike="noStrike" dirty="0">
                          <a:solidFill>
                            <a:schemeClr val="tx1"/>
                          </a:solidFill>
                          <a:latin typeface="Calibri"/>
                        </a:rPr>
                        <a:t> </a:t>
                      </a:r>
                      <a:endParaRPr lang="en-US" sz="2000" b="0" i="0" u="none" strike="noStrike" dirty="0">
                        <a:solidFill>
                          <a:schemeClr val="tx1"/>
                        </a:solidFill>
                        <a:latin typeface="Times New Roman"/>
                      </a:endParaRPr>
                    </a:p>
                  </a:txBody>
                  <a:tcPr marL="9525" marR="9525" marT="9525" marB="0" anchor="b">
                    <a:lnL>
                      <a:noFill/>
                    </a:lnL>
                    <a:lnR>
                      <a:noFill/>
                    </a:lnR>
                    <a:lnT>
                      <a:noFill/>
                    </a:lnT>
                    <a:lnB>
                      <a:noFill/>
                    </a:lnB>
                    <a:lnTlToBr>
                      <a:noFill/>
                    </a:lnTlToBr>
                    <a:lnBlToTr>
                      <a:noFill/>
                    </a:lnBlToTr>
                    <a:noFill/>
                  </a:tcPr>
                </a:tc>
                <a:tc>
                  <a:txBody>
                    <a:bodyPr/>
                    <a:lstStyle/>
                    <a:p>
                      <a:pPr algn="r" rtl="0" fontAlgn="b"/>
                      <a:r>
                        <a:rPr lang="en-US" sz="2000" b="0" i="0" u="none" strike="noStrike" dirty="0">
                          <a:solidFill>
                            <a:schemeClr val="tx1"/>
                          </a:solidFill>
                          <a:latin typeface="Times New Roman"/>
                        </a:rPr>
                        <a:t>46.06%</a:t>
                      </a:r>
                    </a:p>
                  </a:txBody>
                  <a:tcPr marL="9525" marR="9525" marT="9525" marB="0" anchor="b">
                    <a:lnL>
                      <a:noFill/>
                    </a:lnL>
                    <a:lnR>
                      <a:noFill/>
                    </a:lnR>
                    <a:lnT>
                      <a:noFill/>
                    </a:lnT>
                    <a:lnB>
                      <a:noFill/>
                    </a:lnB>
                    <a:lnTlToBr>
                      <a:noFill/>
                    </a:lnTlToBr>
                    <a:lnBlToTr>
                      <a:noFill/>
                    </a:lnBlToTr>
                    <a:noFill/>
                  </a:tcPr>
                </a:tc>
                <a:tc>
                  <a:txBody>
                    <a:bodyPr/>
                    <a:lstStyle/>
                    <a:p>
                      <a:pPr algn="r" rtl="0" fontAlgn="b"/>
                      <a:r>
                        <a:rPr lang="en-US" sz="2000" b="0" i="0" u="none" strike="noStrike" dirty="0">
                          <a:solidFill>
                            <a:schemeClr val="tx1"/>
                          </a:solidFill>
                          <a:latin typeface="Times New Roman"/>
                        </a:rPr>
                        <a:t>73.84%</a:t>
                      </a:r>
                    </a:p>
                  </a:txBody>
                  <a:tcPr marL="9525" marR="9525" marT="9525" marB="0" anchor="b">
                    <a:lnL>
                      <a:noFill/>
                    </a:lnL>
                    <a:lnR>
                      <a:noFill/>
                    </a:lnR>
                    <a:lnT>
                      <a:noFill/>
                    </a:lnT>
                    <a:lnB>
                      <a:noFill/>
                    </a:lnB>
                    <a:lnTlToBr>
                      <a:noFill/>
                    </a:lnTlToBr>
                    <a:lnBlToTr>
                      <a:noFill/>
                    </a:lnBlToTr>
                    <a:noFill/>
                  </a:tcPr>
                </a:tc>
                <a:tc>
                  <a:txBody>
                    <a:bodyPr/>
                    <a:lstStyle/>
                    <a:p>
                      <a:pPr algn="r" rtl="0" fontAlgn="b"/>
                      <a:r>
                        <a:rPr lang="en-US" sz="2000" b="0" i="0" u="none" strike="noStrike" dirty="0" smtClean="0">
                          <a:solidFill>
                            <a:schemeClr val="tx1"/>
                          </a:solidFill>
                          <a:latin typeface="Times New Roman"/>
                        </a:rPr>
                        <a:t>+27.78</a:t>
                      </a:r>
                      <a:endParaRPr lang="en-US" sz="2000" b="0" i="0" u="none" strike="noStrike" dirty="0">
                        <a:solidFill>
                          <a:schemeClr val="tx1"/>
                        </a:solidFill>
                        <a:latin typeface="Times New Roman"/>
                      </a:endParaRPr>
                    </a:p>
                  </a:txBody>
                  <a:tcPr marL="9525" marR="9525" marT="9525" marB="0" anchor="b">
                    <a:lnL>
                      <a:noFill/>
                    </a:lnL>
                    <a:lnR>
                      <a:noFill/>
                    </a:lnR>
                    <a:lnT>
                      <a:noFill/>
                    </a:lnT>
                    <a:lnB>
                      <a:noFill/>
                    </a:lnB>
                    <a:lnTlToBr>
                      <a:noFill/>
                    </a:lnTlToBr>
                    <a:lnBlToTr>
                      <a:noFill/>
                    </a:lnBlToTr>
                    <a:noFill/>
                  </a:tcPr>
                </a:tc>
              </a:tr>
              <a:tr h="319193">
                <a:tc>
                  <a:txBody>
                    <a:bodyPr/>
                    <a:lstStyle/>
                    <a:p>
                      <a:pPr algn="l" rtl="0" fontAlgn="b"/>
                      <a:r>
                        <a:rPr lang="en-US" sz="2000" b="0" i="0" u="none" strike="noStrike" dirty="0">
                          <a:solidFill>
                            <a:schemeClr val="tx1"/>
                          </a:solidFill>
                          <a:latin typeface="Times New Roman"/>
                        </a:rPr>
                        <a:t>Adolescent</a:t>
                      </a:r>
                      <a:r>
                        <a:rPr lang="en-US" sz="2000" b="0" i="0" u="none" strike="noStrike" dirty="0">
                          <a:solidFill>
                            <a:schemeClr val="tx1"/>
                          </a:solidFill>
                          <a:latin typeface="Calibri"/>
                        </a:rPr>
                        <a:t> </a:t>
                      </a:r>
                      <a:endParaRPr lang="en-US" sz="2000" b="0" i="0" u="none" strike="noStrike" dirty="0">
                        <a:solidFill>
                          <a:schemeClr val="tx1"/>
                        </a:solidFill>
                        <a:latin typeface="Times New Roman"/>
                      </a:endParaRPr>
                    </a:p>
                  </a:txBody>
                  <a:tcPr marL="9525" marR="9525" marT="9525" marB="0" anchor="b">
                    <a:lnL>
                      <a:noFill/>
                    </a:lnL>
                    <a:lnR>
                      <a:noFill/>
                    </a:lnR>
                    <a:lnT>
                      <a:noFill/>
                    </a:lnT>
                    <a:lnB>
                      <a:noFill/>
                    </a:lnB>
                    <a:lnTlToBr>
                      <a:noFill/>
                    </a:lnTlToBr>
                    <a:lnBlToTr>
                      <a:noFill/>
                    </a:lnBlToTr>
                    <a:solidFill>
                      <a:schemeClr val="accent2">
                        <a:alpha val="20000"/>
                      </a:schemeClr>
                    </a:solidFill>
                  </a:tcPr>
                </a:tc>
                <a:tc>
                  <a:txBody>
                    <a:bodyPr/>
                    <a:lstStyle/>
                    <a:p>
                      <a:pPr algn="r" rtl="0" fontAlgn="b"/>
                      <a:r>
                        <a:rPr lang="en-US" sz="2000" b="0" i="0" u="none" strike="noStrike" dirty="0">
                          <a:solidFill>
                            <a:schemeClr val="tx1"/>
                          </a:solidFill>
                          <a:latin typeface="Times New Roman"/>
                        </a:rPr>
                        <a:t>24.75%</a:t>
                      </a:r>
                    </a:p>
                  </a:txBody>
                  <a:tcPr marL="9525" marR="9525" marT="9525" marB="0" anchor="b">
                    <a:lnL>
                      <a:noFill/>
                    </a:lnL>
                    <a:lnR>
                      <a:noFill/>
                    </a:lnR>
                    <a:lnT>
                      <a:noFill/>
                    </a:lnT>
                    <a:lnB>
                      <a:noFill/>
                    </a:lnB>
                    <a:lnTlToBr>
                      <a:noFill/>
                    </a:lnTlToBr>
                    <a:lnBlToTr>
                      <a:noFill/>
                    </a:lnBlToTr>
                    <a:solidFill>
                      <a:schemeClr val="accent2">
                        <a:alpha val="20000"/>
                      </a:schemeClr>
                    </a:solidFill>
                  </a:tcPr>
                </a:tc>
                <a:tc>
                  <a:txBody>
                    <a:bodyPr/>
                    <a:lstStyle/>
                    <a:p>
                      <a:pPr algn="r" rtl="0" fontAlgn="b"/>
                      <a:r>
                        <a:rPr lang="en-US" sz="2000" b="0" i="0" u="none" strike="noStrike" dirty="0">
                          <a:solidFill>
                            <a:schemeClr val="tx1"/>
                          </a:solidFill>
                          <a:latin typeface="Times New Roman"/>
                        </a:rPr>
                        <a:t>42.36%</a:t>
                      </a:r>
                    </a:p>
                  </a:txBody>
                  <a:tcPr marL="9525" marR="9525" marT="9525" marB="0" anchor="b">
                    <a:lnL>
                      <a:noFill/>
                    </a:lnL>
                    <a:lnR>
                      <a:noFill/>
                    </a:lnR>
                    <a:lnT>
                      <a:noFill/>
                    </a:lnT>
                    <a:lnB>
                      <a:noFill/>
                    </a:lnB>
                    <a:lnTlToBr>
                      <a:noFill/>
                    </a:lnTlToBr>
                    <a:lnBlToTr>
                      <a:noFill/>
                    </a:lnBlToTr>
                    <a:solidFill>
                      <a:schemeClr val="accent2">
                        <a:alpha val="20000"/>
                      </a:schemeClr>
                    </a:solidFill>
                  </a:tcPr>
                </a:tc>
                <a:tc>
                  <a:txBody>
                    <a:bodyPr/>
                    <a:lstStyle/>
                    <a:p>
                      <a:pPr algn="r" rtl="0" fontAlgn="b"/>
                      <a:r>
                        <a:rPr lang="en-US" sz="2000" b="0" i="0" u="none" strike="noStrike" dirty="0" smtClean="0">
                          <a:solidFill>
                            <a:schemeClr val="tx1"/>
                          </a:solidFill>
                          <a:latin typeface="Times New Roman"/>
                        </a:rPr>
                        <a:t>+17.61</a:t>
                      </a:r>
                      <a:endParaRPr lang="en-US" sz="2000" b="0" i="0" u="none" strike="noStrike" dirty="0">
                        <a:solidFill>
                          <a:schemeClr val="tx1"/>
                        </a:solidFill>
                        <a:latin typeface="Times New Roman"/>
                      </a:endParaRPr>
                    </a:p>
                  </a:txBody>
                  <a:tcPr marL="9525" marR="9525" marT="9525" marB="0" anchor="b">
                    <a:lnL>
                      <a:noFill/>
                    </a:lnL>
                    <a:lnR>
                      <a:noFill/>
                    </a:lnR>
                    <a:lnT>
                      <a:noFill/>
                    </a:lnT>
                    <a:lnB>
                      <a:noFill/>
                    </a:lnB>
                    <a:lnTlToBr>
                      <a:noFill/>
                    </a:lnTlToBr>
                    <a:lnBlToTr>
                      <a:noFill/>
                    </a:lnBlToTr>
                    <a:solidFill>
                      <a:schemeClr val="accent2">
                        <a:alpha val="20000"/>
                      </a:schemeClr>
                    </a:solidFill>
                  </a:tcPr>
                </a:tc>
              </a:tr>
              <a:tr h="319193">
                <a:tc>
                  <a:txBody>
                    <a:bodyPr/>
                    <a:lstStyle/>
                    <a:p>
                      <a:pPr algn="l" rtl="0" fontAlgn="b"/>
                      <a:r>
                        <a:rPr lang="en-US" sz="2000" b="0" i="0" u="none" strike="noStrike" dirty="0">
                          <a:solidFill>
                            <a:schemeClr val="tx1"/>
                          </a:solidFill>
                          <a:latin typeface="Times New Roman"/>
                        </a:rPr>
                        <a:t>Humans</a:t>
                      </a:r>
                      <a:r>
                        <a:rPr lang="en-US" sz="2000" b="0" i="0" u="none" strike="noStrike" dirty="0">
                          <a:solidFill>
                            <a:schemeClr val="tx1"/>
                          </a:solidFill>
                          <a:latin typeface="Calibri"/>
                        </a:rPr>
                        <a:t> </a:t>
                      </a:r>
                      <a:endParaRPr lang="en-US" sz="2000" b="0" i="0" u="none" strike="noStrike" dirty="0">
                        <a:solidFill>
                          <a:schemeClr val="tx1"/>
                        </a:solidFill>
                        <a:latin typeface="Times New Roman"/>
                      </a:endParaRPr>
                    </a:p>
                  </a:txBody>
                  <a:tcPr marL="9525" marR="9525" marT="9525" marB="0" anchor="b">
                    <a:lnL>
                      <a:noFill/>
                    </a:lnL>
                    <a:lnR>
                      <a:noFill/>
                    </a:lnR>
                    <a:lnT>
                      <a:noFill/>
                    </a:lnT>
                    <a:lnB>
                      <a:noFill/>
                    </a:lnB>
                    <a:lnTlToBr>
                      <a:noFill/>
                    </a:lnTlToBr>
                    <a:lnBlToTr>
                      <a:noFill/>
                    </a:lnBlToTr>
                    <a:noFill/>
                  </a:tcPr>
                </a:tc>
                <a:tc>
                  <a:txBody>
                    <a:bodyPr/>
                    <a:lstStyle/>
                    <a:p>
                      <a:pPr algn="r" rtl="0" fontAlgn="b"/>
                      <a:r>
                        <a:rPr lang="en-US" sz="2000" b="0" i="0" u="none" strike="noStrike" dirty="0">
                          <a:solidFill>
                            <a:schemeClr val="tx1"/>
                          </a:solidFill>
                          <a:latin typeface="Times New Roman"/>
                        </a:rPr>
                        <a:t>79.98%</a:t>
                      </a:r>
                    </a:p>
                  </a:txBody>
                  <a:tcPr marL="9525" marR="9525" marT="9525" marB="0" anchor="b">
                    <a:lnL>
                      <a:noFill/>
                    </a:lnL>
                    <a:lnR>
                      <a:noFill/>
                    </a:lnR>
                    <a:lnT>
                      <a:noFill/>
                    </a:lnT>
                    <a:lnB>
                      <a:noFill/>
                    </a:lnB>
                    <a:lnTlToBr>
                      <a:noFill/>
                    </a:lnTlToBr>
                    <a:lnBlToTr>
                      <a:noFill/>
                    </a:lnBlToTr>
                    <a:noFill/>
                  </a:tcPr>
                </a:tc>
                <a:tc>
                  <a:txBody>
                    <a:bodyPr/>
                    <a:lstStyle/>
                    <a:p>
                      <a:pPr algn="r" rtl="0" fontAlgn="b"/>
                      <a:r>
                        <a:rPr lang="en-US" sz="2000" b="0" i="0" u="none" strike="noStrike" dirty="0">
                          <a:solidFill>
                            <a:schemeClr val="tx1"/>
                          </a:solidFill>
                          <a:latin typeface="Times New Roman"/>
                        </a:rPr>
                        <a:t>91.33%</a:t>
                      </a:r>
                    </a:p>
                  </a:txBody>
                  <a:tcPr marL="9525" marR="9525" marT="9525" marB="0" anchor="b">
                    <a:lnL>
                      <a:noFill/>
                    </a:lnL>
                    <a:lnR>
                      <a:noFill/>
                    </a:lnR>
                    <a:lnT>
                      <a:noFill/>
                    </a:lnT>
                    <a:lnB>
                      <a:noFill/>
                    </a:lnB>
                    <a:lnTlToBr>
                      <a:noFill/>
                    </a:lnTlToBr>
                    <a:lnBlToTr>
                      <a:noFill/>
                    </a:lnBlToTr>
                    <a:noFill/>
                  </a:tcPr>
                </a:tc>
                <a:tc>
                  <a:txBody>
                    <a:bodyPr/>
                    <a:lstStyle/>
                    <a:p>
                      <a:pPr algn="r" rtl="0" fontAlgn="b"/>
                      <a:r>
                        <a:rPr lang="en-US" sz="2000" b="0" i="0" u="none" strike="noStrike" dirty="0" smtClean="0">
                          <a:solidFill>
                            <a:schemeClr val="tx1"/>
                          </a:solidFill>
                          <a:latin typeface="Times New Roman"/>
                        </a:rPr>
                        <a:t>+11.35</a:t>
                      </a:r>
                      <a:endParaRPr lang="en-US" sz="2000" b="0" i="0" u="none" strike="noStrike" dirty="0">
                        <a:solidFill>
                          <a:schemeClr val="tx1"/>
                        </a:solidFill>
                        <a:latin typeface="Times New Roman"/>
                      </a:endParaRPr>
                    </a:p>
                  </a:txBody>
                  <a:tcPr marL="9525" marR="9525" marT="9525" marB="0" anchor="b">
                    <a:lnL>
                      <a:noFill/>
                    </a:lnL>
                    <a:lnR>
                      <a:noFill/>
                    </a:lnR>
                    <a:lnT>
                      <a:noFill/>
                    </a:lnT>
                    <a:lnB>
                      <a:noFill/>
                    </a:lnB>
                    <a:lnTlToBr>
                      <a:noFill/>
                    </a:lnTlToBr>
                    <a:lnBlToTr>
                      <a:noFill/>
                    </a:lnBlToTr>
                    <a:noFill/>
                  </a:tcPr>
                </a:tc>
              </a:tr>
              <a:tr h="319193">
                <a:tc>
                  <a:txBody>
                    <a:bodyPr/>
                    <a:lstStyle/>
                    <a:p>
                      <a:pPr algn="l" rtl="0" fontAlgn="b"/>
                      <a:r>
                        <a:rPr lang="en-US" sz="2000" b="0" i="0" u="none" strike="noStrike" dirty="0">
                          <a:solidFill>
                            <a:schemeClr val="tx1"/>
                          </a:solidFill>
                          <a:latin typeface="Times New Roman"/>
                        </a:rPr>
                        <a:t>Infant</a:t>
                      </a:r>
                      <a:r>
                        <a:rPr lang="en-US" sz="2000" b="0" i="0" u="none" strike="noStrike" dirty="0">
                          <a:solidFill>
                            <a:schemeClr val="tx1"/>
                          </a:solidFill>
                          <a:latin typeface="Calibri"/>
                        </a:rPr>
                        <a:t> </a:t>
                      </a:r>
                      <a:endParaRPr lang="en-US" sz="2000" b="0" i="0" u="none" strike="noStrike" dirty="0">
                        <a:solidFill>
                          <a:schemeClr val="tx1"/>
                        </a:solidFill>
                        <a:latin typeface="Times New Roman"/>
                      </a:endParaRPr>
                    </a:p>
                  </a:txBody>
                  <a:tcPr marL="9525" marR="9525" marT="9525" marB="0" anchor="b">
                    <a:lnL>
                      <a:noFill/>
                    </a:lnL>
                    <a:lnR>
                      <a:noFill/>
                    </a:lnR>
                    <a:lnT>
                      <a:noFill/>
                    </a:lnT>
                    <a:lnB>
                      <a:noFill/>
                    </a:lnB>
                    <a:lnTlToBr>
                      <a:noFill/>
                    </a:lnTlToBr>
                    <a:lnBlToTr>
                      <a:noFill/>
                    </a:lnBlToTr>
                    <a:solidFill>
                      <a:schemeClr val="accent2">
                        <a:alpha val="20000"/>
                      </a:schemeClr>
                    </a:solidFill>
                  </a:tcPr>
                </a:tc>
                <a:tc>
                  <a:txBody>
                    <a:bodyPr/>
                    <a:lstStyle/>
                    <a:p>
                      <a:pPr algn="r" rtl="0" fontAlgn="b"/>
                      <a:r>
                        <a:rPr lang="en-US" sz="2000" b="0" i="0" u="none" strike="noStrike" dirty="0">
                          <a:solidFill>
                            <a:schemeClr val="tx1"/>
                          </a:solidFill>
                          <a:latin typeface="Times New Roman"/>
                        </a:rPr>
                        <a:t>34.39%</a:t>
                      </a:r>
                    </a:p>
                  </a:txBody>
                  <a:tcPr marL="9525" marR="9525" marT="9525" marB="0" anchor="b">
                    <a:lnL>
                      <a:noFill/>
                    </a:lnL>
                    <a:lnR>
                      <a:noFill/>
                    </a:lnR>
                    <a:lnT>
                      <a:noFill/>
                    </a:lnT>
                    <a:lnB>
                      <a:noFill/>
                    </a:lnB>
                    <a:lnTlToBr>
                      <a:noFill/>
                    </a:lnTlToBr>
                    <a:lnBlToTr>
                      <a:noFill/>
                    </a:lnBlToTr>
                    <a:solidFill>
                      <a:schemeClr val="accent2">
                        <a:alpha val="20000"/>
                      </a:schemeClr>
                    </a:solidFill>
                  </a:tcPr>
                </a:tc>
                <a:tc>
                  <a:txBody>
                    <a:bodyPr/>
                    <a:lstStyle/>
                    <a:p>
                      <a:pPr algn="r" rtl="0" fontAlgn="b"/>
                      <a:r>
                        <a:rPr lang="en-US" sz="2000" b="0" i="0" u="none" strike="noStrike">
                          <a:solidFill>
                            <a:schemeClr val="tx1"/>
                          </a:solidFill>
                          <a:latin typeface="Times New Roman"/>
                        </a:rPr>
                        <a:t>44.69%</a:t>
                      </a:r>
                    </a:p>
                  </a:txBody>
                  <a:tcPr marL="9525" marR="9525" marT="9525" marB="0" anchor="b">
                    <a:lnL>
                      <a:noFill/>
                    </a:lnL>
                    <a:lnR>
                      <a:noFill/>
                    </a:lnR>
                    <a:lnT>
                      <a:noFill/>
                    </a:lnT>
                    <a:lnB>
                      <a:noFill/>
                    </a:lnB>
                    <a:lnTlToBr>
                      <a:noFill/>
                    </a:lnTlToBr>
                    <a:lnBlToTr>
                      <a:noFill/>
                    </a:lnBlToTr>
                    <a:solidFill>
                      <a:schemeClr val="accent2">
                        <a:alpha val="20000"/>
                      </a:schemeClr>
                    </a:solidFill>
                  </a:tcPr>
                </a:tc>
                <a:tc>
                  <a:txBody>
                    <a:bodyPr/>
                    <a:lstStyle/>
                    <a:p>
                      <a:pPr algn="r" rtl="0" fontAlgn="b"/>
                      <a:r>
                        <a:rPr lang="en-US" sz="2000" b="0" i="0" u="none" strike="noStrike" dirty="0" smtClean="0">
                          <a:solidFill>
                            <a:schemeClr val="tx1"/>
                          </a:solidFill>
                          <a:latin typeface="Times New Roman"/>
                        </a:rPr>
                        <a:t>+10.30</a:t>
                      </a:r>
                      <a:endParaRPr lang="en-US" sz="2000" b="0" i="0" u="none" strike="noStrike" dirty="0">
                        <a:solidFill>
                          <a:schemeClr val="tx1"/>
                        </a:solidFill>
                        <a:latin typeface="Times New Roman"/>
                      </a:endParaRPr>
                    </a:p>
                  </a:txBody>
                  <a:tcPr marL="9525" marR="9525" marT="9525" marB="0" anchor="b">
                    <a:lnL>
                      <a:noFill/>
                    </a:lnL>
                    <a:lnR>
                      <a:noFill/>
                    </a:lnR>
                    <a:lnT>
                      <a:noFill/>
                    </a:lnT>
                    <a:lnB>
                      <a:noFill/>
                    </a:lnB>
                    <a:lnTlToBr>
                      <a:noFill/>
                    </a:lnTlToBr>
                    <a:lnBlToTr>
                      <a:noFill/>
                    </a:lnBlToTr>
                    <a:solidFill>
                      <a:schemeClr val="accent2">
                        <a:alpha val="20000"/>
                      </a:schemeClr>
                    </a:solidFill>
                  </a:tcPr>
                </a:tc>
              </a:tr>
              <a:tr h="319193">
                <a:tc>
                  <a:txBody>
                    <a:bodyPr/>
                    <a:lstStyle/>
                    <a:p>
                      <a:pPr algn="l" rtl="0" fontAlgn="b"/>
                      <a:r>
                        <a:rPr lang="en-US" sz="2000" b="0" i="0" u="none" strike="noStrike" dirty="0">
                          <a:solidFill>
                            <a:schemeClr val="tx1"/>
                          </a:solidFill>
                          <a:latin typeface="Times New Roman"/>
                        </a:rPr>
                        <a:t>Swine</a:t>
                      </a:r>
                      <a:r>
                        <a:rPr lang="en-US" sz="2000" b="0" i="0" u="none" strike="noStrike" dirty="0">
                          <a:solidFill>
                            <a:schemeClr val="tx1"/>
                          </a:solidFill>
                          <a:latin typeface="Calibri"/>
                        </a:rPr>
                        <a:t> </a:t>
                      </a:r>
                      <a:endParaRPr lang="en-US" sz="2000" b="0" i="0" u="none" strike="noStrike" dirty="0">
                        <a:solidFill>
                          <a:schemeClr val="tx1"/>
                        </a:solidFill>
                        <a:latin typeface="Times New Roman"/>
                      </a:endParaRPr>
                    </a:p>
                  </a:txBody>
                  <a:tcPr marL="9525" marR="9525" marT="9525" marB="0" anchor="b">
                    <a:lnL>
                      <a:noFill/>
                    </a:lnL>
                    <a:lnR>
                      <a:noFill/>
                    </a:lnR>
                    <a:lnT>
                      <a:noFill/>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algn="r" rtl="0" fontAlgn="b"/>
                      <a:r>
                        <a:rPr lang="en-US" sz="2000" b="0" i="0" u="none" strike="noStrike" dirty="0">
                          <a:solidFill>
                            <a:schemeClr val="tx1"/>
                          </a:solidFill>
                          <a:latin typeface="Times New Roman"/>
                        </a:rPr>
                        <a:t>71.04%</a:t>
                      </a:r>
                    </a:p>
                  </a:txBody>
                  <a:tcPr marL="9525" marR="9525" marT="9525" marB="0" anchor="b">
                    <a:lnL>
                      <a:noFill/>
                    </a:lnL>
                    <a:lnR>
                      <a:noFill/>
                    </a:lnR>
                    <a:lnT>
                      <a:noFill/>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algn="r" rtl="0" fontAlgn="b"/>
                      <a:r>
                        <a:rPr lang="en-US" sz="2000" b="0" i="0" u="none" strike="noStrike" dirty="0">
                          <a:solidFill>
                            <a:schemeClr val="tx1"/>
                          </a:solidFill>
                          <a:latin typeface="Times New Roman"/>
                        </a:rPr>
                        <a:t>74.75%</a:t>
                      </a:r>
                    </a:p>
                  </a:txBody>
                  <a:tcPr marL="9525" marR="9525" marT="9525" marB="0" anchor="b">
                    <a:lnL>
                      <a:noFill/>
                    </a:lnL>
                    <a:lnR>
                      <a:noFill/>
                    </a:lnR>
                    <a:lnT>
                      <a:noFill/>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algn="r" rtl="0" fontAlgn="b"/>
                      <a:r>
                        <a:rPr lang="en-US" sz="2000" b="0" i="0" u="none" strike="noStrike" dirty="0" smtClean="0">
                          <a:solidFill>
                            <a:schemeClr val="tx1"/>
                          </a:solidFill>
                          <a:latin typeface="Times New Roman"/>
                        </a:rPr>
                        <a:t>+3.71</a:t>
                      </a:r>
                      <a:endParaRPr lang="en-US" sz="2000" b="0" i="0" u="none" strike="noStrike" dirty="0">
                        <a:solidFill>
                          <a:schemeClr val="tx1"/>
                        </a:solidFill>
                        <a:latin typeface="Times New Roman"/>
                      </a:endParaRPr>
                    </a:p>
                  </a:txBody>
                  <a:tcPr marL="9525" marR="9525" marT="9525" marB="0" anchor="b">
                    <a:lnL>
                      <a:noFill/>
                    </a:lnL>
                    <a:lnR>
                      <a:noFill/>
                    </a:lnR>
                    <a:lnT>
                      <a:noFill/>
                    </a:lnT>
                    <a:lnB w="12700" cap="flat" cmpd="sng" algn="ctr">
                      <a:solidFill>
                        <a:schemeClr val="accent2"/>
                      </a:solidFill>
                      <a:prstDash val="solid"/>
                      <a:round/>
                      <a:headEnd type="none" w="med" len="med"/>
                      <a:tailEnd type="none" w="med" len="med"/>
                    </a:lnB>
                    <a:lnTlToBr>
                      <a:noFill/>
                    </a:lnTlToBr>
                    <a:lnBlToTr>
                      <a:noFill/>
                    </a:lnBlToTr>
                    <a:noFill/>
                  </a:tcPr>
                </a:tc>
              </a:tr>
            </a:tbl>
          </a:graphicData>
        </a:graphic>
      </p:graphicFrame>
      <p:sp>
        <p:nvSpPr>
          <p:cNvPr id="6" name="Content Placeholder 2"/>
          <p:cNvSpPr txBox="1">
            <a:spLocks/>
          </p:cNvSpPr>
          <p:nvPr/>
        </p:nvSpPr>
        <p:spPr bwMode="auto">
          <a:xfrm>
            <a:off x="709613" y="1133475"/>
            <a:ext cx="7772400" cy="493713"/>
          </a:xfrm>
          <a:prstGeom prst="rect">
            <a:avLst/>
          </a:prstGeom>
          <a:noFill/>
          <a:ln>
            <a:noFill/>
          </a:ln>
          <a:extLst/>
        </p:spPr>
        <p:txBody>
          <a:bodyPr/>
          <a:lstStyle/>
          <a:p>
            <a:pPr marL="342900" indent="-342900" eaLnBrk="0" hangingPunct="0">
              <a:spcBef>
                <a:spcPct val="20000"/>
              </a:spcBef>
              <a:buClr>
                <a:schemeClr val="tx2"/>
              </a:buClr>
              <a:buFontTx/>
              <a:buChar char="•"/>
              <a:defRPr/>
            </a:pPr>
            <a:r>
              <a:rPr kumimoji="1" lang="en-US" kern="0" dirty="0">
                <a:latin typeface="+mn-lt"/>
              </a:rPr>
              <a:t>200k citations for training and 100k citations for testing</a:t>
            </a:r>
          </a:p>
        </p:txBody>
      </p:sp>
      <p:sp>
        <p:nvSpPr>
          <p:cNvPr id="17469" name="Rectangle 62"/>
          <p:cNvSpPr>
            <a:spLocks noChangeArrowheads="1"/>
          </p:cNvSpPr>
          <p:nvPr/>
        </p:nvSpPr>
        <p:spPr bwMode="auto">
          <a:xfrm>
            <a:off x="500634" y="1937766"/>
            <a:ext cx="8077200" cy="361950"/>
          </a:xfrm>
          <a:prstGeom prst="rect">
            <a:avLst/>
          </a:prstGeom>
          <a:noFill/>
          <a:ln w="38100">
            <a:solidFill>
              <a:schemeClr val="accent2"/>
            </a:solidFill>
            <a:miter lim="800000"/>
            <a:headEnd/>
            <a:tailEnd/>
          </a:ln>
        </p:spPr>
        <p:txBody>
          <a:bodyPr wrap="none" anchor="ctr"/>
          <a:lstStyle/>
          <a:p>
            <a:pPr algn="ctr"/>
            <a:endParaRPr lang="en-US">
              <a:solidFill>
                <a:schemeClr val="accent2"/>
              </a:solidFill>
            </a:endParaRPr>
          </a:p>
        </p:txBody>
      </p:sp>
    </p:spTree>
    <p:extLst>
      <p:ext uri="{BB962C8B-B14F-4D97-AF65-F5344CB8AC3E}">
        <p14:creationId xmlns:p14="http://schemas.microsoft.com/office/powerpoint/2010/main" val="1299538417"/>
      </p:ext>
    </p:extLst>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 J. Caitlin </a:t>
            </a:r>
            <a:r>
              <a:rPr lang="en-US" dirty="0" err="1" smtClean="0"/>
              <a:t>Sticco</a:t>
            </a:r>
            <a:endParaRPr lang="en-US" dirty="0"/>
          </a:p>
        </p:txBody>
      </p:sp>
      <p:sp>
        <p:nvSpPr>
          <p:cNvPr id="3" name="Content Placeholder 2"/>
          <p:cNvSpPr>
            <a:spLocks noGrp="1"/>
          </p:cNvSpPr>
          <p:nvPr>
            <p:ph idx="1"/>
          </p:nvPr>
        </p:nvSpPr>
        <p:spPr/>
        <p:txBody>
          <a:bodyPr/>
          <a:lstStyle/>
          <a:p>
            <a:r>
              <a:rPr lang="en-US" dirty="0" smtClean="0"/>
              <a:t>Introduction to Gene Indexing</a:t>
            </a:r>
          </a:p>
          <a:p>
            <a:r>
              <a:rPr lang="en-US" dirty="0" smtClean="0"/>
              <a:t>The Gene Indexing Assistant</a:t>
            </a:r>
          </a:p>
        </p:txBody>
      </p:sp>
      <p:sp>
        <p:nvSpPr>
          <p:cNvPr id="4" name="Slide Number Placeholder 3"/>
          <p:cNvSpPr>
            <a:spLocks noGrp="1"/>
          </p:cNvSpPr>
          <p:nvPr>
            <p:ph type="sldNum" sz="quarter" idx="10"/>
          </p:nvPr>
        </p:nvSpPr>
        <p:spPr/>
        <p:txBody>
          <a:bodyPr/>
          <a:lstStyle/>
          <a:p>
            <a:fld id="{7DE3DC8A-4A07-44D3-A469-6DD60BBA3A61}" type="slidenum">
              <a:rPr lang="en-US" smtClean="0"/>
              <a:pPr/>
              <a:t>67</a:t>
            </a:fld>
            <a:endParaRPr lang="en-US" dirty="0"/>
          </a:p>
        </p:txBody>
      </p:sp>
    </p:spTree>
    <p:extLst>
      <p:ext uri="{BB962C8B-B14F-4D97-AF65-F5344CB8AC3E}">
        <p14:creationId xmlns:p14="http://schemas.microsoft.com/office/powerpoint/2010/main" val="3398455508"/>
      </p:ext>
    </p:extLst>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descr="FLNA.png"/>
          <p:cNvPicPr>
            <a:picLocks noGrp="1" noChangeAspect="1"/>
          </p:cNvPicPr>
          <p:nvPr>
            <p:ph idx="1"/>
          </p:nvPr>
        </p:nvPicPr>
        <p:blipFill>
          <a:blip r:embed="rId3" cstate="print"/>
          <a:srcRect b="9799"/>
          <a:stretch>
            <a:fillRect/>
          </a:stretch>
        </p:blipFill>
        <p:spPr>
          <a:xfrm>
            <a:off x="185056" y="163286"/>
            <a:ext cx="8730344" cy="5702703"/>
          </a:xfrm>
        </p:spPr>
      </p:pic>
      <p:sp>
        <p:nvSpPr>
          <p:cNvPr id="4" name="Slide Number Placeholder 3"/>
          <p:cNvSpPr>
            <a:spLocks noGrp="1"/>
          </p:cNvSpPr>
          <p:nvPr>
            <p:ph type="sldNum" sz="quarter" idx="10"/>
          </p:nvPr>
        </p:nvSpPr>
        <p:spPr/>
        <p:txBody>
          <a:bodyPr/>
          <a:lstStyle/>
          <a:p>
            <a:fld id="{7DE3DC8A-4A07-44D3-A469-6DD60BBA3A61}" type="slidenum">
              <a:rPr lang="en-US" smtClean="0"/>
              <a:pPr/>
              <a:t>68</a:t>
            </a:fld>
            <a:endParaRPr lang="en-US" dirty="0"/>
          </a:p>
        </p:txBody>
      </p:sp>
      <p:cxnSp>
        <p:nvCxnSpPr>
          <p:cNvPr id="7" name="Straight Connector 6"/>
          <p:cNvCxnSpPr/>
          <p:nvPr/>
        </p:nvCxnSpPr>
        <p:spPr bwMode="auto">
          <a:xfrm>
            <a:off x="195942" y="3556578"/>
            <a:ext cx="8686800" cy="0"/>
          </a:xfrm>
          <a:prstGeom prst="line">
            <a:avLst/>
          </a:prstGeom>
          <a:solidFill>
            <a:srgbClr val="0800B2"/>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0" name="Rectangle 29"/>
          <p:cNvSpPr/>
          <p:nvPr/>
        </p:nvSpPr>
        <p:spPr bwMode="auto">
          <a:xfrm>
            <a:off x="1338943" y="3200400"/>
            <a:ext cx="7424057" cy="293914"/>
          </a:xfrm>
          <a:prstGeom prst="rect">
            <a:avLst/>
          </a:prstGeom>
          <a:solidFill>
            <a:schemeClr val="tx2"/>
          </a:solidFill>
          <a:ln w="254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cxnSp>
        <p:nvCxnSpPr>
          <p:cNvPr id="9" name="Straight Connector 8"/>
          <p:cNvCxnSpPr/>
          <p:nvPr/>
        </p:nvCxnSpPr>
        <p:spPr bwMode="auto">
          <a:xfrm>
            <a:off x="4386943" y="3407226"/>
            <a:ext cx="4539343" cy="10885"/>
          </a:xfrm>
          <a:prstGeom prst="line">
            <a:avLst/>
          </a:prstGeom>
          <a:solidFill>
            <a:srgbClr val="0800B2"/>
          </a:solidFill>
          <a:ln w="25400" cap="flat" cmpd="sng" algn="ctr">
            <a:solidFill>
              <a:schemeClr val="accent4">
                <a:lumMod val="1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Straight Connector 13"/>
          <p:cNvCxnSpPr/>
          <p:nvPr/>
        </p:nvCxnSpPr>
        <p:spPr bwMode="auto">
          <a:xfrm>
            <a:off x="163285" y="3396339"/>
            <a:ext cx="3853544" cy="1"/>
          </a:xfrm>
          <a:prstGeom prst="line">
            <a:avLst/>
          </a:prstGeom>
          <a:solidFill>
            <a:srgbClr val="0800B2"/>
          </a:solidFill>
          <a:ln w="25400" cap="flat" cmpd="sng" algn="ctr">
            <a:solidFill>
              <a:schemeClr val="accent4">
                <a:lumMod val="1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Straight Connector 18"/>
          <p:cNvCxnSpPr/>
          <p:nvPr/>
        </p:nvCxnSpPr>
        <p:spPr bwMode="auto">
          <a:xfrm flipV="1">
            <a:off x="3940629" y="3320140"/>
            <a:ext cx="261257" cy="261257"/>
          </a:xfrm>
          <a:prstGeom prst="line">
            <a:avLst/>
          </a:prstGeom>
          <a:solidFill>
            <a:srgbClr val="0800B2"/>
          </a:solidFill>
          <a:ln w="25400" cap="flat" cmpd="sng" algn="ctr">
            <a:solidFill>
              <a:schemeClr val="accent4">
                <a:lumMod val="1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Straight Connector 21"/>
          <p:cNvCxnSpPr/>
          <p:nvPr/>
        </p:nvCxnSpPr>
        <p:spPr bwMode="auto">
          <a:xfrm flipV="1">
            <a:off x="4093029" y="3331026"/>
            <a:ext cx="261257" cy="261257"/>
          </a:xfrm>
          <a:prstGeom prst="line">
            <a:avLst/>
          </a:prstGeom>
          <a:solidFill>
            <a:srgbClr val="0800B2"/>
          </a:solidFill>
          <a:ln w="25400" cap="flat" cmpd="sng" algn="ctr">
            <a:solidFill>
              <a:schemeClr val="accent4">
                <a:lumMod val="1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Straight Connector 22"/>
          <p:cNvCxnSpPr/>
          <p:nvPr/>
        </p:nvCxnSpPr>
        <p:spPr bwMode="auto">
          <a:xfrm>
            <a:off x="174171" y="3472540"/>
            <a:ext cx="3744686" cy="0"/>
          </a:xfrm>
          <a:prstGeom prst="line">
            <a:avLst/>
          </a:prstGeom>
          <a:solidFill>
            <a:srgbClr val="0800B2"/>
          </a:solidFill>
          <a:ln w="25400" cap="flat" cmpd="sng" algn="ctr">
            <a:solidFill>
              <a:schemeClr val="accent4">
                <a:lumMod val="1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Straight Connector 27"/>
          <p:cNvCxnSpPr/>
          <p:nvPr/>
        </p:nvCxnSpPr>
        <p:spPr bwMode="auto">
          <a:xfrm>
            <a:off x="4332514" y="3483426"/>
            <a:ext cx="4615543" cy="10885"/>
          </a:xfrm>
          <a:prstGeom prst="line">
            <a:avLst/>
          </a:prstGeom>
          <a:solidFill>
            <a:srgbClr val="0800B2"/>
          </a:solidFill>
          <a:ln w="25400" cap="flat" cmpd="sng" algn="ctr">
            <a:solidFill>
              <a:schemeClr val="accent4">
                <a:lumMod val="1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2" name="Group 11"/>
          <p:cNvGrpSpPr/>
          <p:nvPr/>
        </p:nvGrpSpPr>
        <p:grpSpPr>
          <a:xfrm>
            <a:off x="195071" y="169383"/>
            <a:ext cx="4049486" cy="571282"/>
            <a:chOff x="195071" y="169383"/>
            <a:chExt cx="4049486" cy="571282"/>
          </a:xfrm>
        </p:grpSpPr>
        <p:pic>
          <p:nvPicPr>
            <p:cNvPr id="13" name="Content Placeholder 4" descr="FLNA.png"/>
            <p:cNvPicPr>
              <a:picLocks noChangeAspect="1"/>
            </p:cNvPicPr>
            <p:nvPr/>
          </p:nvPicPr>
          <p:blipFill rotWithShape="1">
            <a:blip r:embed="rId3" cstate="print"/>
            <a:srcRect r="53865" b="90964"/>
            <a:stretch/>
          </p:blipFill>
          <p:spPr bwMode="auto">
            <a:xfrm>
              <a:off x="195942" y="169383"/>
              <a:ext cx="4027715" cy="571282"/>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sp>
          <p:nvSpPr>
            <p:cNvPr id="8" name="Rectangle 7"/>
            <p:cNvSpPr/>
            <p:nvPr/>
          </p:nvSpPr>
          <p:spPr bwMode="auto">
            <a:xfrm>
              <a:off x="195071" y="169383"/>
              <a:ext cx="4049486" cy="571282"/>
            </a:xfrm>
            <a:prstGeom prst="rect">
              <a:avLst/>
            </a:prstGeom>
            <a:noFill/>
            <a:ln w="25400" cap="flat" cmpd="sng" algn="ctr">
              <a:solidFill>
                <a:schemeClr val="accent4">
                  <a:lumMod val="25000"/>
                </a:schemeClr>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grpSp>
      <p:grpSp>
        <p:nvGrpSpPr>
          <p:cNvPr id="16" name="Group 15"/>
          <p:cNvGrpSpPr/>
          <p:nvPr/>
        </p:nvGrpSpPr>
        <p:grpSpPr>
          <a:xfrm>
            <a:off x="301752" y="3683724"/>
            <a:ext cx="4151376" cy="531660"/>
            <a:chOff x="301752" y="3683724"/>
            <a:chExt cx="4151376" cy="531660"/>
          </a:xfrm>
        </p:grpSpPr>
        <p:pic>
          <p:nvPicPr>
            <p:cNvPr id="15" name="Content Placeholder 4" descr="FLNA.png"/>
            <p:cNvPicPr>
              <a:picLocks noChangeAspect="1"/>
            </p:cNvPicPr>
            <p:nvPr/>
          </p:nvPicPr>
          <p:blipFill rotWithShape="1">
            <a:blip r:embed="rId3" cstate="print"/>
            <a:srcRect l="1420" t="55752" r="51029" b="35839"/>
            <a:stretch/>
          </p:blipFill>
          <p:spPr bwMode="auto">
            <a:xfrm>
              <a:off x="301752" y="3683724"/>
              <a:ext cx="4151376" cy="531660"/>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sp>
          <p:nvSpPr>
            <p:cNvPr id="10" name="Rectangle 9"/>
            <p:cNvSpPr/>
            <p:nvPr/>
          </p:nvSpPr>
          <p:spPr bwMode="auto">
            <a:xfrm>
              <a:off x="301752" y="3683724"/>
              <a:ext cx="4151376" cy="531660"/>
            </a:xfrm>
            <a:prstGeom prst="rect">
              <a:avLst/>
            </a:prstGeom>
            <a:noFill/>
            <a:ln w="25400" cap="flat" cmpd="sng" algn="ctr">
              <a:solidFill>
                <a:schemeClr val="accent4">
                  <a:lumMod val="25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grpSp>
    </p:spTree>
    <p:extLst>
      <p:ext uri="{BB962C8B-B14F-4D97-AF65-F5344CB8AC3E}">
        <p14:creationId xmlns:p14="http://schemas.microsoft.com/office/powerpoint/2010/main" val="34540991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6" presetClass="emph" presetSubtype="0" fill="hold" nodeType="withEffect">
                                  <p:stCondLst>
                                    <p:cond delay="0"/>
                                  </p:stCondLst>
                                  <p:childTnLst>
                                    <p:animScale>
                                      <p:cBhvr>
                                        <p:cTn id="8" dur="500" fill="hold"/>
                                        <p:tgtEl>
                                          <p:spTgt spid="12"/>
                                        </p:tgtEl>
                                      </p:cBhvr>
                                      <p:by x="150000" y="150000"/>
                                    </p:animScale>
                                  </p:childTnLst>
                                </p:cTn>
                              </p:par>
                              <p:par>
                                <p:cTn id="9" presetID="42" presetClass="path" presetSubtype="0" accel="50000" decel="50000" fill="hold" nodeType="withEffect">
                                  <p:stCondLst>
                                    <p:cond delay="0"/>
                                  </p:stCondLst>
                                  <p:childTnLst>
                                    <p:animMotion origin="layout" path="M 1.66667E-6 4.81481E-6 L 0.23802 0.28865 " pathEditMode="relative" rAng="0" ptsTypes="AA">
                                      <p:cBhvr>
                                        <p:cTn id="10" dur="1000" fill="hold"/>
                                        <p:tgtEl>
                                          <p:spTgt spid="12"/>
                                        </p:tgtEl>
                                        <p:attrNameLst>
                                          <p:attrName>ppt_x</p:attrName>
                                          <p:attrName>ppt_y</p:attrName>
                                        </p:attrNameLst>
                                      </p:cBhvr>
                                      <p:rCtr x="11892" y="14421"/>
                                    </p:animMotion>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12"/>
                                        </p:tgtEl>
                                      </p:cBhvr>
                                    </p:animEffect>
                                    <p:set>
                                      <p:cBhvr>
                                        <p:cTn id="15" dur="1" fill="hold">
                                          <p:stCondLst>
                                            <p:cond delay="499"/>
                                          </p:stCondLst>
                                        </p:cTn>
                                        <p:tgtEl>
                                          <p:spTgt spid="12"/>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6"/>
                                        </p:tgtEl>
                                        <p:attrNameLst>
                                          <p:attrName>style.visibility</p:attrName>
                                        </p:attrNameLst>
                                      </p:cBhvr>
                                      <p:to>
                                        <p:strVal val="visible"/>
                                      </p:to>
                                    </p:set>
                                  </p:childTnLst>
                                </p:cTn>
                              </p:par>
                              <p:par>
                                <p:cTn id="20" presetID="6" presetClass="emph" presetSubtype="0" fill="hold" nodeType="withEffect">
                                  <p:stCondLst>
                                    <p:cond delay="0"/>
                                  </p:stCondLst>
                                  <p:childTnLst>
                                    <p:animScale>
                                      <p:cBhvr>
                                        <p:cTn id="21" dur="500" fill="hold"/>
                                        <p:tgtEl>
                                          <p:spTgt spid="16"/>
                                        </p:tgtEl>
                                      </p:cBhvr>
                                      <p:by x="150000" y="150000"/>
                                    </p:animScale>
                                  </p:childTnLst>
                                </p:cTn>
                              </p:par>
                              <p:par>
                                <p:cTn id="22" presetID="42" presetClass="path" presetSubtype="0" accel="50000" decel="50000" fill="hold" nodeType="withEffect">
                                  <p:stCondLst>
                                    <p:cond delay="0"/>
                                  </p:stCondLst>
                                  <p:childTnLst>
                                    <p:animMotion origin="layout" path="M 1.11111E-6 -4.44444E-6 L 0.225 -0.21134 " pathEditMode="relative" rAng="0" ptsTypes="AA">
                                      <p:cBhvr>
                                        <p:cTn id="23" dur="1000" fill="hold"/>
                                        <p:tgtEl>
                                          <p:spTgt spid="16"/>
                                        </p:tgtEl>
                                        <p:attrNameLst>
                                          <p:attrName>ppt_x</p:attrName>
                                          <p:attrName>ppt_y</p:attrName>
                                        </p:attrNameLst>
                                      </p:cBhvr>
                                      <p:rCtr x="11250" y="-1057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Gene Indexing Assistant</a:t>
            </a:r>
            <a:endParaRPr lang="en-US" dirty="0"/>
          </a:p>
        </p:txBody>
      </p:sp>
      <p:sp>
        <p:nvSpPr>
          <p:cNvPr id="3" name="Content Placeholder 2"/>
          <p:cNvSpPr>
            <a:spLocks noGrp="1"/>
          </p:cNvSpPr>
          <p:nvPr>
            <p:ph idx="1"/>
          </p:nvPr>
        </p:nvSpPr>
        <p:spPr/>
        <p:txBody>
          <a:bodyPr/>
          <a:lstStyle/>
          <a:p>
            <a:r>
              <a:rPr lang="en-US" dirty="0"/>
              <a:t>An automated tool to assist the indexer in identifying and creating </a:t>
            </a:r>
            <a:r>
              <a:rPr lang="en-US" dirty="0" err="1"/>
              <a:t>GeneRIFs</a:t>
            </a:r>
            <a:endParaRPr lang="en-US" dirty="0"/>
          </a:p>
          <a:p>
            <a:pPr lvl="1"/>
            <a:r>
              <a:rPr lang="en-US" dirty="0"/>
              <a:t>Evaluate the article</a:t>
            </a:r>
          </a:p>
          <a:p>
            <a:pPr lvl="1"/>
            <a:r>
              <a:rPr lang="en-US" dirty="0"/>
              <a:t>Identify genes</a:t>
            </a:r>
          </a:p>
          <a:p>
            <a:pPr lvl="1"/>
            <a:r>
              <a:rPr lang="en-US" dirty="0"/>
              <a:t>Make links to </a:t>
            </a:r>
            <a:r>
              <a:rPr lang="en-US" dirty="0" err="1"/>
              <a:t>Entrez</a:t>
            </a:r>
            <a:r>
              <a:rPr lang="en-US" dirty="0"/>
              <a:t> Gene</a:t>
            </a:r>
          </a:p>
          <a:p>
            <a:pPr lvl="1"/>
            <a:r>
              <a:rPr lang="en-US" dirty="0"/>
              <a:t>Suggest </a:t>
            </a:r>
            <a:r>
              <a:rPr lang="en-US" dirty="0" err="1"/>
              <a:t>geneRIF</a:t>
            </a:r>
            <a:r>
              <a:rPr lang="en-US" dirty="0"/>
              <a:t> annotation</a:t>
            </a:r>
          </a:p>
          <a:p>
            <a:endParaRPr lang="en-US" dirty="0"/>
          </a:p>
          <a:p>
            <a:r>
              <a:rPr lang="en-US" dirty="0" smtClean="0"/>
              <a:t>Anticipated Benefits:</a:t>
            </a:r>
            <a:endParaRPr lang="en-US" dirty="0"/>
          </a:p>
          <a:p>
            <a:pPr lvl="1"/>
            <a:r>
              <a:rPr lang="en-US" dirty="0" smtClean="0"/>
              <a:t>Increase </a:t>
            </a:r>
            <a:r>
              <a:rPr lang="en-US" dirty="0"/>
              <a:t>in speed</a:t>
            </a:r>
          </a:p>
          <a:p>
            <a:pPr lvl="1"/>
            <a:r>
              <a:rPr lang="en-US" dirty="0"/>
              <a:t>Increase in comprehensiveness</a:t>
            </a:r>
          </a:p>
          <a:p>
            <a:endParaRPr lang="en-US" dirty="0"/>
          </a:p>
        </p:txBody>
      </p:sp>
      <p:sp>
        <p:nvSpPr>
          <p:cNvPr id="4" name="Slide Number Placeholder 3"/>
          <p:cNvSpPr>
            <a:spLocks noGrp="1"/>
          </p:cNvSpPr>
          <p:nvPr>
            <p:ph type="sldNum" sz="quarter" idx="10"/>
          </p:nvPr>
        </p:nvSpPr>
        <p:spPr/>
        <p:txBody>
          <a:bodyPr/>
          <a:lstStyle/>
          <a:p>
            <a:fld id="{7DE3DC8A-4A07-44D3-A469-6DD60BBA3A61}" type="slidenum">
              <a:rPr lang="en-US" smtClean="0"/>
              <a:pPr/>
              <a:t>69</a:t>
            </a:fld>
            <a:endParaRPr lang="en-US" dirty="0"/>
          </a:p>
        </p:txBody>
      </p:sp>
    </p:spTree>
    <p:extLst>
      <p:ext uri="{BB962C8B-B14F-4D97-AF65-F5344CB8AC3E}">
        <p14:creationId xmlns:p14="http://schemas.microsoft.com/office/powerpoint/2010/main" val="228253180"/>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II Highlights from 2008</a:t>
            </a:r>
            <a:endParaRPr lang="en-US" dirty="0"/>
          </a:p>
        </p:txBody>
      </p:sp>
      <p:sp>
        <p:nvSpPr>
          <p:cNvPr id="3" name="Content Placeholder 2"/>
          <p:cNvSpPr>
            <a:spLocks noGrp="1"/>
          </p:cNvSpPr>
          <p:nvPr>
            <p:ph idx="1"/>
          </p:nvPr>
        </p:nvSpPr>
        <p:spPr/>
        <p:txBody>
          <a:bodyPr/>
          <a:lstStyle/>
          <a:p>
            <a:r>
              <a:rPr lang="en-US" dirty="0" smtClean="0"/>
              <a:t>Subheading attachment (</a:t>
            </a:r>
            <a:r>
              <a:rPr lang="en-US" dirty="0" err="1" smtClean="0"/>
              <a:t>Aurélie</a:t>
            </a:r>
            <a:r>
              <a:rPr lang="en-US" dirty="0" smtClean="0"/>
              <a:t> </a:t>
            </a:r>
            <a:r>
              <a:rPr lang="en-US" dirty="0" err="1"/>
              <a:t>Névéol</a:t>
            </a:r>
            <a:r>
              <a:rPr lang="en-US" dirty="0" smtClean="0"/>
              <a:t>)</a:t>
            </a:r>
          </a:p>
          <a:p>
            <a:pPr>
              <a:spcBef>
                <a:spcPts val="1200"/>
              </a:spcBef>
            </a:pPr>
            <a:r>
              <a:rPr lang="en-US" dirty="0" smtClean="0"/>
              <a:t>Full text experiments (Cliff Gay)</a:t>
            </a:r>
          </a:p>
          <a:p>
            <a:pPr>
              <a:spcBef>
                <a:spcPts val="1200"/>
              </a:spcBef>
            </a:pPr>
            <a:r>
              <a:rPr lang="en-US" dirty="0" smtClean="0"/>
              <a:t>Initial Word Sense Disambiguation (WSD) method based on Journal Descriptor (JD) Indexing (Susanne Humphrey)</a:t>
            </a:r>
          </a:p>
          <a:p>
            <a:pPr lvl="1"/>
            <a:r>
              <a:rPr lang="en-US" dirty="0" smtClean="0"/>
              <a:t>The </a:t>
            </a:r>
            <a:r>
              <a:rPr lang="en-US" i="1" dirty="0" smtClean="0"/>
              <a:t>Journal of Cardiac Surgery</a:t>
            </a:r>
            <a:r>
              <a:rPr lang="en-US" dirty="0" smtClean="0"/>
              <a:t> has JDs</a:t>
            </a:r>
          </a:p>
          <a:p>
            <a:pPr lvl="1"/>
            <a:r>
              <a:rPr lang="en-US" dirty="0" smtClean="0"/>
              <a:t>‘Cardiology’ and</a:t>
            </a:r>
          </a:p>
          <a:p>
            <a:pPr lvl="1"/>
            <a:r>
              <a:rPr lang="en-US" dirty="0" smtClean="0"/>
              <a:t>‘General Surgery’</a:t>
            </a:r>
            <a:endParaRPr lang="en-US" dirty="0"/>
          </a:p>
        </p:txBody>
      </p:sp>
      <p:sp>
        <p:nvSpPr>
          <p:cNvPr id="4" name="Slide Number Placeholder 3"/>
          <p:cNvSpPr>
            <a:spLocks noGrp="1"/>
          </p:cNvSpPr>
          <p:nvPr>
            <p:ph type="sldNum" sz="quarter" idx="10"/>
          </p:nvPr>
        </p:nvSpPr>
        <p:spPr/>
        <p:txBody>
          <a:bodyPr/>
          <a:lstStyle/>
          <a:p>
            <a:fld id="{7DE3DC8A-4A07-44D3-A469-6DD60BBA3A61}" type="slidenum">
              <a:rPr lang="en-US" smtClean="0"/>
              <a:pPr/>
              <a:t>7</a:t>
            </a:fld>
            <a:endParaRPr lang="en-US" dirty="0"/>
          </a:p>
        </p:txBody>
      </p:sp>
    </p:spTree>
    <p:extLst>
      <p:ext uri="{BB962C8B-B14F-4D97-AF65-F5344CB8AC3E}">
        <p14:creationId xmlns:p14="http://schemas.microsoft.com/office/powerpoint/2010/main" val="2878456879"/>
      </p:ext>
    </p:extLst>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Corpus Creation</a:t>
            </a:r>
            <a:endParaRPr lang="en-US" dirty="0"/>
          </a:p>
        </p:txBody>
      </p:sp>
      <p:sp>
        <p:nvSpPr>
          <p:cNvPr id="3" name="Content Placeholder 2"/>
          <p:cNvSpPr>
            <a:spLocks noGrp="1"/>
          </p:cNvSpPr>
          <p:nvPr>
            <p:ph idx="1"/>
          </p:nvPr>
        </p:nvSpPr>
        <p:spPr/>
        <p:txBody>
          <a:bodyPr/>
          <a:lstStyle/>
          <a:p>
            <a:r>
              <a:rPr lang="en-US" dirty="0">
                <a:solidFill>
                  <a:schemeClr val="accent2"/>
                </a:solidFill>
              </a:rPr>
              <a:t>Gene mentions </a:t>
            </a:r>
          </a:p>
          <a:p>
            <a:pPr lvl="1"/>
            <a:r>
              <a:rPr lang="en-US" dirty="0"/>
              <a:t>tagged by manually correcting the automated program</a:t>
            </a:r>
          </a:p>
          <a:p>
            <a:pPr>
              <a:spcBef>
                <a:spcPts val="1200"/>
              </a:spcBef>
            </a:pPr>
            <a:r>
              <a:rPr lang="en-US" dirty="0" err="1">
                <a:solidFill>
                  <a:schemeClr val="accent2"/>
                </a:solidFill>
              </a:rPr>
              <a:t>GeneRIF</a:t>
            </a:r>
            <a:r>
              <a:rPr lang="en-US" dirty="0">
                <a:solidFill>
                  <a:schemeClr val="accent2"/>
                </a:solidFill>
              </a:rPr>
              <a:t> classes</a:t>
            </a:r>
          </a:p>
          <a:p>
            <a:pPr lvl="1"/>
            <a:r>
              <a:rPr lang="en-US" dirty="0"/>
              <a:t>Non-</a:t>
            </a:r>
            <a:r>
              <a:rPr lang="en-US" dirty="0" err="1"/>
              <a:t>geneRIF</a:t>
            </a:r>
            <a:r>
              <a:rPr lang="en-US" dirty="0"/>
              <a:t>, Structure, Function, Expression, Isolation, Reference, and Other</a:t>
            </a:r>
          </a:p>
          <a:p>
            <a:pPr>
              <a:spcBef>
                <a:spcPts val="1200"/>
              </a:spcBef>
            </a:pPr>
            <a:r>
              <a:rPr lang="en-US" dirty="0" smtClean="0">
                <a:solidFill>
                  <a:schemeClr val="accent2"/>
                </a:solidFill>
              </a:rPr>
              <a:t>Claims classes</a:t>
            </a:r>
          </a:p>
          <a:p>
            <a:pPr lvl="1"/>
            <a:r>
              <a:rPr lang="en-US" dirty="0" smtClean="0"/>
              <a:t>Putative, Established, or Non-claim</a:t>
            </a:r>
          </a:p>
          <a:p>
            <a:pPr>
              <a:spcBef>
                <a:spcPts val="1200"/>
              </a:spcBef>
            </a:pPr>
            <a:r>
              <a:rPr lang="en-US" dirty="0" smtClean="0">
                <a:solidFill>
                  <a:schemeClr val="accent2"/>
                </a:solidFill>
              </a:rPr>
              <a:t>Discourse </a:t>
            </a:r>
            <a:r>
              <a:rPr lang="en-US" dirty="0">
                <a:solidFill>
                  <a:schemeClr val="accent2"/>
                </a:solidFill>
              </a:rPr>
              <a:t>classes</a:t>
            </a:r>
          </a:p>
          <a:p>
            <a:pPr lvl="1"/>
            <a:r>
              <a:rPr lang="en-US" dirty="0"/>
              <a:t>Title, Background, Purpose, Methods, Results, Conclusions</a:t>
            </a:r>
          </a:p>
          <a:p>
            <a:pPr lvl="1"/>
            <a:r>
              <a:rPr lang="en-US" dirty="0"/>
              <a:t>Alternate dataset of 600,000 structured abstracts with similar labels</a:t>
            </a:r>
          </a:p>
          <a:p>
            <a:endParaRPr lang="en-US" dirty="0"/>
          </a:p>
        </p:txBody>
      </p:sp>
      <p:sp>
        <p:nvSpPr>
          <p:cNvPr id="4" name="Slide Number Placeholder 3"/>
          <p:cNvSpPr>
            <a:spLocks noGrp="1"/>
          </p:cNvSpPr>
          <p:nvPr>
            <p:ph type="sldNum" sz="quarter" idx="10"/>
          </p:nvPr>
        </p:nvSpPr>
        <p:spPr/>
        <p:txBody>
          <a:bodyPr/>
          <a:lstStyle/>
          <a:p>
            <a:fld id="{7DE3DC8A-4A07-44D3-A469-6DD60BBA3A61}" type="slidenum">
              <a:rPr lang="en-US" smtClean="0"/>
              <a:pPr/>
              <a:t>70</a:t>
            </a:fld>
            <a:endParaRPr lang="en-US" dirty="0"/>
          </a:p>
        </p:txBody>
      </p:sp>
    </p:spTree>
    <p:extLst>
      <p:ext uri="{BB962C8B-B14F-4D97-AF65-F5344CB8AC3E}">
        <p14:creationId xmlns:p14="http://schemas.microsoft.com/office/powerpoint/2010/main" val="3812808920"/>
      </p:ext>
    </p:extLst>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0"/>
          </p:nvPr>
        </p:nvSpPr>
        <p:spPr/>
        <p:txBody>
          <a:bodyPr/>
          <a:lstStyle/>
          <a:p>
            <a:fld id="{7DE3DC8A-4A07-44D3-A469-6DD60BBA3A61}" type="slidenum">
              <a:rPr lang="en-US" smtClean="0"/>
              <a:pPr/>
              <a:t>71</a:t>
            </a:fld>
            <a:r>
              <a:rPr lang="en-US" smtClean="0"/>
              <a:t>/45</a:t>
            </a:r>
            <a:endParaRPr lang="en-US"/>
          </a:p>
        </p:txBody>
      </p:sp>
      <p:pic>
        <p:nvPicPr>
          <p:cNvPr id="5" name="Picture 4"/>
          <p:cNvPicPr>
            <a:picLocks noChangeAspect="1" noChangeArrowheads="1"/>
          </p:cNvPicPr>
          <p:nvPr/>
        </p:nvPicPr>
        <p:blipFill>
          <a:blip r:embed="rId3" cstate="print"/>
          <a:srcRect/>
          <a:stretch>
            <a:fillRect/>
          </a:stretch>
        </p:blipFill>
        <p:spPr bwMode="auto">
          <a:xfrm>
            <a:off x="1" y="0"/>
            <a:ext cx="9144000" cy="6860163"/>
          </a:xfrm>
          <a:prstGeom prst="rect">
            <a:avLst/>
          </a:prstGeom>
          <a:noFill/>
          <a:ln w="9525">
            <a:noFill/>
            <a:miter lim="800000"/>
            <a:headEnd/>
            <a:tailEnd/>
          </a:ln>
        </p:spPr>
      </p:pic>
      <p:sp>
        <p:nvSpPr>
          <p:cNvPr id="6" name="Rectangle 5"/>
          <p:cNvSpPr/>
          <p:nvPr/>
        </p:nvSpPr>
        <p:spPr bwMode="auto">
          <a:xfrm>
            <a:off x="6130638" y="3366655"/>
            <a:ext cx="1049480" cy="584775"/>
          </a:xfrm>
          <a:prstGeom prst="rect">
            <a:avLst/>
          </a:prstGeom>
          <a:solidFill>
            <a:srgbClr val="92D050"/>
          </a:solidFill>
          <a:ln w="12700" cap="flat" cmpd="sng" algn="ctr">
            <a:solidFill>
              <a:srgbClr val="336699"/>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r>
              <a:rPr lang="en-US" sz="1600" dirty="0" smtClean="0">
                <a:solidFill>
                  <a:schemeClr val="accent4">
                    <a:lumMod val="10000"/>
                  </a:schemeClr>
                </a:solidFill>
                <a:latin typeface="Arial" pitchFamily="34" charset="0"/>
                <a:cs typeface="Arial" pitchFamily="34" charset="0"/>
              </a:rPr>
              <a:t>Identify species</a:t>
            </a:r>
            <a:endParaRPr kumimoji="0" lang="en-US" sz="1600" b="0" i="0" u="none" strike="noStrike" cap="none" normalizeH="0" baseline="0" dirty="0" smtClean="0">
              <a:ln>
                <a:noFill/>
              </a:ln>
              <a:solidFill>
                <a:schemeClr val="accent4">
                  <a:lumMod val="10000"/>
                </a:schemeClr>
              </a:solidFill>
              <a:effectLst/>
              <a:latin typeface="Arial" pitchFamily="34" charset="0"/>
              <a:cs typeface="Arial" pitchFamily="34" charset="0"/>
            </a:endParaRPr>
          </a:p>
        </p:txBody>
      </p:sp>
      <p:cxnSp>
        <p:nvCxnSpPr>
          <p:cNvPr id="7" name="Straight Arrow Connector 6"/>
          <p:cNvCxnSpPr>
            <a:stCxn id="6" idx="2"/>
          </p:cNvCxnSpPr>
          <p:nvPr/>
        </p:nvCxnSpPr>
        <p:spPr bwMode="auto">
          <a:xfrm>
            <a:off x="6655378" y="3951430"/>
            <a:ext cx="5195" cy="527052"/>
          </a:xfrm>
          <a:prstGeom prst="straightConnector1">
            <a:avLst/>
          </a:prstGeom>
          <a:solidFill>
            <a:srgbClr val="0800B2"/>
          </a:solidFill>
          <a:ln w="28575" cap="flat" cmpd="sng" algn="ctr">
            <a:solidFill>
              <a:srgbClr val="336699"/>
            </a:solidFill>
            <a:prstDash val="solid"/>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Rectangle 7"/>
          <p:cNvSpPr/>
          <p:nvPr/>
        </p:nvSpPr>
        <p:spPr bwMode="auto">
          <a:xfrm>
            <a:off x="7478486" y="1251857"/>
            <a:ext cx="1665514" cy="5606143"/>
          </a:xfrm>
          <a:prstGeom prst="rect">
            <a:avLst/>
          </a:prstGeom>
          <a:noFill/>
          <a:ln w="5715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rPr>
              <a:t>       </a:t>
            </a:r>
          </a:p>
          <a:p>
            <a:pPr marL="0" marR="0" indent="0" algn="l" defTabSz="914400" rtl="0" eaLnBrk="0" fontAlgn="base" latinLnBrk="0" hangingPunct="0">
              <a:lnSpc>
                <a:spcPct val="100000"/>
              </a:lnSpc>
              <a:spcBef>
                <a:spcPct val="0"/>
              </a:spcBef>
              <a:spcAft>
                <a:spcPct val="0"/>
              </a:spcAft>
              <a:buClrTx/>
              <a:buSzTx/>
              <a:buFontTx/>
              <a:buNone/>
              <a:tabLst/>
            </a:pPr>
            <a:endParaRPr lang="en-US" dirty="0" smtClean="0"/>
          </a:p>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a:p>
            <a:pPr marL="0" marR="0" indent="0" algn="l" defTabSz="914400" rtl="0" eaLnBrk="0" fontAlgn="base" latinLnBrk="0" hangingPunct="0">
              <a:lnSpc>
                <a:spcPct val="100000"/>
              </a:lnSpc>
              <a:spcBef>
                <a:spcPct val="0"/>
              </a:spcBef>
              <a:spcAft>
                <a:spcPct val="0"/>
              </a:spcAft>
              <a:buClrTx/>
              <a:buSzTx/>
              <a:buFontTx/>
              <a:buNone/>
              <a:tabLst/>
            </a:pPr>
            <a:endParaRPr lang="en-US" dirty="0" smtClean="0"/>
          </a:p>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a:p>
            <a:pPr marL="0" marR="0" indent="0" algn="l" defTabSz="914400" rtl="0" eaLnBrk="0" fontAlgn="base" latinLnBrk="0" hangingPunct="0">
              <a:lnSpc>
                <a:spcPct val="100000"/>
              </a:lnSpc>
              <a:spcBef>
                <a:spcPct val="0"/>
              </a:spcBef>
              <a:spcAft>
                <a:spcPct val="0"/>
              </a:spcAft>
              <a:buClrTx/>
              <a:buSzTx/>
              <a:buFontTx/>
              <a:buNone/>
              <a:tabLst/>
            </a:pPr>
            <a:endParaRPr lang="en-US" dirty="0" smtClean="0"/>
          </a:p>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a:p>
            <a:pPr marL="0" marR="0" indent="0" algn="l" defTabSz="914400" rtl="0" eaLnBrk="0" fontAlgn="base" latinLnBrk="0" hangingPunct="0">
              <a:lnSpc>
                <a:spcPct val="100000"/>
              </a:lnSpc>
              <a:spcBef>
                <a:spcPct val="0"/>
              </a:spcBef>
              <a:spcAft>
                <a:spcPct val="0"/>
              </a:spcAft>
              <a:buClrTx/>
              <a:buSzTx/>
              <a:buFontTx/>
              <a:buNone/>
              <a:tabLst/>
            </a:pPr>
            <a:endParaRPr lang="en-US" dirty="0" smtClean="0"/>
          </a:p>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a:p>
            <a:pPr marL="0" marR="0" indent="0" algn="l" defTabSz="914400" rtl="0" eaLnBrk="0" fontAlgn="base" latinLnBrk="0" hangingPunct="0">
              <a:lnSpc>
                <a:spcPct val="100000"/>
              </a:lnSpc>
              <a:spcBef>
                <a:spcPct val="0"/>
              </a:spcBef>
              <a:spcAft>
                <a:spcPct val="0"/>
              </a:spcAft>
              <a:buClrTx/>
              <a:buSzTx/>
              <a:buFontTx/>
              <a:buNone/>
              <a:tabLst/>
            </a:pPr>
            <a:endParaRPr lang="en-US" dirty="0" smtClean="0"/>
          </a:p>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a:p>
            <a:pPr marL="0" marR="0" indent="0" algn="l" defTabSz="914400" rtl="0" eaLnBrk="0" fontAlgn="base" latinLnBrk="0" hangingPunct="0">
              <a:lnSpc>
                <a:spcPct val="100000"/>
              </a:lnSpc>
              <a:spcBef>
                <a:spcPct val="0"/>
              </a:spcBef>
              <a:spcAft>
                <a:spcPct val="0"/>
              </a:spcAft>
              <a:buClrTx/>
              <a:buSzTx/>
              <a:buFontTx/>
              <a:buNone/>
              <a:tabLst/>
            </a:pPr>
            <a:endParaRPr lang="en-US" dirty="0" smtClean="0"/>
          </a:p>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a:p>
            <a:pPr marL="0" marR="0" indent="0" algn="l" defTabSz="914400" rtl="0" eaLnBrk="0" fontAlgn="base" latinLnBrk="0" hangingPunct="0">
              <a:lnSpc>
                <a:spcPct val="100000"/>
              </a:lnSpc>
              <a:spcBef>
                <a:spcPct val="0"/>
              </a:spcBef>
              <a:spcAft>
                <a:spcPct val="0"/>
              </a:spcAft>
              <a:buClrTx/>
              <a:buSzTx/>
              <a:buFontTx/>
              <a:buNone/>
              <a:tabLst/>
            </a:pPr>
            <a:endParaRPr lang="en-US" dirty="0" smtClean="0"/>
          </a:p>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9" name="Rectangle 8"/>
          <p:cNvSpPr/>
          <p:nvPr/>
        </p:nvSpPr>
        <p:spPr bwMode="auto">
          <a:xfrm>
            <a:off x="2204357" y="2465614"/>
            <a:ext cx="3339193" cy="4302579"/>
          </a:xfrm>
          <a:prstGeom prst="rect">
            <a:avLst/>
          </a:prstGeom>
          <a:noFill/>
          <a:ln w="57150" cap="flat" cmpd="sng" algn="ctr">
            <a:solidFill>
              <a:srgbClr val="FF3300"/>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0" name="Rectangle 9"/>
          <p:cNvSpPr/>
          <p:nvPr/>
        </p:nvSpPr>
        <p:spPr bwMode="auto">
          <a:xfrm>
            <a:off x="5606143" y="1251857"/>
            <a:ext cx="1872343" cy="5606143"/>
          </a:xfrm>
          <a:prstGeom prst="rect">
            <a:avLst/>
          </a:prstGeom>
          <a:noFill/>
          <a:ln w="5715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1" name="Rectangle 10"/>
          <p:cNvSpPr/>
          <p:nvPr/>
        </p:nvSpPr>
        <p:spPr bwMode="auto">
          <a:xfrm>
            <a:off x="0" y="1251858"/>
            <a:ext cx="5554437" cy="5632311"/>
          </a:xfrm>
          <a:prstGeom prst="rect">
            <a:avLst/>
          </a:prstGeom>
          <a:noFill/>
          <a:ln w="5715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a:p>
            <a:pPr marL="0" marR="0" indent="0" algn="l" defTabSz="914400" rtl="0" eaLnBrk="0" fontAlgn="base" latinLnBrk="0" hangingPunct="0">
              <a:lnSpc>
                <a:spcPct val="100000"/>
              </a:lnSpc>
              <a:spcBef>
                <a:spcPct val="0"/>
              </a:spcBef>
              <a:spcAft>
                <a:spcPct val="0"/>
              </a:spcAft>
              <a:buClrTx/>
              <a:buSzTx/>
              <a:buFontTx/>
              <a:buNone/>
              <a:tabLst/>
            </a:pPr>
            <a:endParaRPr lang="en-US" dirty="0" smtClean="0"/>
          </a:p>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a:p>
            <a:pPr marL="0" marR="0" indent="0" algn="l" defTabSz="914400" rtl="0" eaLnBrk="0" fontAlgn="base" latinLnBrk="0" hangingPunct="0">
              <a:lnSpc>
                <a:spcPct val="100000"/>
              </a:lnSpc>
              <a:spcBef>
                <a:spcPct val="0"/>
              </a:spcBef>
              <a:spcAft>
                <a:spcPct val="0"/>
              </a:spcAft>
              <a:buClrTx/>
              <a:buSzTx/>
              <a:buFontTx/>
              <a:buNone/>
              <a:tabLst/>
            </a:pPr>
            <a:endParaRPr lang="en-US" dirty="0" smtClean="0"/>
          </a:p>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a:p>
            <a:pPr marL="0" marR="0" indent="0" algn="l" defTabSz="914400" rtl="0" eaLnBrk="0" fontAlgn="base" latinLnBrk="0" hangingPunct="0">
              <a:lnSpc>
                <a:spcPct val="100000"/>
              </a:lnSpc>
              <a:spcBef>
                <a:spcPct val="0"/>
              </a:spcBef>
              <a:spcAft>
                <a:spcPct val="0"/>
              </a:spcAft>
              <a:buClrTx/>
              <a:buSzTx/>
              <a:buFontTx/>
              <a:buNone/>
              <a:tabLst/>
            </a:pPr>
            <a:endParaRPr lang="en-US" dirty="0" smtClean="0"/>
          </a:p>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a:p>
            <a:pPr marL="0" marR="0" indent="0" algn="l" defTabSz="914400" rtl="0" eaLnBrk="0" fontAlgn="base" latinLnBrk="0" hangingPunct="0">
              <a:lnSpc>
                <a:spcPct val="100000"/>
              </a:lnSpc>
              <a:spcBef>
                <a:spcPct val="0"/>
              </a:spcBef>
              <a:spcAft>
                <a:spcPct val="0"/>
              </a:spcAft>
              <a:buClrTx/>
              <a:buSzTx/>
              <a:buFontTx/>
              <a:buNone/>
              <a:tabLst/>
            </a:pPr>
            <a:endParaRPr lang="en-US" dirty="0" smtClean="0"/>
          </a:p>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a:p>
            <a:pPr marL="0" marR="0" indent="0" algn="l" defTabSz="914400" rtl="0" eaLnBrk="0" fontAlgn="base" latinLnBrk="0" hangingPunct="0">
              <a:lnSpc>
                <a:spcPct val="100000"/>
              </a:lnSpc>
              <a:spcBef>
                <a:spcPct val="0"/>
              </a:spcBef>
              <a:spcAft>
                <a:spcPct val="0"/>
              </a:spcAft>
              <a:buClrTx/>
              <a:buSzTx/>
              <a:buFontTx/>
              <a:buNone/>
              <a:tabLst/>
            </a:pPr>
            <a:endParaRPr lang="en-US" dirty="0" smtClean="0"/>
          </a:p>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a:p>
            <a:pPr marL="0" marR="0" indent="0" algn="l" defTabSz="914400" rtl="0" eaLnBrk="0" fontAlgn="base" latinLnBrk="0" hangingPunct="0">
              <a:lnSpc>
                <a:spcPct val="100000"/>
              </a:lnSpc>
              <a:spcBef>
                <a:spcPct val="0"/>
              </a:spcBef>
              <a:spcAft>
                <a:spcPct val="0"/>
              </a:spcAft>
              <a:buClrTx/>
              <a:buSzTx/>
              <a:buFontTx/>
              <a:buNone/>
              <a:tabLst/>
            </a:pPr>
            <a:endParaRPr lang="en-US" dirty="0" smtClean="0"/>
          </a:p>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a:p>
            <a:pPr marL="0" marR="0" indent="0" algn="l" defTabSz="914400" rtl="0" eaLnBrk="0" fontAlgn="base" latinLnBrk="0" hangingPunct="0">
              <a:lnSpc>
                <a:spcPct val="100000"/>
              </a:lnSpc>
              <a:spcBef>
                <a:spcPct val="0"/>
              </a:spcBef>
              <a:spcAft>
                <a:spcPct val="0"/>
              </a:spcAft>
              <a:buClrTx/>
              <a:buSzTx/>
              <a:buFontTx/>
              <a:buNone/>
              <a:tabLst/>
            </a:pPr>
            <a:endParaRPr lang="en-US" dirty="0" smtClean="0"/>
          </a:p>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230039998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1000"/>
                                        <p:tgtEl>
                                          <p:spTgt spid="11"/>
                                        </p:tgtEl>
                                      </p:cBhvr>
                                    </p:animEffect>
                                    <p:set>
                                      <p:cBhvr>
                                        <p:cTn id="12" dur="1" fill="hold">
                                          <p:stCondLst>
                                            <p:cond delay="999"/>
                                          </p:stCondLst>
                                        </p:cTn>
                                        <p:tgtEl>
                                          <p:spTgt spid="11"/>
                                        </p:tgtEl>
                                        <p:attrNameLst>
                                          <p:attrName>style.visibility</p:attrName>
                                        </p:attrNameLst>
                                      </p:cBhvr>
                                      <p:to>
                                        <p:strVal val="hidden"/>
                                      </p:to>
                                    </p:set>
                                  </p:childTnLst>
                                </p:cTn>
                              </p:par>
                              <p:par>
                                <p:cTn id="13" presetID="10"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1000"/>
                                        <p:tgtEl>
                                          <p:spTgt spid="9"/>
                                        </p:tgtEl>
                                      </p:cBhvr>
                                    </p:animEffect>
                                    <p:set>
                                      <p:cBhvr>
                                        <p:cTn id="20" dur="1" fill="hold">
                                          <p:stCondLst>
                                            <p:cond delay="999"/>
                                          </p:stCondLst>
                                        </p:cTn>
                                        <p:tgtEl>
                                          <p:spTgt spid="9"/>
                                        </p:tgtEl>
                                        <p:attrNameLst>
                                          <p:attrName>style.visibility</p:attrName>
                                        </p:attrNameLst>
                                      </p:cBhvr>
                                      <p:to>
                                        <p:strVal val="hidden"/>
                                      </p:to>
                                    </p:set>
                                  </p:childTnLst>
                                </p:cTn>
                              </p:par>
                              <p:par>
                                <p:cTn id="21" presetID="10"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10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grpId="1" nodeType="clickEffect">
                                  <p:stCondLst>
                                    <p:cond delay="0"/>
                                  </p:stCondLst>
                                  <p:childTnLst>
                                    <p:animEffect transition="out" filter="fade">
                                      <p:cBhvr>
                                        <p:cTn id="27" dur="1000"/>
                                        <p:tgtEl>
                                          <p:spTgt spid="10"/>
                                        </p:tgtEl>
                                      </p:cBhvr>
                                    </p:animEffect>
                                    <p:set>
                                      <p:cBhvr>
                                        <p:cTn id="28" dur="1" fill="hold">
                                          <p:stCondLst>
                                            <p:cond delay="999"/>
                                          </p:stCondLst>
                                        </p:cTn>
                                        <p:tgtEl>
                                          <p:spTgt spid="10"/>
                                        </p:tgtEl>
                                        <p:attrNameLst>
                                          <p:attrName>style.visibility</p:attrName>
                                        </p:attrNameLst>
                                      </p:cBhvr>
                                      <p:to>
                                        <p:strVal val="hidden"/>
                                      </p:to>
                                    </p:set>
                                  </p:childTnLst>
                                </p:cTn>
                              </p:par>
                              <p:par>
                                <p:cTn id="29" presetID="10" presetClass="entr" presetSubtype="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9" grpId="1" animBg="1"/>
      <p:bldP spid="10" grpId="0" animBg="1"/>
      <p:bldP spid="10" grpId="1" animBg="1"/>
      <p:bldP spid="11" grpId="0" animBg="1"/>
      <p:bldP spid="11" grpId="1"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3964" y="310243"/>
            <a:ext cx="7772400" cy="685800"/>
          </a:xfrm>
        </p:spPr>
        <p:txBody>
          <a:bodyPr/>
          <a:lstStyle/>
          <a:p>
            <a:r>
              <a:rPr lang="en-US" dirty="0" smtClean="0"/>
              <a:t>Software Origins</a:t>
            </a:r>
            <a:endParaRPr lang="en-US" dirty="0"/>
          </a:p>
        </p:txBody>
      </p:sp>
      <p:sp>
        <p:nvSpPr>
          <p:cNvPr id="3" name="Content Placeholder 2"/>
          <p:cNvSpPr>
            <a:spLocks noGrp="1"/>
          </p:cNvSpPr>
          <p:nvPr>
            <p:ph idx="1"/>
          </p:nvPr>
        </p:nvSpPr>
        <p:spPr/>
        <p:txBody>
          <a:bodyPr/>
          <a:lstStyle/>
          <a:p>
            <a:pPr marL="0" indent="0">
              <a:buNone/>
            </a:pPr>
            <a:r>
              <a:rPr lang="en-US" dirty="0" smtClean="0"/>
              <a:t>Integrated External Software</a:t>
            </a:r>
          </a:p>
          <a:p>
            <a:r>
              <a:rPr lang="en-US" sz="2000" dirty="0" smtClean="0"/>
              <a:t>GNAT from </a:t>
            </a:r>
            <a:r>
              <a:rPr lang="en-US" sz="2000" dirty="0" err="1" smtClean="0"/>
              <a:t>Jorg</a:t>
            </a:r>
            <a:r>
              <a:rPr lang="en-US" sz="2000" dirty="0" smtClean="0"/>
              <a:t> </a:t>
            </a:r>
            <a:r>
              <a:rPr lang="en-US" sz="2000" dirty="0" err="1" smtClean="0"/>
              <a:t>Hakenberg</a:t>
            </a:r>
            <a:endParaRPr lang="en-US" sz="2000" dirty="0" smtClean="0"/>
          </a:p>
          <a:p>
            <a:pPr lvl="1"/>
            <a:r>
              <a:rPr lang="en-US" dirty="0" smtClean="0"/>
              <a:t>Include BANNER for gene identification</a:t>
            </a:r>
          </a:p>
          <a:p>
            <a:r>
              <a:rPr lang="en-US" sz="2000" dirty="0" smtClean="0"/>
              <a:t>Linnaeus from </a:t>
            </a:r>
            <a:r>
              <a:rPr lang="en-US" sz="2000" dirty="0" err="1" smtClean="0"/>
              <a:t>Gerner</a:t>
            </a:r>
            <a:r>
              <a:rPr lang="en-US" sz="2000" dirty="0" smtClean="0"/>
              <a:t>, </a:t>
            </a:r>
            <a:r>
              <a:rPr lang="en-US" sz="2000" dirty="0" err="1" smtClean="0"/>
              <a:t>Nenadic</a:t>
            </a:r>
            <a:r>
              <a:rPr lang="en-US" sz="2000" dirty="0" smtClean="0"/>
              <a:t>, and Bergman</a:t>
            </a:r>
          </a:p>
          <a:p>
            <a:r>
              <a:rPr lang="en-US" sz="2000" dirty="0" smtClean="0"/>
              <a:t>Organism Tagger from </a:t>
            </a:r>
            <a:r>
              <a:rPr lang="en-US" sz="2000" dirty="0" err="1" smtClean="0"/>
              <a:t>Naderi</a:t>
            </a:r>
            <a:r>
              <a:rPr lang="en-US" sz="2000" dirty="0" smtClean="0"/>
              <a:t>  et al.</a:t>
            </a:r>
          </a:p>
          <a:p>
            <a:endParaRPr lang="en-US" dirty="0" smtClean="0"/>
          </a:p>
          <a:p>
            <a:pPr marL="0" indent="0">
              <a:buNone/>
            </a:pPr>
            <a:r>
              <a:rPr lang="en-US" dirty="0"/>
              <a:t>Components </a:t>
            </a:r>
            <a:r>
              <a:rPr lang="en-US" dirty="0" smtClean="0"/>
              <a:t>Developed In-house</a:t>
            </a:r>
            <a:endParaRPr lang="en-US" dirty="0"/>
          </a:p>
          <a:p>
            <a:r>
              <a:rPr lang="en-US" sz="2000" dirty="0" smtClean="0"/>
              <a:t>Framework</a:t>
            </a:r>
          </a:p>
          <a:p>
            <a:r>
              <a:rPr lang="en-US" sz="2000" dirty="0" smtClean="0"/>
              <a:t>Hand-curated dictionary</a:t>
            </a:r>
          </a:p>
          <a:p>
            <a:r>
              <a:rPr lang="en-US" sz="2000" dirty="0" smtClean="0"/>
              <a:t>In-house modules for human gene identification, normalization, and geneRIF extraction</a:t>
            </a:r>
            <a:endParaRPr lang="en-US" sz="2000" dirty="0"/>
          </a:p>
          <a:p>
            <a:endParaRPr lang="en-US" dirty="0"/>
          </a:p>
        </p:txBody>
      </p:sp>
      <p:sp>
        <p:nvSpPr>
          <p:cNvPr id="4" name="Slide Number Placeholder 3"/>
          <p:cNvSpPr>
            <a:spLocks noGrp="1"/>
          </p:cNvSpPr>
          <p:nvPr>
            <p:ph type="sldNum" sz="quarter" idx="10"/>
          </p:nvPr>
        </p:nvSpPr>
        <p:spPr/>
        <p:txBody>
          <a:bodyPr/>
          <a:lstStyle/>
          <a:p>
            <a:fld id="{7DE3DC8A-4A07-44D3-A469-6DD60BBA3A61}" type="slidenum">
              <a:rPr lang="en-US" smtClean="0"/>
              <a:pPr/>
              <a:t>72</a:t>
            </a:fld>
            <a:endParaRPr lang="en-US" dirty="0"/>
          </a:p>
        </p:txBody>
      </p:sp>
    </p:spTree>
    <p:extLst>
      <p:ext uri="{BB962C8B-B14F-4D97-AF65-F5344CB8AC3E}">
        <p14:creationId xmlns:p14="http://schemas.microsoft.com/office/powerpoint/2010/main" val="527083326"/>
      </p:ext>
    </p:extLst>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0"/>
          </p:nvPr>
        </p:nvSpPr>
        <p:spPr/>
        <p:txBody>
          <a:bodyPr/>
          <a:lstStyle/>
          <a:p>
            <a:fld id="{7DE3DC8A-4A07-44D3-A469-6DD60BBA3A61}" type="slidenum">
              <a:rPr lang="en-US" smtClean="0"/>
              <a:pPr/>
              <a:t>73</a:t>
            </a:fld>
            <a:r>
              <a:rPr lang="en-US" smtClean="0"/>
              <a:t>/45</a:t>
            </a:r>
            <a:endParaRPr lang="en-US"/>
          </a:p>
        </p:txBody>
      </p:sp>
      <p:pic>
        <p:nvPicPr>
          <p:cNvPr id="5" name="Picture 4"/>
          <p:cNvPicPr>
            <a:picLocks noChangeAspect="1" noChangeArrowheads="1"/>
          </p:cNvPicPr>
          <p:nvPr/>
        </p:nvPicPr>
        <p:blipFill>
          <a:blip r:embed="rId3" cstate="print"/>
          <a:srcRect/>
          <a:stretch>
            <a:fillRect/>
          </a:stretch>
        </p:blipFill>
        <p:spPr bwMode="auto">
          <a:xfrm>
            <a:off x="1" y="0"/>
            <a:ext cx="9144000" cy="6860163"/>
          </a:xfrm>
          <a:prstGeom prst="rect">
            <a:avLst/>
          </a:prstGeom>
          <a:noFill/>
          <a:ln w="9525">
            <a:noFill/>
            <a:miter lim="800000"/>
            <a:headEnd/>
            <a:tailEnd/>
          </a:ln>
          <a:effectLst/>
        </p:spPr>
      </p:pic>
      <p:sp>
        <p:nvSpPr>
          <p:cNvPr id="6" name="Rectangle 5"/>
          <p:cNvSpPr/>
          <p:nvPr/>
        </p:nvSpPr>
        <p:spPr bwMode="auto">
          <a:xfrm>
            <a:off x="6130638" y="3366655"/>
            <a:ext cx="1049480" cy="584775"/>
          </a:xfrm>
          <a:prstGeom prst="rect">
            <a:avLst/>
          </a:prstGeom>
          <a:solidFill>
            <a:srgbClr val="92D050"/>
          </a:solidFill>
          <a:ln w="12700" cap="flat" cmpd="sng" algn="ctr">
            <a:solidFill>
              <a:srgbClr val="336699"/>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r>
              <a:rPr lang="en-US" sz="1600" dirty="0" smtClean="0">
                <a:solidFill>
                  <a:schemeClr val="accent4">
                    <a:lumMod val="10000"/>
                  </a:schemeClr>
                </a:solidFill>
                <a:latin typeface="Arial" pitchFamily="34" charset="0"/>
                <a:cs typeface="Arial" pitchFamily="34" charset="0"/>
              </a:rPr>
              <a:t>Identify species</a:t>
            </a:r>
            <a:endParaRPr kumimoji="0" lang="en-US" sz="1600" b="0" i="0" u="none" strike="noStrike" cap="none" normalizeH="0" baseline="0" dirty="0" smtClean="0">
              <a:ln>
                <a:noFill/>
              </a:ln>
              <a:solidFill>
                <a:schemeClr val="accent4">
                  <a:lumMod val="10000"/>
                </a:schemeClr>
              </a:solidFill>
              <a:effectLst/>
              <a:latin typeface="Arial" pitchFamily="34" charset="0"/>
              <a:cs typeface="Arial" pitchFamily="34" charset="0"/>
            </a:endParaRPr>
          </a:p>
        </p:txBody>
      </p:sp>
      <p:cxnSp>
        <p:nvCxnSpPr>
          <p:cNvPr id="7" name="Straight Arrow Connector 6"/>
          <p:cNvCxnSpPr>
            <a:stCxn id="6" idx="2"/>
          </p:cNvCxnSpPr>
          <p:nvPr/>
        </p:nvCxnSpPr>
        <p:spPr bwMode="auto">
          <a:xfrm>
            <a:off x="6655378" y="3951430"/>
            <a:ext cx="5195" cy="527052"/>
          </a:xfrm>
          <a:prstGeom prst="straightConnector1">
            <a:avLst/>
          </a:prstGeom>
          <a:solidFill>
            <a:srgbClr val="0800B2"/>
          </a:solidFill>
          <a:ln w="28575" cap="flat" cmpd="sng" algn="ctr">
            <a:solidFill>
              <a:srgbClr val="336699"/>
            </a:solidFill>
            <a:prstDash val="solid"/>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1" name="Picture 10"/>
          <p:cNvPicPr>
            <a:picLocks noChangeAspect="1" noChangeArrowheads="1"/>
          </p:cNvPicPr>
          <p:nvPr/>
        </p:nvPicPr>
        <p:blipFill rotWithShape="1">
          <a:blip r:embed="rId3" cstate="print"/>
          <a:srcRect l="24300" t="36388" r="39500" b="1631"/>
          <a:stretch/>
        </p:blipFill>
        <p:spPr bwMode="auto">
          <a:xfrm>
            <a:off x="2229545" y="2496310"/>
            <a:ext cx="3310128" cy="4251961"/>
          </a:xfrm>
          <a:prstGeom prst="rect">
            <a:avLst/>
          </a:prstGeom>
          <a:noFill/>
          <a:ln w="9525">
            <a:noFill/>
            <a:miter lim="800000"/>
            <a:headEnd/>
            <a:tailEnd/>
          </a:ln>
          <a:effectLst>
            <a:outerShdw blurRad="50800" dist="38100" dir="8100000" sx="101000" sy="101000" algn="tr" rotWithShape="0">
              <a:prstClr val="black">
                <a:alpha val="40000"/>
              </a:prstClr>
            </a:outerShdw>
          </a:effectLst>
        </p:spPr>
      </p:pic>
    </p:spTree>
    <p:extLst>
      <p:ext uri="{BB962C8B-B14F-4D97-AF65-F5344CB8AC3E}">
        <p14:creationId xmlns:p14="http://schemas.microsoft.com/office/powerpoint/2010/main" val="409501521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1.11111E-6 -4.44444E-6 L 0.08212 -0.06435 " pathEditMode="relative" rAng="0" ptsTypes="AA">
                                      <p:cBhvr>
                                        <p:cTn id="6" dur="1000" fill="hold"/>
                                        <p:tgtEl>
                                          <p:spTgt spid="11"/>
                                        </p:tgtEl>
                                        <p:attrNameLst>
                                          <p:attrName>ppt_x</p:attrName>
                                          <p:attrName>ppt_y</p:attrName>
                                        </p:attrNameLst>
                                      </p:cBhvr>
                                      <p:rCtr x="4097" y="-3218"/>
                                    </p:animMotion>
                                  </p:childTnLst>
                                </p:cTn>
                              </p:par>
                              <p:par>
                                <p:cTn id="7" presetID="6" presetClass="emph" presetSubtype="0" fill="hold" nodeType="withEffect">
                                  <p:stCondLst>
                                    <p:cond delay="200"/>
                                  </p:stCondLst>
                                  <p:childTnLst>
                                    <p:animScale>
                                      <p:cBhvr>
                                        <p:cTn id="8" dur="500" fill="hold"/>
                                        <p:tgtEl>
                                          <p:spTgt spid="11"/>
                                        </p:tgtEl>
                                      </p:cBhvr>
                                      <p:by x="115000" y="11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 Mention Identification</a:t>
            </a:r>
            <a:endParaRPr lang="en-US" dirty="0"/>
          </a:p>
        </p:txBody>
      </p:sp>
      <p:sp>
        <p:nvSpPr>
          <p:cNvPr id="3" name="Content Placeholder 2"/>
          <p:cNvSpPr>
            <a:spLocks noGrp="1"/>
          </p:cNvSpPr>
          <p:nvPr>
            <p:ph idx="1"/>
          </p:nvPr>
        </p:nvSpPr>
        <p:spPr/>
        <p:txBody>
          <a:bodyPr/>
          <a:lstStyle/>
          <a:p>
            <a:pPr marL="0" indent="0">
              <a:buNone/>
            </a:pPr>
            <a:r>
              <a:rPr lang="en-US" b="1" dirty="0" err="1"/>
              <a:t>Filamin</a:t>
            </a:r>
            <a:r>
              <a:rPr lang="en-US" b="1" dirty="0"/>
              <a:t> a mediates HGF/c-MET signaling in tumor cell migration.</a:t>
            </a:r>
          </a:p>
          <a:p>
            <a:pPr marL="0" indent="0">
              <a:buNone/>
            </a:pPr>
            <a:r>
              <a:rPr lang="en-US" dirty="0"/>
              <a:t>Deregulated hepatocyte growth factor (HGF)/c-MET axis has been correlated with poor clinical outcome and drug resistance in many human cancers. In our study, we show that multiple human cancer tissues and cells express </a:t>
            </a:r>
            <a:r>
              <a:rPr lang="en-US" dirty="0" err="1"/>
              <a:t>filamin</a:t>
            </a:r>
            <a:r>
              <a:rPr lang="en-US" dirty="0"/>
              <a:t> A (FLNA), a large cytoskeletal actin-binding protein, and expression of c-MET is significantly reduced in human tumor cells deficient for FLNA. </a:t>
            </a:r>
          </a:p>
          <a:p>
            <a:pPr marL="0" indent="0">
              <a:buNone/>
            </a:pPr>
            <a:endParaRPr lang="en-US" dirty="0"/>
          </a:p>
        </p:txBody>
      </p:sp>
      <p:sp>
        <p:nvSpPr>
          <p:cNvPr id="4" name="Slide Number Placeholder 3"/>
          <p:cNvSpPr>
            <a:spLocks noGrp="1"/>
          </p:cNvSpPr>
          <p:nvPr>
            <p:ph type="sldNum" sz="quarter" idx="10"/>
          </p:nvPr>
        </p:nvSpPr>
        <p:spPr/>
        <p:txBody>
          <a:bodyPr/>
          <a:lstStyle/>
          <a:p>
            <a:fld id="{7DE3DC8A-4A07-44D3-A469-6DD60BBA3A61}" type="slidenum">
              <a:rPr lang="en-US" smtClean="0"/>
              <a:pPr/>
              <a:t>74</a:t>
            </a:fld>
            <a:endParaRPr lang="en-US" dirty="0"/>
          </a:p>
        </p:txBody>
      </p:sp>
    </p:spTree>
    <p:extLst>
      <p:ext uri="{BB962C8B-B14F-4D97-AF65-F5344CB8AC3E}">
        <p14:creationId xmlns:p14="http://schemas.microsoft.com/office/powerpoint/2010/main" val="1495418735"/>
      </p:ext>
    </p:extLst>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 Mention Identification</a:t>
            </a:r>
            <a:endParaRPr lang="en-US" dirty="0"/>
          </a:p>
        </p:txBody>
      </p:sp>
      <p:sp>
        <p:nvSpPr>
          <p:cNvPr id="3" name="Content Placeholder 2"/>
          <p:cNvSpPr>
            <a:spLocks noGrp="1"/>
          </p:cNvSpPr>
          <p:nvPr>
            <p:ph idx="1"/>
          </p:nvPr>
        </p:nvSpPr>
        <p:spPr/>
        <p:txBody>
          <a:bodyPr/>
          <a:lstStyle/>
          <a:p>
            <a:pPr marL="0" indent="0">
              <a:buNone/>
            </a:pPr>
            <a:r>
              <a:rPr lang="en-US" b="1" dirty="0" err="1">
                <a:solidFill>
                  <a:schemeClr val="accent2"/>
                </a:solidFill>
              </a:rPr>
              <a:t>Filamin</a:t>
            </a:r>
            <a:r>
              <a:rPr lang="en-US" b="1" dirty="0"/>
              <a:t> a mediates </a:t>
            </a:r>
            <a:r>
              <a:rPr lang="en-US" b="1" dirty="0">
                <a:solidFill>
                  <a:schemeClr val="accent2"/>
                </a:solidFill>
              </a:rPr>
              <a:t>HGF/c-MET</a:t>
            </a:r>
            <a:r>
              <a:rPr lang="en-US" b="1" dirty="0"/>
              <a:t> signaling in tumor cell migration.</a:t>
            </a:r>
          </a:p>
          <a:p>
            <a:pPr marL="0" indent="0">
              <a:buNone/>
            </a:pPr>
            <a:r>
              <a:rPr lang="en-US" dirty="0"/>
              <a:t>Deregulated </a:t>
            </a:r>
            <a:r>
              <a:rPr lang="en-US" dirty="0">
                <a:solidFill>
                  <a:schemeClr val="accent2"/>
                </a:solidFill>
              </a:rPr>
              <a:t>hepatocyte growth factor (HGF)/c-MET </a:t>
            </a:r>
            <a:r>
              <a:rPr lang="en-US" dirty="0"/>
              <a:t>axis has been correlated with poor clinical outcome and drug resistance in many human cancers. In our study, we show that multiple human cancer tissues and cells express </a:t>
            </a:r>
            <a:r>
              <a:rPr lang="en-US" dirty="0" err="1">
                <a:solidFill>
                  <a:schemeClr val="accent2"/>
                </a:solidFill>
              </a:rPr>
              <a:t>filamin</a:t>
            </a:r>
            <a:r>
              <a:rPr lang="en-US" dirty="0">
                <a:solidFill>
                  <a:schemeClr val="accent2"/>
                </a:solidFill>
              </a:rPr>
              <a:t> A (FLNA)</a:t>
            </a:r>
            <a:r>
              <a:rPr lang="en-US" dirty="0"/>
              <a:t>, a large cytoskeletal actin-binding protein, and expression of </a:t>
            </a:r>
            <a:r>
              <a:rPr lang="en-US" dirty="0">
                <a:solidFill>
                  <a:schemeClr val="accent2"/>
                </a:solidFill>
              </a:rPr>
              <a:t>c-MET</a:t>
            </a:r>
            <a:r>
              <a:rPr lang="en-US" dirty="0"/>
              <a:t> is significantly reduced in human tumor cells deficient for </a:t>
            </a:r>
            <a:r>
              <a:rPr lang="en-US" dirty="0">
                <a:solidFill>
                  <a:schemeClr val="accent2"/>
                </a:solidFill>
              </a:rPr>
              <a:t>FLNA</a:t>
            </a:r>
            <a:r>
              <a:rPr lang="en-US" dirty="0"/>
              <a:t>. </a:t>
            </a:r>
          </a:p>
          <a:p>
            <a:pPr marL="0" indent="0">
              <a:buNone/>
            </a:pPr>
            <a:endParaRPr lang="en-US" dirty="0"/>
          </a:p>
        </p:txBody>
      </p:sp>
      <p:sp>
        <p:nvSpPr>
          <p:cNvPr id="4" name="Slide Number Placeholder 3"/>
          <p:cNvSpPr>
            <a:spLocks noGrp="1"/>
          </p:cNvSpPr>
          <p:nvPr>
            <p:ph type="sldNum" sz="quarter" idx="10"/>
          </p:nvPr>
        </p:nvSpPr>
        <p:spPr/>
        <p:txBody>
          <a:bodyPr/>
          <a:lstStyle/>
          <a:p>
            <a:fld id="{7DE3DC8A-4A07-44D3-A469-6DD60BBA3A61}" type="slidenum">
              <a:rPr lang="en-US" smtClean="0"/>
              <a:pPr/>
              <a:t>75</a:t>
            </a:fld>
            <a:endParaRPr lang="en-US" dirty="0"/>
          </a:p>
        </p:txBody>
      </p:sp>
      <p:sp>
        <p:nvSpPr>
          <p:cNvPr id="5" name="TextBox 4"/>
          <p:cNvSpPr txBox="1"/>
          <p:nvPr/>
        </p:nvSpPr>
        <p:spPr>
          <a:xfrm>
            <a:off x="381000" y="5283198"/>
            <a:ext cx="8686800" cy="584775"/>
          </a:xfrm>
          <a:prstGeom prst="rect">
            <a:avLst/>
          </a:prstGeom>
          <a:noFill/>
        </p:spPr>
        <p:txBody>
          <a:bodyPr wrap="square" rtlCol="0">
            <a:spAutoFit/>
          </a:bodyPr>
          <a:lstStyle/>
          <a:p>
            <a:r>
              <a:rPr lang="en-US" sz="3200" dirty="0" err="1" smtClean="0">
                <a:solidFill>
                  <a:schemeClr val="accent2"/>
                </a:solidFill>
              </a:rPr>
              <a:t>filamin</a:t>
            </a:r>
            <a:r>
              <a:rPr lang="en-US" sz="3200" dirty="0" smtClean="0">
                <a:solidFill>
                  <a:schemeClr val="accent2"/>
                </a:solidFill>
              </a:rPr>
              <a:t> a, </a:t>
            </a:r>
            <a:r>
              <a:rPr lang="en-US" sz="3200" dirty="0" err="1" smtClean="0">
                <a:solidFill>
                  <a:schemeClr val="accent2"/>
                </a:solidFill>
              </a:rPr>
              <a:t>flna</a:t>
            </a:r>
            <a:r>
              <a:rPr lang="en-US" sz="3200" dirty="0" smtClean="0">
                <a:solidFill>
                  <a:schemeClr val="accent2"/>
                </a:solidFill>
              </a:rPr>
              <a:t>, </a:t>
            </a:r>
            <a:r>
              <a:rPr lang="en-US" sz="3200" dirty="0" err="1" smtClean="0">
                <a:solidFill>
                  <a:schemeClr val="accent2"/>
                </a:solidFill>
              </a:rPr>
              <a:t>hepatocycte</a:t>
            </a:r>
            <a:r>
              <a:rPr lang="en-US" sz="3200" dirty="0" smtClean="0">
                <a:solidFill>
                  <a:schemeClr val="accent2"/>
                </a:solidFill>
              </a:rPr>
              <a:t> growth factor, c-met</a:t>
            </a:r>
            <a:endParaRPr lang="en-US" sz="3200" dirty="0">
              <a:solidFill>
                <a:schemeClr val="accent2"/>
              </a:solidFill>
            </a:endParaRPr>
          </a:p>
        </p:txBody>
      </p:sp>
    </p:spTree>
    <p:extLst>
      <p:ext uri="{BB962C8B-B14F-4D97-AF65-F5344CB8AC3E}">
        <p14:creationId xmlns:p14="http://schemas.microsoft.com/office/powerpoint/2010/main" val="242282109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 Mention Identification</a:t>
            </a:r>
            <a:endParaRPr lang="en-US" dirty="0"/>
          </a:p>
        </p:txBody>
      </p:sp>
      <p:sp>
        <p:nvSpPr>
          <p:cNvPr id="3" name="Content Placeholder 2"/>
          <p:cNvSpPr>
            <a:spLocks noGrp="1"/>
          </p:cNvSpPr>
          <p:nvPr>
            <p:ph idx="1"/>
          </p:nvPr>
        </p:nvSpPr>
        <p:spPr/>
        <p:txBody>
          <a:bodyPr/>
          <a:lstStyle/>
          <a:p>
            <a:pPr marL="0" indent="0">
              <a:buNone/>
            </a:pPr>
            <a:r>
              <a:rPr lang="en-US" dirty="0" smtClean="0"/>
              <a:t>In-House Components</a:t>
            </a:r>
            <a:endParaRPr lang="en-US" dirty="0"/>
          </a:p>
          <a:p>
            <a:pPr lvl="1"/>
            <a:r>
              <a:rPr lang="en-US" dirty="0" smtClean="0"/>
              <a:t>Hand </a:t>
            </a:r>
            <a:r>
              <a:rPr lang="en-US" dirty="0"/>
              <a:t>curated </a:t>
            </a:r>
            <a:r>
              <a:rPr lang="en-US" dirty="0" smtClean="0"/>
              <a:t>dictionary</a:t>
            </a:r>
          </a:p>
          <a:p>
            <a:pPr lvl="2"/>
            <a:r>
              <a:rPr lang="en-US" dirty="0" smtClean="0"/>
              <a:t>Derived </a:t>
            </a:r>
            <a:r>
              <a:rPr lang="en-US" dirty="0"/>
              <a:t>from </a:t>
            </a:r>
            <a:r>
              <a:rPr lang="en-US" dirty="0" err="1"/>
              <a:t>Entrez</a:t>
            </a:r>
            <a:r>
              <a:rPr lang="en-US" dirty="0"/>
              <a:t> Gene</a:t>
            </a:r>
          </a:p>
          <a:p>
            <a:pPr lvl="2"/>
            <a:r>
              <a:rPr lang="en-US" dirty="0"/>
              <a:t>Filtering for problem synonyms</a:t>
            </a:r>
          </a:p>
          <a:p>
            <a:pPr lvl="2"/>
            <a:r>
              <a:rPr lang="en-US" dirty="0"/>
              <a:t>Variant creation (reductive tokenization</a:t>
            </a:r>
            <a:r>
              <a:rPr lang="en-US" dirty="0" smtClean="0"/>
              <a:t>?)</a:t>
            </a:r>
          </a:p>
          <a:p>
            <a:pPr lvl="1">
              <a:buClr>
                <a:srgbClr val="FFFFFF"/>
              </a:buClr>
            </a:pPr>
            <a:r>
              <a:rPr lang="en-US" dirty="0">
                <a:solidFill>
                  <a:srgbClr val="FFFFFF"/>
                </a:solidFill>
              </a:rPr>
              <a:t>Strict Dictionary Mapping</a:t>
            </a:r>
          </a:p>
          <a:p>
            <a:pPr marL="0" lvl="2" indent="0">
              <a:buNone/>
            </a:pPr>
            <a:endParaRPr lang="en-US" dirty="0" smtClean="0"/>
          </a:p>
          <a:p>
            <a:pPr marL="0" lvl="2" indent="0">
              <a:buNone/>
            </a:pPr>
            <a:r>
              <a:rPr lang="en-US" sz="2400" dirty="0" smtClean="0"/>
              <a:t>External Components</a:t>
            </a:r>
            <a:endParaRPr lang="en-US" sz="2400" dirty="0"/>
          </a:p>
          <a:p>
            <a:pPr lvl="1"/>
            <a:r>
              <a:rPr lang="en-US" dirty="0" smtClean="0"/>
              <a:t>GNAT: Conditional Random Fields (CRF) from BANNER</a:t>
            </a:r>
          </a:p>
          <a:p>
            <a:pPr lvl="1"/>
            <a:endParaRPr lang="en-US" dirty="0" smtClean="0"/>
          </a:p>
          <a:p>
            <a:endParaRPr lang="en-US" dirty="0"/>
          </a:p>
        </p:txBody>
      </p:sp>
      <p:sp>
        <p:nvSpPr>
          <p:cNvPr id="4" name="Slide Number Placeholder 3"/>
          <p:cNvSpPr>
            <a:spLocks noGrp="1"/>
          </p:cNvSpPr>
          <p:nvPr>
            <p:ph type="sldNum" sz="quarter" idx="10"/>
          </p:nvPr>
        </p:nvSpPr>
        <p:spPr/>
        <p:txBody>
          <a:bodyPr/>
          <a:lstStyle/>
          <a:p>
            <a:fld id="{7DE3DC8A-4A07-44D3-A469-6DD60BBA3A61}" type="slidenum">
              <a:rPr lang="en-US" smtClean="0"/>
              <a:pPr/>
              <a:t>76</a:t>
            </a:fld>
            <a:endParaRPr lang="en-US" dirty="0"/>
          </a:p>
        </p:txBody>
      </p:sp>
    </p:spTree>
    <p:extLst>
      <p:ext uri="{BB962C8B-B14F-4D97-AF65-F5344CB8AC3E}">
        <p14:creationId xmlns:p14="http://schemas.microsoft.com/office/powerpoint/2010/main" val="913573347"/>
      </p:ext>
    </p:extLst>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0"/>
          </p:nvPr>
        </p:nvSpPr>
        <p:spPr/>
        <p:txBody>
          <a:bodyPr/>
          <a:lstStyle/>
          <a:p>
            <a:fld id="{7DE3DC8A-4A07-44D3-A469-6DD60BBA3A61}" type="slidenum">
              <a:rPr lang="en-US" smtClean="0"/>
              <a:pPr/>
              <a:t>77</a:t>
            </a:fld>
            <a:r>
              <a:rPr lang="en-US" smtClean="0"/>
              <a:t>/45</a:t>
            </a:r>
            <a:endParaRPr lang="en-US"/>
          </a:p>
        </p:txBody>
      </p:sp>
      <p:pic>
        <p:nvPicPr>
          <p:cNvPr id="5" name="Picture 3"/>
          <p:cNvPicPr>
            <a:picLocks noChangeAspect="1" noChangeArrowheads="1"/>
          </p:cNvPicPr>
          <p:nvPr/>
        </p:nvPicPr>
        <p:blipFill>
          <a:blip r:embed="rId3" cstate="print"/>
          <a:srcRect/>
          <a:stretch>
            <a:fillRect/>
          </a:stretch>
        </p:blipFill>
        <p:spPr bwMode="auto">
          <a:xfrm>
            <a:off x="0" y="0"/>
            <a:ext cx="9144000" cy="6860163"/>
          </a:xfrm>
          <a:prstGeom prst="rect">
            <a:avLst/>
          </a:prstGeom>
          <a:noFill/>
          <a:ln w="9525">
            <a:noFill/>
            <a:miter lim="800000"/>
            <a:headEnd/>
            <a:tailEnd/>
          </a:ln>
          <a:effectLst/>
        </p:spPr>
      </p:pic>
      <p:sp>
        <p:nvSpPr>
          <p:cNvPr id="7" name="Rectangle 6"/>
          <p:cNvSpPr/>
          <p:nvPr/>
        </p:nvSpPr>
        <p:spPr bwMode="auto">
          <a:xfrm>
            <a:off x="6130638" y="3366655"/>
            <a:ext cx="1049480" cy="584775"/>
          </a:xfrm>
          <a:prstGeom prst="rect">
            <a:avLst/>
          </a:prstGeom>
          <a:solidFill>
            <a:srgbClr val="92D050"/>
          </a:solidFill>
          <a:ln w="12700" cap="flat" cmpd="sng" algn="ctr">
            <a:solidFill>
              <a:srgbClr val="336699"/>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r>
              <a:rPr lang="en-US" sz="1600" dirty="0" smtClean="0">
                <a:solidFill>
                  <a:schemeClr val="accent4">
                    <a:lumMod val="10000"/>
                  </a:schemeClr>
                </a:solidFill>
                <a:latin typeface="Arial" pitchFamily="34" charset="0"/>
                <a:cs typeface="Arial" pitchFamily="34" charset="0"/>
              </a:rPr>
              <a:t>Identify species</a:t>
            </a:r>
            <a:endParaRPr kumimoji="0" lang="en-US" sz="1600" b="0" i="0" u="none" strike="noStrike" cap="none" normalizeH="0" baseline="0" dirty="0" smtClean="0">
              <a:ln>
                <a:noFill/>
              </a:ln>
              <a:solidFill>
                <a:schemeClr val="accent4">
                  <a:lumMod val="10000"/>
                </a:schemeClr>
              </a:solidFill>
              <a:effectLst/>
              <a:latin typeface="Arial" pitchFamily="34" charset="0"/>
              <a:cs typeface="Arial" pitchFamily="34" charset="0"/>
            </a:endParaRPr>
          </a:p>
        </p:txBody>
      </p:sp>
      <p:cxnSp>
        <p:nvCxnSpPr>
          <p:cNvPr id="11" name="Straight Arrow Connector 10"/>
          <p:cNvCxnSpPr>
            <a:stCxn id="7" idx="2"/>
          </p:cNvCxnSpPr>
          <p:nvPr/>
        </p:nvCxnSpPr>
        <p:spPr bwMode="auto">
          <a:xfrm>
            <a:off x="6655378" y="3951430"/>
            <a:ext cx="5195" cy="527052"/>
          </a:xfrm>
          <a:prstGeom prst="straightConnector1">
            <a:avLst/>
          </a:prstGeom>
          <a:solidFill>
            <a:srgbClr val="0800B2"/>
          </a:solidFill>
          <a:ln w="28575" cap="flat" cmpd="sng" algn="ctr">
            <a:solidFill>
              <a:srgbClr val="336699"/>
            </a:solidFill>
            <a:prstDash val="solid"/>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6" name="Group 5"/>
          <p:cNvGrpSpPr/>
          <p:nvPr/>
        </p:nvGrpSpPr>
        <p:grpSpPr>
          <a:xfrm>
            <a:off x="5597850" y="1254891"/>
            <a:ext cx="1874520" cy="5605272"/>
            <a:chOff x="5597850" y="1254891"/>
            <a:chExt cx="1874520" cy="5605272"/>
          </a:xfrm>
          <a:effectLst>
            <a:outerShdw blurRad="50800" dist="38100" dir="2700000" algn="tl" rotWithShape="0">
              <a:prstClr val="black">
                <a:alpha val="40000"/>
              </a:prstClr>
            </a:outerShdw>
          </a:effectLst>
        </p:grpSpPr>
        <p:pic>
          <p:nvPicPr>
            <p:cNvPr id="10" name="Picture 9"/>
            <p:cNvPicPr>
              <a:picLocks noChangeAspect="1" noChangeArrowheads="1"/>
            </p:cNvPicPr>
            <p:nvPr/>
          </p:nvPicPr>
          <p:blipFill rotWithShape="1">
            <a:blip r:embed="rId3" cstate="print"/>
            <a:srcRect l="61200" t="18259" r="18300" b="32"/>
            <a:stretch/>
          </p:blipFill>
          <p:spPr bwMode="auto">
            <a:xfrm>
              <a:off x="5597850" y="1254891"/>
              <a:ext cx="1874520" cy="5605272"/>
            </a:xfrm>
            <a:prstGeom prst="rect">
              <a:avLst/>
            </a:prstGeom>
            <a:noFill/>
            <a:ln w="9525">
              <a:noFill/>
              <a:miter lim="800000"/>
              <a:headEnd/>
              <a:tailEnd/>
            </a:ln>
          </p:spPr>
        </p:pic>
        <p:sp>
          <p:nvSpPr>
            <p:cNvPr id="12" name="Rectangle 11"/>
            <p:cNvSpPr/>
            <p:nvPr/>
          </p:nvSpPr>
          <p:spPr bwMode="auto">
            <a:xfrm>
              <a:off x="6124011" y="3368817"/>
              <a:ext cx="1049480" cy="584775"/>
            </a:xfrm>
            <a:prstGeom prst="rect">
              <a:avLst/>
            </a:prstGeom>
            <a:solidFill>
              <a:srgbClr val="92D050"/>
            </a:solidFill>
            <a:ln w="12700" cap="flat" cmpd="sng" algn="ctr">
              <a:solidFill>
                <a:srgbClr val="336699"/>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r>
                <a:rPr lang="en-US" sz="1600" dirty="0" smtClean="0">
                  <a:solidFill>
                    <a:schemeClr val="accent4">
                      <a:lumMod val="10000"/>
                    </a:schemeClr>
                  </a:solidFill>
                  <a:latin typeface="Arial" pitchFamily="34" charset="0"/>
                  <a:cs typeface="Arial" pitchFamily="34" charset="0"/>
                </a:rPr>
                <a:t>Identify species</a:t>
              </a:r>
              <a:endParaRPr kumimoji="0" lang="en-US" sz="1600" b="0" i="0" u="none" strike="noStrike" cap="none" normalizeH="0" baseline="0" dirty="0" smtClean="0">
                <a:ln>
                  <a:noFill/>
                </a:ln>
                <a:solidFill>
                  <a:schemeClr val="accent4">
                    <a:lumMod val="10000"/>
                  </a:schemeClr>
                </a:solidFill>
                <a:effectLst/>
                <a:latin typeface="Arial" pitchFamily="34" charset="0"/>
                <a:cs typeface="Arial" pitchFamily="34" charset="0"/>
              </a:endParaRPr>
            </a:p>
          </p:txBody>
        </p:sp>
        <p:cxnSp>
          <p:nvCxnSpPr>
            <p:cNvPr id="13" name="Straight Arrow Connector 12"/>
            <p:cNvCxnSpPr>
              <a:stCxn id="12" idx="2"/>
            </p:cNvCxnSpPr>
            <p:nvPr/>
          </p:nvCxnSpPr>
          <p:spPr bwMode="auto">
            <a:xfrm>
              <a:off x="6648751" y="3953592"/>
              <a:ext cx="5195" cy="527052"/>
            </a:xfrm>
            <a:prstGeom prst="straightConnector1">
              <a:avLst/>
            </a:prstGeom>
            <a:solidFill>
              <a:srgbClr val="0800B2"/>
            </a:solidFill>
            <a:ln w="28575" cap="flat" cmpd="sng" algn="ctr">
              <a:solidFill>
                <a:srgbClr val="336699"/>
              </a:solidFill>
              <a:prstDash val="solid"/>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Tree>
    <p:extLst>
      <p:ext uri="{BB962C8B-B14F-4D97-AF65-F5344CB8AC3E}">
        <p14:creationId xmlns:p14="http://schemas.microsoft.com/office/powerpoint/2010/main" val="41610550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3.33333E-6 4.81481E-6 L -0.20364 -0.07593 " pathEditMode="relative" rAng="0" ptsTypes="AA">
                                      <p:cBhvr>
                                        <p:cTn id="6" dur="1000" fill="hold"/>
                                        <p:tgtEl>
                                          <p:spTgt spid="6"/>
                                        </p:tgtEl>
                                        <p:attrNameLst>
                                          <p:attrName>ppt_x</p:attrName>
                                          <p:attrName>ppt_y</p:attrName>
                                        </p:attrNameLst>
                                      </p:cBhvr>
                                      <p:rCtr x="-10191" y="-3796"/>
                                    </p:animMotion>
                                  </p:childTnLst>
                                </p:cTn>
                              </p:par>
                              <p:par>
                                <p:cTn id="7" presetID="6" presetClass="emph" presetSubtype="0" fill="hold" nodeType="withEffect">
                                  <p:stCondLst>
                                    <p:cond delay="200"/>
                                  </p:stCondLst>
                                  <p:childTnLst>
                                    <p:animScale>
                                      <p:cBhvr>
                                        <p:cTn id="8" dur="500" fill="hold"/>
                                        <p:tgtEl>
                                          <p:spTgt spid="6"/>
                                        </p:tgtEl>
                                      </p:cBhvr>
                                      <p:by x="115000" y="11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Species Identification and Assignment</a:t>
            </a:r>
            <a:endParaRPr lang="en-US" dirty="0"/>
          </a:p>
        </p:txBody>
      </p:sp>
      <p:sp>
        <p:nvSpPr>
          <p:cNvPr id="3" name="Content Placeholder 2"/>
          <p:cNvSpPr>
            <a:spLocks noGrp="1"/>
          </p:cNvSpPr>
          <p:nvPr>
            <p:ph idx="1"/>
          </p:nvPr>
        </p:nvSpPr>
        <p:spPr/>
        <p:txBody>
          <a:bodyPr/>
          <a:lstStyle/>
          <a:p>
            <a:pPr marL="0" indent="0">
              <a:buNone/>
            </a:pPr>
            <a:r>
              <a:rPr lang="en-US" dirty="0" smtClean="0"/>
              <a:t>External Components</a:t>
            </a:r>
          </a:p>
          <a:p>
            <a:r>
              <a:rPr lang="en-US" dirty="0" smtClean="0"/>
              <a:t>Identification</a:t>
            </a:r>
            <a:endParaRPr lang="en-US" dirty="0"/>
          </a:p>
          <a:p>
            <a:pPr lvl="1"/>
            <a:r>
              <a:rPr lang="en-US" dirty="0" smtClean="0"/>
              <a:t>Linnaeus: includes common names and maps stand alone genera to most likely species</a:t>
            </a:r>
            <a:endParaRPr lang="en-US" dirty="0"/>
          </a:p>
          <a:p>
            <a:pPr lvl="1"/>
            <a:r>
              <a:rPr lang="en-US" dirty="0"/>
              <a:t>Organism </a:t>
            </a:r>
            <a:r>
              <a:rPr lang="en-US" dirty="0" smtClean="0"/>
              <a:t>Tagger: includes cell lines and microbial strains</a:t>
            </a:r>
            <a:endParaRPr lang="en-US" dirty="0"/>
          </a:p>
          <a:p>
            <a:r>
              <a:rPr lang="en-US" dirty="0"/>
              <a:t>Assigning genes to species</a:t>
            </a:r>
          </a:p>
          <a:p>
            <a:pPr lvl="1"/>
            <a:r>
              <a:rPr lang="en-US" dirty="0" smtClean="0"/>
              <a:t>GNAT: Proximity heuristic</a:t>
            </a:r>
            <a:endParaRPr lang="en-US" dirty="0"/>
          </a:p>
        </p:txBody>
      </p:sp>
      <p:sp>
        <p:nvSpPr>
          <p:cNvPr id="4" name="Slide Number Placeholder 3"/>
          <p:cNvSpPr>
            <a:spLocks noGrp="1"/>
          </p:cNvSpPr>
          <p:nvPr>
            <p:ph type="sldNum" sz="quarter" idx="10"/>
          </p:nvPr>
        </p:nvSpPr>
        <p:spPr/>
        <p:txBody>
          <a:bodyPr/>
          <a:lstStyle/>
          <a:p>
            <a:fld id="{7DE3DC8A-4A07-44D3-A469-6DD60BBA3A61}" type="slidenum">
              <a:rPr lang="en-US" smtClean="0"/>
              <a:pPr/>
              <a:t>78</a:t>
            </a:fld>
            <a:endParaRPr lang="en-US" dirty="0"/>
          </a:p>
        </p:txBody>
      </p:sp>
    </p:spTree>
    <p:extLst>
      <p:ext uri="{BB962C8B-B14F-4D97-AF65-F5344CB8AC3E}">
        <p14:creationId xmlns:p14="http://schemas.microsoft.com/office/powerpoint/2010/main" val="4096531232"/>
      </p:ext>
    </p:extLst>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 Mention Normalization</a:t>
            </a:r>
            <a:endParaRPr lang="en-US" dirty="0"/>
          </a:p>
        </p:txBody>
      </p:sp>
      <p:sp>
        <p:nvSpPr>
          <p:cNvPr id="4" name="Slide Number Placeholder 3"/>
          <p:cNvSpPr>
            <a:spLocks noGrp="1"/>
          </p:cNvSpPr>
          <p:nvPr>
            <p:ph type="sldNum" sz="quarter" idx="10"/>
          </p:nvPr>
        </p:nvSpPr>
        <p:spPr/>
        <p:txBody>
          <a:bodyPr/>
          <a:lstStyle/>
          <a:p>
            <a:fld id="{7DE3DC8A-4A07-44D3-A469-6DD60BBA3A61}" type="slidenum">
              <a:rPr lang="en-US" smtClean="0"/>
              <a:pPr/>
              <a:t>79</a:t>
            </a:fld>
            <a:endParaRPr lang="en-US" dirty="0"/>
          </a:p>
        </p:txBody>
      </p:sp>
      <p:sp>
        <p:nvSpPr>
          <p:cNvPr id="5" name="Rectangle 4"/>
          <p:cNvSpPr/>
          <p:nvPr/>
        </p:nvSpPr>
        <p:spPr>
          <a:xfrm>
            <a:off x="1066800" y="1905000"/>
            <a:ext cx="2133600" cy="685800"/>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lvl="0">
              <a:spcBef>
                <a:spcPct val="20000"/>
              </a:spcBef>
            </a:pPr>
            <a:r>
              <a:rPr lang="en-US" sz="3000" b="1" dirty="0" smtClean="0">
                <a:solidFill>
                  <a:schemeClr val="bg1">
                    <a:lumMod val="10000"/>
                  </a:schemeClr>
                </a:solidFill>
              </a:rPr>
              <a:t>c-met</a:t>
            </a:r>
            <a:endParaRPr lang="en-US" sz="3200" b="1" dirty="0" smtClean="0">
              <a:solidFill>
                <a:schemeClr val="bg1">
                  <a:lumMod val="10000"/>
                </a:schemeClr>
              </a:solidFill>
            </a:endParaRPr>
          </a:p>
        </p:txBody>
      </p:sp>
      <p:sp>
        <p:nvSpPr>
          <p:cNvPr id="6" name="Rectangle 5"/>
          <p:cNvSpPr/>
          <p:nvPr/>
        </p:nvSpPr>
        <p:spPr>
          <a:xfrm>
            <a:off x="838200" y="3419588"/>
            <a:ext cx="2362200" cy="1600200"/>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lvl="0">
              <a:spcBef>
                <a:spcPct val="20000"/>
              </a:spcBef>
            </a:pPr>
            <a:r>
              <a:rPr lang="en-US" sz="3000" b="1" dirty="0" err="1" smtClean="0">
                <a:solidFill>
                  <a:schemeClr val="bg1">
                    <a:lumMod val="10000"/>
                  </a:schemeClr>
                </a:solidFill>
              </a:rPr>
              <a:t>hepatocyte</a:t>
            </a:r>
            <a:r>
              <a:rPr lang="en-US" sz="3000" b="1" dirty="0" smtClean="0">
                <a:solidFill>
                  <a:schemeClr val="bg1">
                    <a:lumMod val="10000"/>
                  </a:schemeClr>
                </a:solidFill>
              </a:rPr>
              <a:t> growth factor</a:t>
            </a:r>
          </a:p>
        </p:txBody>
      </p:sp>
      <p:sp>
        <p:nvSpPr>
          <p:cNvPr id="7" name="Right Arrow 6"/>
          <p:cNvSpPr/>
          <p:nvPr/>
        </p:nvSpPr>
        <p:spPr>
          <a:xfrm>
            <a:off x="3848100" y="2058811"/>
            <a:ext cx="826008" cy="533400"/>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8" name="Right Arrow 7"/>
          <p:cNvSpPr/>
          <p:nvPr/>
        </p:nvSpPr>
        <p:spPr>
          <a:xfrm>
            <a:off x="3848100" y="3857442"/>
            <a:ext cx="826008" cy="533400"/>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9" name="TextBox 8"/>
          <p:cNvSpPr txBox="1"/>
          <p:nvPr/>
        </p:nvSpPr>
        <p:spPr>
          <a:xfrm>
            <a:off x="5715000" y="1991379"/>
            <a:ext cx="2438400" cy="461665"/>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en-US" sz="2400" dirty="0" smtClean="0">
                <a:solidFill>
                  <a:schemeClr val="bg1">
                    <a:lumMod val="10000"/>
                  </a:schemeClr>
                </a:solidFill>
              </a:rPr>
              <a:t>ID: 4233, MET</a:t>
            </a:r>
          </a:p>
        </p:txBody>
      </p:sp>
      <p:sp>
        <p:nvSpPr>
          <p:cNvPr id="10" name="TextBox 9"/>
          <p:cNvSpPr txBox="1"/>
          <p:nvPr/>
        </p:nvSpPr>
        <p:spPr>
          <a:xfrm>
            <a:off x="5715000" y="3191470"/>
            <a:ext cx="2438400" cy="461665"/>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en-US" sz="2400" dirty="0" smtClean="0">
                <a:solidFill>
                  <a:schemeClr val="bg1">
                    <a:lumMod val="10000"/>
                  </a:schemeClr>
                </a:solidFill>
              </a:rPr>
              <a:t>ID: 3082, HGF</a:t>
            </a:r>
          </a:p>
        </p:txBody>
      </p:sp>
      <p:sp>
        <p:nvSpPr>
          <p:cNvPr id="11" name="Rectangle 10"/>
          <p:cNvSpPr/>
          <p:nvPr/>
        </p:nvSpPr>
        <p:spPr>
          <a:xfrm>
            <a:off x="5699478" y="4788955"/>
            <a:ext cx="2438400" cy="461665"/>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lvl="0"/>
            <a:r>
              <a:rPr lang="en-US" sz="2400" dirty="0" smtClean="0">
                <a:solidFill>
                  <a:schemeClr val="bg1">
                    <a:lumMod val="10000"/>
                  </a:schemeClr>
                </a:solidFill>
              </a:rPr>
              <a:t>ID: 4233, MET</a:t>
            </a:r>
          </a:p>
        </p:txBody>
      </p:sp>
      <p:sp>
        <p:nvSpPr>
          <p:cNvPr id="12" name="TextBox 11"/>
          <p:cNvSpPr txBox="1"/>
          <p:nvPr/>
        </p:nvSpPr>
        <p:spPr>
          <a:xfrm>
            <a:off x="5691012" y="3651312"/>
            <a:ext cx="2438400" cy="400110"/>
          </a:xfrm>
          <a:prstGeom prst="rect">
            <a:avLst/>
          </a:prstGeom>
          <a:noFill/>
        </p:spPr>
        <p:txBody>
          <a:bodyPr wrap="square" rtlCol="0">
            <a:spAutoFit/>
          </a:bodyPr>
          <a:lstStyle/>
          <a:p>
            <a:pPr algn="r"/>
            <a:r>
              <a:rPr lang="en-US" sz="2000" dirty="0" smtClean="0"/>
              <a:t>Official Name</a:t>
            </a:r>
            <a:endParaRPr lang="en-US" sz="2000" dirty="0"/>
          </a:p>
        </p:txBody>
      </p:sp>
      <p:sp>
        <p:nvSpPr>
          <p:cNvPr id="13" name="TextBox 12"/>
          <p:cNvSpPr txBox="1"/>
          <p:nvPr/>
        </p:nvSpPr>
        <p:spPr>
          <a:xfrm>
            <a:off x="5715001" y="5250620"/>
            <a:ext cx="2438400" cy="400110"/>
          </a:xfrm>
          <a:prstGeom prst="rect">
            <a:avLst/>
          </a:prstGeom>
          <a:noFill/>
        </p:spPr>
        <p:txBody>
          <a:bodyPr wrap="square" rtlCol="0">
            <a:spAutoFit/>
          </a:bodyPr>
          <a:lstStyle/>
          <a:p>
            <a:pPr algn="r"/>
            <a:r>
              <a:rPr lang="en-US" sz="2000" dirty="0" smtClean="0"/>
              <a:t>Synonym</a:t>
            </a:r>
            <a:endParaRPr lang="en-US" sz="2000" dirty="0"/>
          </a:p>
        </p:txBody>
      </p:sp>
      <p:sp>
        <p:nvSpPr>
          <p:cNvPr id="14" name="TextBox 13"/>
          <p:cNvSpPr txBox="1"/>
          <p:nvPr/>
        </p:nvSpPr>
        <p:spPr>
          <a:xfrm>
            <a:off x="4096456" y="3988855"/>
            <a:ext cx="4010379" cy="400110"/>
          </a:xfrm>
          <a:prstGeom prst="rect">
            <a:avLst/>
          </a:prstGeom>
          <a:noFill/>
        </p:spPr>
        <p:txBody>
          <a:bodyPr wrap="square" rtlCol="0">
            <a:spAutoFit/>
          </a:bodyPr>
          <a:lstStyle/>
          <a:p>
            <a:pPr algn="r"/>
            <a:r>
              <a:rPr lang="en-US" sz="2000" dirty="0" smtClean="0"/>
              <a:t>cell migration, cytokine, tumor</a:t>
            </a:r>
            <a:endParaRPr lang="en-US" sz="2000" dirty="0"/>
          </a:p>
        </p:txBody>
      </p:sp>
      <p:sp>
        <p:nvSpPr>
          <p:cNvPr id="15" name="TextBox 14"/>
          <p:cNvSpPr txBox="1"/>
          <p:nvPr/>
        </p:nvSpPr>
        <p:spPr>
          <a:xfrm>
            <a:off x="3522134" y="5614509"/>
            <a:ext cx="4643460" cy="400110"/>
          </a:xfrm>
          <a:prstGeom prst="rect">
            <a:avLst/>
          </a:prstGeom>
          <a:noFill/>
        </p:spPr>
        <p:txBody>
          <a:bodyPr wrap="square" rtlCol="0">
            <a:spAutoFit/>
          </a:bodyPr>
          <a:lstStyle/>
          <a:p>
            <a:pPr algn="r"/>
            <a:r>
              <a:rPr lang="en-US" sz="2000" dirty="0" smtClean="0"/>
              <a:t>Oncogene, renal, cancer, tyrosine</a:t>
            </a:r>
            <a:endParaRPr lang="en-US" sz="2000" dirty="0"/>
          </a:p>
        </p:txBody>
      </p:sp>
      <p:sp>
        <p:nvSpPr>
          <p:cNvPr id="16" name="TextBox 15"/>
          <p:cNvSpPr txBox="1"/>
          <p:nvPr/>
        </p:nvSpPr>
        <p:spPr>
          <a:xfrm>
            <a:off x="190500" y="5035176"/>
            <a:ext cx="4483608" cy="400110"/>
          </a:xfrm>
          <a:prstGeom prst="rect">
            <a:avLst/>
          </a:prstGeom>
          <a:noFill/>
        </p:spPr>
        <p:txBody>
          <a:bodyPr wrap="square" rtlCol="0">
            <a:spAutoFit/>
          </a:bodyPr>
          <a:lstStyle/>
          <a:p>
            <a:r>
              <a:rPr lang="en-US" sz="2000" dirty="0" smtClean="0"/>
              <a:t>Cancer, tumor, cytokine, cell migration</a:t>
            </a:r>
            <a:endParaRPr lang="en-US" sz="2000" dirty="0"/>
          </a:p>
        </p:txBody>
      </p:sp>
    </p:spTree>
    <p:extLst>
      <p:ext uri="{BB962C8B-B14F-4D97-AF65-F5344CB8AC3E}">
        <p14:creationId xmlns:p14="http://schemas.microsoft.com/office/powerpoint/2010/main" val="105356109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left)">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left)">
                                      <p:cBhvr>
                                        <p:cTn id="25" dur="500"/>
                                        <p:tgtEl>
                                          <p:spTgt spid="14"/>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left)">
                                      <p:cBhvr>
                                        <p:cTn id="28" dur="500"/>
                                        <p:tgtEl>
                                          <p:spTgt spid="15"/>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wipe(left)">
                                      <p:cBhvr>
                                        <p:cTn id="3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p:bldP spid="13" grpId="0"/>
      <p:bldP spid="14" grpId="0"/>
      <p:bldP spid="15"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II Accomplishments since 2008</a:t>
            </a:r>
            <a:endParaRPr lang="en-US" dirty="0"/>
          </a:p>
        </p:txBody>
      </p:sp>
      <p:sp>
        <p:nvSpPr>
          <p:cNvPr id="3" name="Content Placeholder 2"/>
          <p:cNvSpPr>
            <a:spLocks noGrp="1"/>
          </p:cNvSpPr>
          <p:nvPr>
            <p:ph idx="1"/>
          </p:nvPr>
        </p:nvSpPr>
        <p:spPr>
          <a:xfrm>
            <a:off x="685800" y="1523999"/>
            <a:ext cx="7772400" cy="4487157"/>
          </a:xfrm>
        </p:spPr>
        <p:txBody>
          <a:bodyPr/>
          <a:lstStyle/>
          <a:p>
            <a:r>
              <a:rPr lang="en-US" dirty="0" smtClean="0"/>
              <a:t>The inauguration of MTI as a first-line indexer (MTIFL)</a:t>
            </a:r>
          </a:p>
          <a:p>
            <a:r>
              <a:rPr lang="en-US" dirty="0" smtClean="0"/>
              <a:t>Downloadable releases of </a:t>
            </a:r>
            <a:r>
              <a:rPr lang="en-US" dirty="0" err="1" smtClean="0"/>
              <a:t>MetaMap</a:t>
            </a:r>
            <a:r>
              <a:rPr lang="en-US" dirty="0" smtClean="0"/>
              <a:t>, most recently for Windows XP/7</a:t>
            </a:r>
          </a:p>
          <a:p>
            <a:r>
              <a:rPr lang="en-US" dirty="0" smtClean="0"/>
              <a:t>Significant improvement in MTI’s performance due to</a:t>
            </a:r>
          </a:p>
          <a:p>
            <a:pPr lvl="1"/>
            <a:r>
              <a:rPr lang="en-US" dirty="0" smtClean="0"/>
              <a:t>Technical improvements to </a:t>
            </a:r>
            <a:r>
              <a:rPr lang="en-US" dirty="0" err="1" smtClean="0"/>
              <a:t>MetaMap</a:t>
            </a:r>
            <a:r>
              <a:rPr lang="en-US" dirty="0" smtClean="0"/>
              <a:t> and MTI, but even more to</a:t>
            </a:r>
          </a:p>
          <a:p>
            <a:pPr lvl="1"/>
            <a:r>
              <a:rPr lang="en-US" dirty="0" smtClean="0"/>
              <a:t>Close collaboration with LO Index Section</a:t>
            </a:r>
          </a:p>
          <a:p>
            <a:r>
              <a:rPr lang="en-US" dirty="0" smtClean="0"/>
              <a:t>More WSD methods with better performance</a:t>
            </a:r>
          </a:p>
          <a:p>
            <a:r>
              <a:rPr lang="en-US" dirty="0" smtClean="0"/>
              <a:t>The development of Gene Indexing Assistant (GIA)</a:t>
            </a:r>
            <a:endParaRPr lang="en-US" dirty="0"/>
          </a:p>
        </p:txBody>
      </p:sp>
      <p:sp>
        <p:nvSpPr>
          <p:cNvPr id="4" name="Slide Number Placeholder 3"/>
          <p:cNvSpPr>
            <a:spLocks noGrp="1"/>
          </p:cNvSpPr>
          <p:nvPr>
            <p:ph type="sldNum" sz="quarter" idx="10"/>
          </p:nvPr>
        </p:nvSpPr>
        <p:spPr/>
        <p:txBody>
          <a:bodyPr/>
          <a:lstStyle/>
          <a:p>
            <a:fld id="{7DE3DC8A-4A07-44D3-A469-6DD60BBA3A61}" type="slidenum">
              <a:rPr lang="en-US" smtClean="0"/>
              <a:pPr/>
              <a:t>8</a:t>
            </a:fld>
            <a:endParaRPr lang="en-US" dirty="0"/>
          </a:p>
        </p:txBody>
      </p:sp>
    </p:spTree>
    <p:extLst>
      <p:ext uri="{BB962C8B-B14F-4D97-AF65-F5344CB8AC3E}">
        <p14:creationId xmlns:p14="http://schemas.microsoft.com/office/powerpoint/2010/main" val="2814896841"/>
      </p:ext>
    </p:extLst>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 Mention Normalization</a:t>
            </a:r>
            <a:endParaRPr lang="en-US" dirty="0"/>
          </a:p>
        </p:txBody>
      </p:sp>
      <p:sp>
        <p:nvSpPr>
          <p:cNvPr id="4" name="Slide Number Placeholder 3"/>
          <p:cNvSpPr>
            <a:spLocks noGrp="1"/>
          </p:cNvSpPr>
          <p:nvPr>
            <p:ph type="sldNum" sz="quarter" idx="10"/>
          </p:nvPr>
        </p:nvSpPr>
        <p:spPr/>
        <p:txBody>
          <a:bodyPr/>
          <a:lstStyle/>
          <a:p>
            <a:fld id="{7DE3DC8A-4A07-44D3-A469-6DD60BBA3A61}" type="slidenum">
              <a:rPr lang="en-US" smtClean="0"/>
              <a:pPr/>
              <a:t>80</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046899704"/>
              </p:ext>
            </p:extLst>
          </p:nvPr>
        </p:nvGraphicFramePr>
        <p:xfrm>
          <a:off x="1103594" y="1979862"/>
          <a:ext cx="6860830" cy="939800"/>
        </p:xfrm>
        <a:graphic>
          <a:graphicData uri="http://schemas.openxmlformats.org/drawingml/2006/table">
            <a:tbl>
              <a:tblPr firstRow="1" bandRow="1">
                <a:tableStyleId>{5C22544A-7EE6-4342-B048-85BDC9FD1C3A}</a:tableStyleId>
              </a:tblPr>
              <a:tblGrid>
                <a:gridCol w="2045261"/>
                <a:gridCol w="1568034"/>
                <a:gridCol w="1806648"/>
                <a:gridCol w="1440887"/>
              </a:tblGrid>
              <a:tr h="316089">
                <a:tc>
                  <a:txBody>
                    <a:bodyPr/>
                    <a:lstStyle/>
                    <a:p>
                      <a:r>
                        <a:rPr lang="en-US" sz="2400" b="0" dirty="0" smtClean="0"/>
                        <a:t>Species</a:t>
                      </a:r>
                      <a:endParaRPr lang="en-US" sz="2400" b="0" dirty="0"/>
                    </a:p>
                  </a:txBody>
                  <a:tcPr>
                    <a:solidFill>
                      <a:srgbClr val="0070C0"/>
                    </a:solidFill>
                  </a:tcPr>
                </a:tc>
                <a:tc>
                  <a:txBody>
                    <a:bodyPr/>
                    <a:lstStyle/>
                    <a:p>
                      <a:r>
                        <a:rPr lang="en-US" sz="2400" b="0" dirty="0" smtClean="0"/>
                        <a:t>Recall</a:t>
                      </a:r>
                      <a:endParaRPr lang="en-US" sz="2400" b="0" dirty="0"/>
                    </a:p>
                  </a:txBody>
                  <a:tcPr>
                    <a:lnR w="12700" cap="flat" cmpd="sng" algn="ctr">
                      <a:solidFill>
                        <a:schemeClr val="tx1"/>
                      </a:solidFill>
                      <a:prstDash val="solid"/>
                      <a:round/>
                      <a:headEnd type="none" w="med" len="med"/>
                      <a:tailEnd type="none" w="med" len="med"/>
                    </a:lnR>
                    <a:solidFill>
                      <a:srgbClr val="0070C0"/>
                    </a:solidFill>
                  </a:tcPr>
                </a:tc>
                <a:tc>
                  <a:txBody>
                    <a:bodyPr/>
                    <a:lstStyle/>
                    <a:p>
                      <a:r>
                        <a:rPr lang="en-US" sz="2400" b="0" dirty="0" smtClean="0"/>
                        <a:t>Precision</a:t>
                      </a:r>
                      <a:endParaRPr lang="en-US" sz="2400" b="0" dirty="0"/>
                    </a:p>
                  </a:txBody>
                  <a:tcPr>
                    <a:lnL w="12700" cap="flat" cmpd="sng" algn="ctr">
                      <a:solidFill>
                        <a:schemeClr val="tx1"/>
                      </a:solidFill>
                      <a:prstDash val="solid"/>
                      <a:round/>
                      <a:headEnd type="none" w="med" len="med"/>
                      <a:tailEnd type="none" w="med" len="med"/>
                    </a:lnL>
                    <a:solidFill>
                      <a:srgbClr val="0070C0"/>
                    </a:solidFill>
                  </a:tcPr>
                </a:tc>
                <a:tc>
                  <a:txBody>
                    <a:bodyPr/>
                    <a:lstStyle/>
                    <a:p>
                      <a:r>
                        <a:rPr lang="en-US" sz="2400" b="0" dirty="0" smtClean="0"/>
                        <a:t>F</a:t>
                      </a:r>
                      <a:r>
                        <a:rPr lang="en-US" sz="2400" b="0" baseline="-25000" dirty="0" smtClean="0"/>
                        <a:t>1</a:t>
                      </a:r>
                      <a:endParaRPr lang="en-US" sz="2400" b="0" baseline="-25000" dirty="0"/>
                    </a:p>
                  </a:txBody>
                  <a:tcPr>
                    <a:solidFill>
                      <a:srgbClr val="0070C0"/>
                    </a:solidFill>
                  </a:tcPr>
                </a:tc>
              </a:tr>
              <a:tr h="482600">
                <a:tc>
                  <a:txBody>
                    <a:bodyPr/>
                    <a:lstStyle/>
                    <a:p>
                      <a:r>
                        <a:rPr lang="en-US" sz="2400" b="1" dirty="0" smtClean="0">
                          <a:solidFill>
                            <a:schemeClr val="bg1">
                              <a:lumMod val="10000"/>
                            </a:schemeClr>
                          </a:solidFill>
                        </a:rPr>
                        <a:t>Human </a:t>
                      </a:r>
                      <a:endParaRPr lang="en-US" sz="2400" b="1" dirty="0">
                        <a:solidFill>
                          <a:schemeClr val="bg1">
                            <a:lumMod val="10000"/>
                          </a:schemeClr>
                        </a:solidFill>
                      </a:endParaRPr>
                    </a:p>
                  </a:txBody>
                  <a:tcPr>
                    <a:solidFill>
                      <a:srgbClr val="D0D8E8"/>
                    </a:solidFill>
                  </a:tcPr>
                </a:tc>
                <a:tc>
                  <a:txBody>
                    <a:bodyPr/>
                    <a:lstStyle/>
                    <a:p>
                      <a:r>
                        <a:rPr lang="en-US" sz="2400" b="1" dirty="0" smtClean="0">
                          <a:solidFill>
                            <a:schemeClr val="bg1">
                              <a:lumMod val="10000"/>
                            </a:schemeClr>
                          </a:solidFill>
                        </a:rPr>
                        <a:t>83%</a:t>
                      </a:r>
                      <a:endParaRPr lang="en-US" sz="2400" b="1" dirty="0">
                        <a:solidFill>
                          <a:schemeClr val="bg1">
                            <a:lumMod val="10000"/>
                          </a:schemeClr>
                        </a:solidFill>
                      </a:endParaRPr>
                    </a:p>
                  </a:txBody>
                  <a:tcPr>
                    <a:lnR w="12700" cap="flat" cmpd="sng" algn="ctr">
                      <a:solidFill>
                        <a:schemeClr val="tx1"/>
                      </a:solidFill>
                      <a:prstDash val="solid"/>
                      <a:round/>
                      <a:headEnd type="none" w="med" len="med"/>
                      <a:tailEnd type="none" w="med" len="med"/>
                    </a:lnR>
                  </a:tcPr>
                </a:tc>
                <a:tc>
                  <a:txBody>
                    <a:bodyPr/>
                    <a:lstStyle/>
                    <a:p>
                      <a:r>
                        <a:rPr lang="en-US" sz="2400" b="1" dirty="0" smtClean="0">
                          <a:solidFill>
                            <a:schemeClr val="bg1">
                              <a:lumMod val="10000"/>
                            </a:schemeClr>
                          </a:solidFill>
                        </a:rPr>
                        <a:t>80%</a:t>
                      </a:r>
                      <a:endParaRPr lang="en-US" sz="2400" b="1" dirty="0">
                        <a:solidFill>
                          <a:schemeClr val="bg1">
                            <a:lumMod val="10000"/>
                          </a:schemeClr>
                        </a:solidFill>
                      </a:endParaRPr>
                    </a:p>
                  </a:txBody>
                  <a:tcPr>
                    <a:lnL w="12700" cap="flat" cmpd="sng" algn="ctr">
                      <a:solidFill>
                        <a:schemeClr val="tx1"/>
                      </a:solidFill>
                      <a:prstDash val="solid"/>
                      <a:round/>
                      <a:headEnd type="none" w="med" len="med"/>
                      <a:tailEnd type="none" w="med" len="med"/>
                    </a:lnL>
                  </a:tcPr>
                </a:tc>
                <a:tc>
                  <a:txBody>
                    <a:bodyPr/>
                    <a:lstStyle/>
                    <a:p>
                      <a:r>
                        <a:rPr lang="en-US" sz="2400" b="1" dirty="0" smtClean="0">
                          <a:solidFill>
                            <a:schemeClr val="bg1">
                              <a:lumMod val="10000"/>
                            </a:schemeClr>
                          </a:solidFill>
                        </a:rPr>
                        <a:t>81%</a:t>
                      </a:r>
                      <a:endParaRPr lang="en-US" sz="2400" b="1" dirty="0">
                        <a:solidFill>
                          <a:schemeClr val="bg1">
                            <a:lumMod val="10000"/>
                          </a:schemeClr>
                        </a:solidFill>
                      </a:endParaRPr>
                    </a:p>
                  </a:txBody>
                  <a:tcPr/>
                </a:tc>
              </a:tr>
            </a:tbl>
          </a:graphicData>
        </a:graphic>
      </p:graphicFrame>
      <p:sp>
        <p:nvSpPr>
          <p:cNvPr id="6" name="TextBox 5"/>
          <p:cNvSpPr txBox="1"/>
          <p:nvPr/>
        </p:nvSpPr>
        <p:spPr>
          <a:xfrm>
            <a:off x="551946" y="1295399"/>
            <a:ext cx="8139289" cy="584775"/>
          </a:xfrm>
          <a:prstGeom prst="rect">
            <a:avLst/>
          </a:prstGeom>
          <a:noFill/>
        </p:spPr>
        <p:txBody>
          <a:bodyPr wrap="square" rtlCol="0">
            <a:spAutoFit/>
          </a:bodyPr>
          <a:lstStyle/>
          <a:p>
            <a:pPr algn="ctr"/>
            <a:r>
              <a:rPr lang="en-US" sz="3200" dirty="0" smtClean="0"/>
              <a:t>Identification and Normalization Results</a:t>
            </a:r>
            <a:endParaRPr lang="en-US" sz="3200" dirty="0"/>
          </a:p>
        </p:txBody>
      </p:sp>
    </p:spTree>
    <p:extLst>
      <p:ext uri="{BB962C8B-B14F-4D97-AF65-F5344CB8AC3E}">
        <p14:creationId xmlns:p14="http://schemas.microsoft.com/office/powerpoint/2010/main" val="1777634868"/>
      </p:ext>
    </p:extLst>
  </p:cSld>
  <p:clrMapOvr>
    <a:masterClrMapping/>
  </p:clrMapOv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0"/>
          </p:nvPr>
        </p:nvSpPr>
        <p:spPr/>
        <p:txBody>
          <a:bodyPr/>
          <a:lstStyle/>
          <a:p>
            <a:fld id="{7DE3DC8A-4A07-44D3-A469-6DD60BBA3A61}" type="slidenum">
              <a:rPr lang="en-US" smtClean="0"/>
              <a:pPr/>
              <a:t>81</a:t>
            </a:fld>
            <a:r>
              <a:rPr lang="en-US" smtClean="0"/>
              <a:t>/45</a:t>
            </a:r>
            <a:endParaRPr lang="en-US"/>
          </a:p>
        </p:txBody>
      </p:sp>
      <p:pic>
        <p:nvPicPr>
          <p:cNvPr id="5" name="Picture 3"/>
          <p:cNvPicPr>
            <a:picLocks noChangeAspect="1" noChangeArrowheads="1"/>
          </p:cNvPicPr>
          <p:nvPr/>
        </p:nvPicPr>
        <p:blipFill>
          <a:blip r:embed="rId3" cstate="print"/>
          <a:srcRect/>
          <a:stretch>
            <a:fillRect/>
          </a:stretch>
        </p:blipFill>
        <p:spPr bwMode="auto">
          <a:xfrm>
            <a:off x="1" y="-2163"/>
            <a:ext cx="9144000" cy="6860163"/>
          </a:xfrm>
          <a:prstGeom prst="rect">
            <a:avLst/>
          </a:prstGeom>
          <a:noFill/>
          <a:ln w="9525">
            <a:noFill/>
            <a:miter lim="800000"/>
            <a:headEnd/>
            <a:tailEnd/>
          </a:ln>
        </p:spPr>
      </p:pic>
      <p:sp>
        <p:nvSpPr>
          <p:cNvPr id="7" name="Rectangle 6"/>
          <p:cNvSpPr/>
          <p:nvPr/>
        </p:nvSpPr>
        <p:spPr bwMode="auto">
          <a:xfrm>
            <a:off x="6130638" y="3366655"/>
            <a:ext cx="1049480" cy="584775"/>
          </a:xfrm>
          <a:prstGeom prst="rect">
            <a:avLst/>
          </a:prstGeom>
          <a:solidFill>
            <a:srgbClr val="92D050"/>
          </a:solidFill>
          <a:ln w="12700" cap="flat" cmpd="sng" algn="ctr">
            <a:solidFill>
              <a:srgbClr val="336699"/>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r>
              <a:rPr lang="en-US" sz="1600" dirty="0" smtClean="0">
                <a:solidFill>
                  <a:schemeClr val="accent4">
                    <a:lumMod val="10000"/>
                  </a:schemeClr>
                </a:solidFill>
                <a:latin typeface="Arial" pitchFamily="34" charset="0"/>
                <a:cs typeface="Arial" pitchFamily="34" charset="0"/>
              </a:rPr>
              <a:t>Identify species</a:t>
            </a:r>
            <a:endParaRPr kumimoji="0" lang="en-US" sz="1600" b="0" i="0" u="none" strike="noStrike" cap="none" normalizeH="0" baseline="0" dirty="0" smtClean="0">
              <a:ln>
                <a:noFill/>
              </a:ln>
              <a:solidFill>
                <a:schemeClr val="accent4">
                  <a:lumMod val="10000"/>
                </a:schemeClr>
              </a:solidFill>
              <a:effectLst/>
              <a:latin typeface="Arial" pitchFamily="34" charset="0"/>
              <a:cs typeface="Arial" pitchFamily="34" charset="0"/>
            </a:endParaRPr>
          </a:p>
        </p:txBody>
      </p:sp>
      <p:cxnSp>
        <p:nvCxnSpPr>
          <p:cNvPr id="8" name="Straight Arrow Connector 7"/>
          <p:cNvCxnSpPr>
            <a:stCxn id="7" idx="2"/>
          </p:cNvCxnSpPr>
          <p:nvPr/>
        </p:nvCxnSpPr>
        <p:spPr bwMode="auto">
          <a:xfrm>
            <a:off x="6655378" y="3951430"/>
            <a:ext cx="5195" cy="527052"/>
          </a:xfrm>
          <a:prstGeom prst="straightConnector1">
            <a:avLst/>
          </a:prstGeom>
          <a:solidFill>
            <a:srgbClr val="0800B2"/>
          </a:solidFill>
          <a:ln w="28575" cap="flat" cmpd="sng" algn="ctr">
            <a:solidFill>
              <a:srgbClr val="336699"/>
            </a:solidFill>
            <a:prstDash val="solid"/>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1" name="Picture 10"/>
          <p:cNvPicPr>
            <a:picLocks noChangeAspect="1" noChangeArrowheads="1"/>
          </p:cNvPicPr>
          <p:nvPr/>
        </p:nvPicPr>
        <p:blipFill rotWithShape="1">
          <a:blip r:embed="rId3" cstate="print"/>
          <a:srcRect l="81700" t="18259" r="-500" b="-1034"/>
          <a:stretch/>
        </p:blipFill>
        <p:spPr bwMode="auto">
          <a:xfrm>
            <a:off x="7478997" y="1252728"/>
            <a:ext cx="1719072" cy="5678423"/>
          </a:xfrm>
          <a:prstGeom prst="rect">
            <a:avLst/>
          </a:prstGeom>
          <a:noFill/>
          <a:ln w="9525">
            <a:noFill/>
            <a:miter lim="800000"/>
            <a:headEnd/>
            <a:tailEnd/>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25989104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4.44444E-6 2.22222E-6 L -0.37448 -0.07894 " pathEditMode="relative" rAng="0" ptsTypes="AA">
                                      <p:cBhvr>
                                        <p:cTn id="6" dur="1000" fill="hold"/>
                                        <p:tgtEl>
                                          <p:spTgt spid="11"/>
                                        </p:tgtEl>
                                        <p:attrNameLst>
                                          <p:attrName>ppt_x</p:attrName>
                                          <p:attrName>ppt_y</p:attrName>
                                        </p:attrNameLst>
                                      </p:cBhvr>
                                      <p:rCtr x="-18733" y="-3958"/>
                                    </p:animMotion>
                                  </p:childTnLst>
                                </p:cTn>
                              </p:par>
                              <p:par>
                                <p:cTn id="7" presetID="6" presetClass="emph" presetSubtype="0" fill="hold" nodeType="withEffect">
                                  <p:stCondLst>
                                    <p:cond delay="200"/>
                                  </p:stCondLst>
                                  <p:childTnLst>
                                    <p:animScale>
                                      <p:cBhvr>
                                        <p:cTn id="8" dur="500" fill="hold"/>
                                        <p:tgtEl>
                                          <p:spTgt spid="11"/>
                                        </p:tgtEl>
                                      </p:cBhvr>
                                      <p:by x="115000" y="11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Classifier Results</a:t>
            </a:r>
            <a:endParaRPr lang="en-US" dirty="0"/>
          </a:p>
        </p:txBody>
      </p:sp>
      <p:sp>
        <p:nvSpPr>
          <p:cNvPr id="4" name="Slide Number Placeholder 3"/>
          <p:cNvSpPr>
            <a:spLocks noGrp="1"/>
          </p:cNvSpPr>
          <p:nvPr>
            <p:ph type="sldNum" sz="quarter" idx="10"/>
          </p:nvPr>
        </p:nvSpPr>
        <p:spPr/>
        <p:txBody>
          <a:bodyPr/>
          <a:lstStyle/>
          <a:p>
            <a:fld id="{7DE3DC8A-4A07-44D3-A469-6DD60BBA3A61}" type="slidenum">
              <a:rPr lang="en-US" smtClean="0"/>
              <a:pPr/>
              <a:t>82</a:t>
            </a:fld>
            <a:endParaRPr lang="en-US" dirty="0"/>
          </a:p>
        </p:txBody>
      </p:sp>
      <p:graphicFrame>
        <p:nvGraphicFramePr>
          <p:cNvPr id="5" name="Content Placeholder 7"/>
          <p:cNvGraphicFramePr>
            <a:graphicFrameLocks noGrp="1"/>
          </p:cNvGraphicFramePr>
          <p:nvPr>
            <p:ph idx="1"/>
            <p:extLst>
              <p:ext uri="{D42A27DB-BD31-4B8C-83A1-F6EECF244321}">
                <p14:modId xmlns:p14="http://schemas.microsoft.com/office/powerpoint/2010/main" val="2250290866"/>
              </p:ext>
            </p:extLst>
          </p:nvPr>
        </p:nvGraphicFramePr>
        <p:xfrm>
          <a:off x="710695" y="1151684"/>
          <a:ext cx="7619489" cy="4646742"/>
        </p:xfrm>
        <a:graphic>
          <a:graphicData uri="http://schemas.openxmlformats.org/drawingml/2006/table">
            <a:tbl>
              <a:tblPr firstRow="1" firstCol="1" bandRow="1">
                <a:tableStyleId>{5C22544A-7EE6-4342-B048-85BDC9FD1C3A}</a:tableStyleId>
              </a:tblPr>
              <a:tblGrid>
                <a:gridCol w="3545084"/>
                <a:gridCol w="1557783"/>
                <a:gridCol w="1261617"/>
                <a:gridCol w="1255005"/>
              </a:tblGrid>
              <a:tr h="482603">
                <a:tc>
                  <a:txBody>
                    <a:bodyPr/>
                    <a:lstStyle/>
                    <a:p>
                      <a:pPr marL="0" marR="0" algn="ctr">
                        <a:lnSpc>
                          <a:spcPct val="200000"/>
                        </a:lnSpc>
                        <a:spcBef>
                          <a:spcPts val="0"/>
                        </a:spcBef>
                        <a:spcAft>
                          <a:spcPts val="0"/>
                        </a:spcAft>
                      </a:pPr>
                      <a:r>
                        <a:rPr lang="en-US" sz="2600" dirty="0">
                          <a:effectLst/>
                        </a:rPr>
                        <a:t>Features</a:t>
                      </a:r>
                      <a:endParaRPr lang="en-US" sz="2600" dirty="0">
                        <a:effectLst/>
                        <a:latin typeface="Times New Roman"/>
                        <a:ea typeface="Times New Roman"/>
                      </a:endParaRPr>
                    </a:p>
                  </a:txBody>
                  <a:tcPr marL="68580" marR="68580" marT="0" marB="0" anchor="b">
                    <a:solidFill>
                      <a:srgbClr val="0070C0"/>
                    </a:solidFill>
                  </a:tcPr>
                </a:tc>
                <a:tc>
                  <a:txBody>
                    <a:bodyPr/>
                    <a:lstStyle/>
                    <a:p>
                      <a:pPr marL="0" marR="0" algn="ctr">
                        <a:lnSpc>
                          <a:spcPct val="200000"/>
                        </a:lnSpc>
                        <a:spcBef>
                          <a:spcPts val="0"/>
                        </a:spcBef>
                        <a:spcAft>
                          <a:spcPts val="0"/>
                        </a:spcAft>
                      </a:pPr>
                      <a:r>
                        <a:rPr lang="en-US" sz="2600" dirty="0">
                          <a:effectLst/>
                        </a:rPr>
                        <a:t>Precision</a:t>
                      </a:r>
                      <a:endParaRPr lang="en-US" sz="2600" dirty="0">
                        <a:effectLst/>
                        <a:latin typeface="Times New Roman"/>
                        <a:ea typeface="Times New Roman"/>
                      </a:endParaRPr>
                    </a:p>
                  </a:txBody>
                  <a:tcPr marL="68580" marR="68580" marT="0" marB="0" anchor="b">
                    <a:solidFill>
                      <a:srgbClr val="0070C0"/>
                    </a:solidFill>
                  </a:tcPr>
                </a:tc>
                <a:tc>
                  <a:txBody>
                    <a:bodyPr/>
                    <a:lstStyle/>
                    <a:p>
                      <a:pPr marL="0" marR="0" algn="ctr">
                        <a:lnSpc>
                          <a:spcPct val="200000"/>
                        </a:lnSpc>
                        <a:spcBef>
                          <a:spcPts val="0"/>
                        </a:spcBef>
                        <a:spcAft>
                          <a:spcPts val="0"/>
                        </a:spcAft>
                      </a:pPr>
                      <a:r>
                        <a:rPr lang="en-US" sz="2600" dirty="0">
                          <a:effectLst/>
                        </a:rPr>
                        <a:t>Recall</a:t>
                      </a:r>
                      <a:endParaRPr lang="en-US" sz="2600" dirty="0">
                        <a:effectLst/>
                        <a:latin typeface="Times New Roman"/>
                        <a:ea typeface="Times New Roman"/>
                      </a:endParaRPr>
                    </a:p>
                  </a:txBody>
                  <a:tcPr marL="68580" marR="68580" marT="0" marB="0" anchor="b">
                    <a:solidFill>
                      <a:srgbClr val="0070C0"/>
                    </a:solidFill>
                  </a:tcPr>
                </a:tc>
                <a:tc>
                  <a:txBody>
                    <a:bodyPr/>
                    <a:lstStyle/>
                    <a:p>
                      <a:pPr marL="0" marR="0" algn="ctr">
                        <a:lnSpc>
                          <a:spcPct val="200000"/>
                        </a:lnSpc>
                        <a:spcBef>
                          <a:spcPts val="0"/>
                        </a:spcBef>
                        <a:spcAft>
                          <a:spcPts val="0"/>
                        </a:spcAft>
                      </a:pPr>
                      <a:r>
                        <a:rPr lang="en-US" sz="2600" dirty="0" smtClean="0">
                          <a:effectLst/>
                        </a:rPr>
                        <a:t>F</a:t>
                      </a:r>
                      <a:r>
                        <a:rPr lang="en-US" sz="2600" baseline="-25000" dirty="0" smtClean="0">
                          <a:effectLst/>
                        </a:rPr>
                        <a:t>1</a:t>
                      </a:r>
                      <a:endParaRPr lang="en-US" sz="2600" baseline="-25000" dirty="0">
                        <a:effectLst/>
                        <a:latin typeface="Times New Roman"/>
                        <a:ea typeface="Times New Roman"/>
                      </a:endParaRPr>
                    </a:p>
                  </a:txBody>
                  <a:tcPr marL="68580" marR="68580" marT="0" marB="0" anchor="ctr">
                    <a:solidFill>
                      <a:srgbClr val="0070C0"/>
                    </a:solidFill>
                  </a:tcPr>
                </a:tc>
              </a:tr>
              <a:tr h="611626">
                <a:tc>
                  <a:txBody>
                    <a:bodyPr/>
                    <a:lstStyle/>
                    <a:p>
                      <a:pPr marL="0" marR="0">
                        <a:lnSpc>
                          <a:spcPct val="200000"/>
                        </a:lnSpc>
                        <a:spcBef>
                          <a:spcPts val="0"/>
                        </a:spcBef>
                        <a:spcAft>
                          <a:spcPts val="0"/>
                        </a:spcAft>
                      </a:pPr>
                      <a:r>
                        <a:rPr lang="en-US" sz="2000" dirty="0" smtClean="0">
                          <a:solidFill>
                            <a:schemeClr val="bg1">
                              <a:lumMod val="10000"/>
                            </a:schemeClr>
                          </a:solidFill>
                          <a:effectLst/>
                        </a:rPr>
                        <a:t>Position (</a:t>
                      </a:r>
                      <a:r>
                        <a:rPr lang="en-US" sz="2000" dirty="0" err="1" smtClean="0">
                          <a:solidFill>
                            <a:schemeClr val="bg1">
                              <a:lumMod val="10000"/>
                            </a:schemeClr>
                          </a:solidFill>
                          <a:effectLst/>
                        </a:rPr>
                        <a:t>pos</a:t>
                      </a:r>
                      <a:r>
                        <a:rPr lang="en-US" sz="2000" dirty="0" smtClean="0">
                          <a:solidFill>
                            <a:schemeClr val="bg1">
                              <a:lumMod val="10000"/>
                            </a:schemeClr>
                          </a:solidFill>
                          <a:effectLst/>
                        </a:rPr>
                        <a:t>)</a:t>
                      </a:r>
                      <a:endParaRPr lang="en-US" sz="2000" dirty="0">
                        <a:solidFill>
                          <a:schemeClr val="bg1">
                            <a:lumMod val="10000"/>
                          </a:schemeClr>
                        </a:solidFill>
                        <a:effectLst/>
                        <a:latin typeface="Times New Roman"/>
                        <a:ea typeface="Times New Roman"/>
                      </a:endParaRPr>
                    </a:p>
                  </a:txBody>
                  <a:tcPr marL="68580" marR="68580" marT="0" marB="0" anchor="b">
                    <a:solidFill>
                      <a:srgbClr val="D0D8E8"/>
                    </a:solidFill>
                  </a:tcPr>
                </a:tc>
                <a:tc>
                  <a:txBody>
                    <a:bodyPr/>
                    <a:lstStyle/>
                    <a:p>
                      <a:pPr marL="0" marR="0" algn="r">
                        <a:lnSpc>
                          <a:spcPct val="200000"/>
                        </a:lnSpc>
                        <a:spcBef>
                          <a:spcPts val="0"/>
                        </a:spcBef>
                        <a:spcAft>
                          <a:spcPts val="0"/>
                        </a:spcAft>
                      </a:pPr>
                      <a:r>
                        <a:rPr lang="en-US" sz="2000" dirty="0" smtClean="0">
                          <a:solidFill>
                            <a:schemeClr val="bg1">
                              <a:lumMod val="10000"/>
                            </a:schemeClr>
                          </a:solidFill>
                          <a:effectLst/>
                        </a:rPr>
                        <a:t>72%</a:t>
                      </a:r>
                      <a:endParaRPr lang="en-US" sz="2000" dirty="0">
                        <a:solidFill>
                          <a:schemeClr val="bg1">
                            <a:lumMod val="10000"/>
                          </a:schemeClr>
                        </a:solidFill>
                        <a:effectLst/>
                        <a:latin typeface="Times New Roman"/>
                        <a:ea typeface="Times New Roman"/>
                      </a:endParaRPr>
                    </a:p>
                  </a:txBody>
                  <a:tcPr marL="68580" marR="68580" marT="0" marB="0" anchor="b"/>
                </a:tc>
                <a:tc>
                  <a:txBody>
                    <a:bodyPr/>
                    <a:lstStyle/>
                    <a:p>
                      <a:pPr marL="0" marR="0" algn="r">
                        <a:lnSpc>
                          <a:spcPct val="200000"/>
                        </a:lnSpc>
                        <a:spcBef>
                          <a:spcPts val="0"/>
                        </a:spcBef>
                        <a:spcAft>
                          <a:spcPts val="0"/>
                        </a:spcAft>
                      </a:pPr>
                      <a:r>
                        <a:rPr lang="en-US" sz="2000" dirty="0" smtClean="0">
                          <a:solidFill>
                            <a:schemeClr val="bg1">
                              <a:lumMod val="10000"/>
                            </a:schemeClr>
                          </a:solidFill>
                          <a:effectLst/>
                        </a:rPr>
                        <a:t>73%</a:t>
                      </a:r>
                      <a:endParaRPr lang="en-US" sz="2000" dirty="0">
                        <a:solidFill>
                          <a:schemeClr val="bg1">
                            <a:lumMod val="10000"/>
                          </a:schemeClr>
                        </a:solidFill>
                        <a:effectLst/>
                        <a:latin typeface="Times New Roman"/>
                        <a:ea typeface="Times New Roman"/>
                      </a:endParaRPr>
                    </a:p>
                  </a:txBody>
                  <a:tcPr marL="68580" marR="68580" marT="0" marB="0" anchor="b"/>
                </a:tc>
                <a:tc>
                  <a:txBody>
                    <a:bodyPr/>
                    <a:lstStyle/>
                    <a:p>
                      <a:pPr marL="0" marR="0" algn="r">
                        <a:lnSpc>
                          <a:spcPct val="200000"/>
                        </a:lnSpc>
                        <a:spcBef>
                          <a:spcPts val="0"/>
                        </a:spcBef>
                        <a:spcAft>
                          <a:spcPts val="0"/>
                        </a:spcAft>
                      </a:pPr>
                      <a:r>
                        <a:rPr lang="en-US" sz="2000" dirty="0" smtClean="0">
                          <a:solidFill>
                            <a:schemeClr val="bg1">
                              <a:lumMod val="10000"/>
                            </a:schemeClr>
                          </a:solidFill>
                          <a:effectLst/>
                        </a:rPr>
                        <a:t>72%</a:t>
                      </a:r>
                      <a:endParaRPr lang="en-US" sz="2000" dirty="0">
                        <a:solidFill>
                          <a:schemeClr val="bg1">
                            <a:lumMod val="10000"/>
                          </a:schemeClr>
                        </a:solidFill>
                        <a:effectLst/>
                        <a:latin typeface="Times New Roman"/>
                        <a:ea typeface="Times New Roman"/>
                      </a:endParaRPr>
                    </a:p>
                  </a:txBody>
                  <a:tcPr marL="68580" marR="68580" marT="0" marB="0" anchor="b"/>
                </a:tc>
              </a:tr>
              <a:tr h="611626">
                <a:tc>
                  <a:txBody>
                    <a:bodyPr/>
                    <a:lstStyle/>
                    <a:p>
                      <a:pPr marL="0" marR="0">
                        <a:lnSpc>
                          <a:spcPct val="200000"/>
                        </a:lnSpc>
                        <a:spcBef>
                          <a:spcPts val="0"/>
                        </a:spcBef>
                        <a:spcAft>
                          <a:spcPts val="0"/>
                        </a:spcAft>
                      </a:pPr>
                      <a:r>
                        <a:rPr lang="en-US" sz="2000" dirty="0" smtClean="0">
                          <a:solidFill>
                            <a:schemeClr val="bg1">
                              <a:lumMod val="10000"/>
                            </a:schemeClr>
                          </a:solidFill>
                          <a:effectLst/>
                        </a:rPr>
                        <a:t>Text (word</a:t>
                      </a:r>
                      <a:r>
                        <a:rPr lang="en-US" sz="2000" baseline="0" dirty="0" smtClean="0">
                          <a:solidFill>
                            <a:schemeClr val="bg1">
                              <a:lumMod val="10000"/>
                            </a:schemeClr>
                          </a:solidFill>
                          <a:effectLst/>
                        </a:rPr>
                        <a:t> features)</a:t>
                      </a:r>
                      <a:endParaRPr lang="en-US" sz="2000" dirty="0">
                        <a:solidFill>
                          <a:schemeClr val="bg1">
                            <a:lumMod val="10000"/>
                          </a:schemeClr>
                        </a:solidFill>
                        <a:effectLst/>
                        <a:latin typeface="Times New Roman"/>
                        <a:ea typeface="Times New Roman"/>
                      </a:endParaRPr>
                    </a:p>
                  </a:txBody>
                  <a:tcPr marL="68580" marR="68580" marT="0" marB="0" anchor="b">
                    <a:solidFill>
                      <a:srgbClr val="E9EDF4"/>
                    </a:solidFill>
                  </a:tcPr>
                </a:tc>
                <a:tc>
                  <a:txBody>
                    <a:bodyPr/>
                    <a:lstStyle/>
                    <a:p>
                      <a:pPr marL="0" marR="0" algn="r">
                        <a:lnSpc>
                          <a:spcPct val="200000"/>
                        </a:lnSpc>
                        <a:spcBef>
                          <a:spcPts val="0"/>
                        </a:spcBef>
                        <a:spcAft>
                          <a:spcPts val="0"/>
                        </a:spcAft>
                      </a:pPr>
                      <a:r>
                        <a:rPr lang="en-US" sz="2000" dirty="0" smtClean="0">
                          <a:solidFill>
                            <a:schemeClr val="bg1">
                              <a:lumMod val="10000"/>
                            </a:schemeClr>
                          </a:solidFill>
                          <a:effectLst/>
                        </a:rPr>
                        <a:t>63%</a:t>
                      </a:r>
                      <a:endParaRPr lang="en-US" sz="2000" dirty="0">
                        <a:solidFill>
                          <a:schemeClr val="bg1">
                            <a:lumMod val="10000"/>
                          </a:schemeClr>
                        </a:solidFill>
                        <a:effectLst/>
                        <a:latin typeface="Times New Roman"/>
                        <a:ea typeface="Times New Roman"/>
                      </a:endParaRPr>
                    </a:p>
                  </a:txBody>
                  <a:tcPr marL="68580" marR="68580" marT="0" marB="0" anchor="b"/>
                </a:tc>
                <a:tc>
                  <a:txBody>
                    <a:bodyPr/>
                    <a:lstStyle/>
                    <a:p>
                      <a:pPr marL="0" marR="0" algn="r">
                        <a:lnSpc>
                          <a:spcPct val="200000"/>
                        </a:lnSpc>
                        <a:spcBef>
                          <a:spcPts val="0"/>
                        </a:spcBef>
                        <a:spcAft>
                          <a:spcPts val="0"/>
                        </a:spcAft>
                      </a:pPr>
                      <a:r>
                        <a:rPr lang="en-US" sz="2000" dirty="0" smtClean="0">
                          <a:solidFill>
                            <a:schemeClr val="bg1">
                              <a:lumMod val="10000"/>
                            </a:schemeClr>
                          </a:solidFill>
                          <a:effectLst/>
                        </a:rPr>
                        <a:t>64%</a:t>
                      </a:r>
                      <a:endParaRPr lang="en-US" sz="2000" dirty="0">
                        <a:solidFill>
                          <a:schemeClr val="bg1">
                            <a:lumMod val="10000"/>
                          </a:schemeClr>
                        </a:solidFill>
                        <a:effectLst/>
                        <a:latin typeface="Times New Roman"/>
                        <a:ea typeface="Times New Roman"/>
                      </a:endParaRPr>
                    </a:p>
                  </a:txBody>
                  <a:tcPr marL="68580" marR="68580" marT="0" marB="0" anchor="b"/>
                </a:tc>
                <a:tc>
                  <a:txBody>
                    <a:bodyPr/>
                    <a:lstStyle/>
                    <a:p>
                      <a:pPr marL="0" marR="0" algn="r">
                        <a:lnSpc>
                          <a:spcPct val="200000"/>
                        </a:lnSpc>
                        <a:spcBef>
                          <a:spcPts val="0"/>
                        </a:spcBef>
                        <a:spcAft>
                          <a:spcPts val="0"/>
                        </a:spcAft>
                      </a:pPr>
                      <a:r>
                        <a:rPr lang="en-US" sz="2000" dirty="0" smtClean="0">
                          <a:solidFill>
                            <a:schemeClr val="bg1">
                              <a:lumMod val="10000"/>
                            </a:schemeClr>
                          </a:solidFill>
                          <a:effectLst/>
                        </a:rPr>
                        <a:t>63%</a:t>
                      </a:r>
                      <a:endParaRPr lang="en-US" sz="2000" dirty="0">
                        <a:solidFill>
                          <a:schemeClr val="bg1">
                            <a:lumMod val="10000"/>
                          </a:schemeClr>
                        </a:solidFill>
                        <a:effectLst/>
                        <a:latin typeface="Times New Roman"/>
                        <a:ea typeface="Times New Roman"/>
                      </a:endParaRPr>
                    </a:p>
                  </a:txBody>
                  <a:tcPr marL="68580" marR="68580" marT="0" marB="0" anchor="b"/>
                </a:tc>
              </a:tr>
              <a:tr h="611626">
                <a:tc>
                  <a:txBody>
                    <a:bodyPr/>
                    <a:lstStyle/>
                    <a:p>
                      <a:pPr marL="0" marR="0">
                        <a:lnSpc>
                          <a:spcPct val="200000"/>
                        </a:lnSpc>
                        <a:spcBef>
                          <a:spcPts val="0"/>
                        </a:spcBef>
                        <a:spcAft>
                          <a:spcPts val="0"/>
                        </a:spcAft>
                      </a:pPr>
                      <a:r>
                        <a:rPr lang="en-US" sz="2000" dirty="0" smtClean="0">
                          <a:solidFill>
                            <a:schemeClr val="bg1">
                              <a:lumMod val="10000"/>
                            </a:schemeClr>
                          </a:solidFill>
                          <a:effectLst/>
                        </a:rPr>
                        <a:t>Gene Names</a:t>
                      </a:r>
                      <a:endParaRPr lang="en-US" sz="2000" dirty="0">
                        <a:solidFill>
                          <a:schemeClr val="bg1">
                            <a:lumMod val="10000"/>
                          </a:schemeClr>
                        </a:solidFill>
                        <a:effectLst/>
                        <a:latin typeface="Times New Roman"/>
                        <a:ea typeface="Times New Roman"/>
                      </a:endParaRPr>
                    </a:p>
                  </a:txBody>
                  <a:tcPr marL="68580" marR="68580" marT="0" marB="0" anchor="b">
                    <a:solidFill>
                      <a:srgbClr val="D0D8E8"/>
                    </a:solidFill>
                  </a:tcPr>
                </a:tc>
                <a:tc>
                  <a:txBody>
                    <a:bodyPr/>
                    <a:lstStyle/>
                    <a:p>
                      <a:pPr marL="0" marR="0" algn="r">
                        <a:lnSpc>
                          <a:spcPct val="200000"/>
                        </a:lnSpc>
                        <a:spcBef>
                          <a:spcPts val="0"/>
                        </a:spcBef>
                        <a:spcAft>
                          <a:spcPts val="0"/>
                        </a:spcAft>
                      </a:pPr>
                      <a:r>
                        <a:rPr lang="en-US" sz="2000" dirty="0" smtClean="0">
                          <a:solidFill>
                            <a:schemeClr val="bg1">
                              <a:lumMod val="10000"/>
                            </a:schemeClr>
                          </a:solidFill>
                          <a:effectLst/>
                        </a:rPr>
                        <a:t>55%</a:t>
                      </a:r>
                      <a:endParaRPr lang="en-US" sz="2000" dirty="0">
                        <a:solidFill>
                          <a:schemeClr val="bg1">
                            <a:lumMod val="10000"/>
                          </a:schemeClr>
                        </a:solidFill>
                        <a:effectLst/>
                        <a:latin typeface="Times New Roman"/>
                        <a:ea typeface="Times New Roman"/>
                      </a:endParaRPr>
                    </a:p>
                  </a:txBody>
                  <a:tcPr marL="68580" marR="68580" marT="0" marB="0" anchor="b"/>
                </a:tc>
                <a:tc>
                  <a:txBody>
                    <a:bodyPr/>
                    <a:lstStyle/>
                    <a:p>
                      <a:pPr marL="0" marR="0" algn="r">
                        <a:lnSpc>
                          <a:spcPct val="200000"/>
                        </a:lnSpc>
                        <a:spcBef>
                          <a:spcPts val="0"/>
                        </a:spcBef>
                        <a:spcAft>
                          <a:spcPts val="0"/>
                        </a:spcAft>
                      </a:pPr>
                      <a:r>
                        <a:rPr lang="en-US" sz="2000" dirty="0" smtClean="0">
                          <a:solidFill>
                            <a:schemeClr val="bg1">
                              <a:lumMod val="10000"/>
                            </a:schemeClr>
                          </a:solidFill>
                          <a:effectLst/>
                        </a:rPr>
                        <a:t>70%</a:t>
                      </a:r>
                      <a:endParaRPr lang="en-US" sz="2000" dirty="0">
                        <a:solidFill>
                          <a:schemeClr val="bg1">
                            <a:lumMod val="10000"/>
                          </a:schemeClr>
                        </a:solidFill>
                        <a:effectLst/>
                        <a:latin typeface="Times New Roman"/>
                        <a:ea typeface="Times New Roman"/>
                      </a:endParaRPr>
                    </a:p>
                  </a:txBody>
                  <a:tcPr marL="68580" marR="68580" marT="0" marB="0" anchor="b"/>
                </a:tc>
                <a:tc>
                  <a:txBody>
                    <a:bodyPr/>
                    <a:lstStyle/>
                    <a:p>
                      <a:pPr marL="0" marR="0" algn="r">
                        <a:lnSpc>
                          <a:spcPct val="200000"/>
                        </a:lnSpc>
                        <a:spcBef>
                          <a:spcPts val="0"/>
                        </a:spcBef>
                        <a:spcAft>
                          <a:spcPts val="0"/>
                        </a:spcAft>
                      </a:pPr>
                      <a:r>
                        <a:rPr lang="en-US" sz="2000" dirty="0" smtClean="0">
                          <a:solidFill>
                            <a:schemeClr val="bg1">
                              <a:lumMod val="10000"/>
                            </a:schemeClr>
                          </a:solidFill>
                          <a:effectLst/>
                        </a:rPr>
                        <a:t>62%</a:t>
                      </a:r>
                      <a:endParaRPr lang="en-US" sz="2000" dirty="0">
                        <a:solidFill>
                          <a:schemeClr val="bg1">
                            <a:lumMod val="10000"/>
                          </a:schemeClr>
                        </a:solidFill>
                        <a:effectLst/>
                        <a:latin typeface="Times New Roman"/>
                        <a:ea typeface="Times New Roman"/>
                      </a:endParaRPr>
                    </a:p>
                  </a:txBody>
                  <a:tcPr marL="68580" marR="68580" marT="0" marB="0" anchor="b"/>
                </a:tc>
              </a:tr>
              <a:tr h="796132">
                <a:tc>
                  <a:txBody>
                    <a:bodyPr/>
                    <a:lstStyle/>
                    <a:p>
                      <a:pPr marL="0" marR="0">
                        <a:lnSpc>
                          <a:spcPct val="100000"/>
                        </a:lnSpc>
                        <a:spcBef>
                          <a:spcPts val="0"/>
                        </a:spcBef>
                        <a:spcAft>
                          <a:spcPts val="0"/>
                        </a:spcAft>
                      </a:pPr>
                      <a:r>
                        <a:rPr lang="en-US" sz="2000" dirty="0" smtClean="0">
                          <a:solidFill>
                            <a:schemeClr val="bg1">
                              <a:lumMod val="10000"/>
                            </a:schemeClr>
                          </a:solidFill>
                          <a:effectLst/>
                        </a:rPr>
                        <a:t>Discourse </a:t>
                      </a:r>
                    </a:p>
                    <a:p>
                      <a:pPr marL="0" marR="0">
                        <a:lnSpc>
                          <a:spcPct val="100000"/>
                        </a:lnSpc>
                        <a:spcBef>
                          <a:spcPts val="0"/>
                        </a:spcBef>
                        <a:spcAft>
                          <a:spcPts val="0"/>
                        </a:spcAft>
                      </a:pPr>
                      <a:r>
                        <a:rPr lang="en-US" sz="2000" dirty="0" smtClean="0">
                          <a:solidFill>
                            <a:schemeClr val="bg1">
                              <a:lumMod val="10000"/>
                            </a:schemeClr>
                          </a:solidFill>
                          <a:effectLst/>
                        </a:rPr>
                        <a:t>(Structured</a:t>
                      </a:r>
                      <a:r>
                        <a:rPr lang="en-US" sz="2000" baseline="0" dirty="0" smtClean="0">
                          <a:solidFill>
                            <a:schemeClr val="bg1">
                              <a:lumMod val="10000"/>
                            </a:schemeClr>
                          </a:solidFill>
                          <a:effectLst/>
                        </a:rPr>
                        <a:t> Ab. Labels)</a:t>
                      </a:r>
                      <a:endParaRPr lang="en-US" sz="2000" dirty="0">
                        <a:solidFill>
                          <a:schemeClr val="bg1">
                            <a:lumMod val="10000"/>
                          </a:schemeClr>
                        </a:solidFill>
                        <a:effectLst/>
                        <a:latin typeface="Times New Roman"/>
                        <a:ea typeface="Times New Roman"/>
                      </a:endParaRPr>
                    </a:p>
                  </a:txBody>
                  <a:tcPr marL="68580" marR="68580" marT="0" marB="0" anchor="b">
                    <a:solidFill>
                      <a:srgbClr val="E9EDF4"/>
                    </a:solidFill>
                  </a:tcPr>
                </a:tc>
                <a:tc>
                  <a:txBody>
                    <a:bodyPr/>
                    <a:lstStyle/>
                    <a:p>
                      <a:pPr marL="0" marR="0" algn="r">
                        <a:lnSpc>
                          <a:spcPct val="200000"/>
                        </a:lnSpc>
                        <a:spcBef>
                          <a:spcPts val="0"/>
                        </a:spcBef>
                        <a:spcAft>
                          <a:spcPts val="0"/>
                        </a:spcAft>
                      </a:pPr>
                      <a:r>
                        <a:rPr lang="en-US" sz="2000" dirty="0" smtClean="0">
                          <a:solidFill>
                            <a:schemeClr val="bg1">
                              <a:lumMod val="10000"/>
                            </a:schemeClr>
                          </a:solidFill>
                          <a:effectLst/>
                        </a:rPr>
                        <a:t>70%</a:t>
                      </a:r>
                      <a:endParaRPr lang="en-US" sz="2000" dirty="0">
                        <a:solidFill>
                          <a:schemeClr val="bg1">
                            <a:lumMod val="10000"/>
                          </a:schemeClr>
                        </a:solidFill>
                        <a:effectLst/>
                        <a:latin typeface="Times New Roman"/>
                        <a:ea typeface="Times New Roman"/>
                      </a:endParaRPr>
                    </a:p>
                  </a:txBody>
                  <a:tcPr marL="68580" marR="68580" marT="0" marB="0" anchor="b"/>
                </a:tc>
                <a:tc>
                  <a:txBody>
                    <a:bodyPr/>
                    <a:lstStyle/>
                    <a:p>
                      <a:pPr marL="0" marR="0" algn="r">
                        <a:lnSpc>
                          <a:spcPct val="200000"/>
                        </a:lnSpc>
                        <a:spcBef>
                          <a:spcPts val="0"/>
                        </a:spcBef>
                        <a:spcAft>
                          <a:spcPts val="0"/>
                        </a:spcAft>
                      </a:pPr>
                      <a:r>
                        <a:rPr lang="en-US" sz="2000" dirty="0" smtClean="0">
                          <a:solidFill>
                            <a:schemeClr val="bg1">
                              <a:lumMod val="10000"/>
                            </a:schemeClr>
                          </a:solidFill>
                          <a:effectLst/>
                        </a:rPr>
                        <a:t>80%</a:t>
                      </a:r>
                      <a:endParaRPr lang="en-US" sz="2000" dirty="0">
                        <a:solidFill>
                          <a:schemeClr val="bg1">
                            <a:lumMod val="10000"/>
                          </a:schemeClr>
                        </a:solidFill>
                        <a:effectLst/>
                        <a:latin typeface="Times New Roman"/>
                        <a:ea typeface="Times New Roman"/>
                      </a:endParaRPr>
                    </a:p>
                  </a:txBody>
                  <a:tcPr marL="68580" marR="68580" marT="0" marB="0" anchor="b"/>
                </a:tc>
                <a:tc>
                  <a:txBody>
                    <a:bodyPr/>
                    <a:lstStyle/>
                    <a:p>
                      <a:pPr marL="0" marR="0" algn="r">
                        <a:lnSpc>
                          <a:spcPct val="200000"/>
                        </a:lnSpc>
                        <a:spcBef>
                          <a:spcPts val="0"/>
                        </a:spcBef>
                        <a:spcAft>
                          <a:spcPts val="0"/>
                        </a:spcAft>
                      </a:pPr>
                      <a:r>
                        <a:rPr lang="en-US" sz="2000" dirty="0" smtClean="0">
                          <a:solidFill>
                            <a:schemeClr val="bg1">
                              <a:lumMod val="10000"/>
                            </a:schemeClr>
                          </a:solidFill>
                          <a:effectLst/>
                        </a:rPr>
                        <a:t>75%</a:t>
                      </a:r>
                      <a:endParaRPr lang="en-US" sz="2000" dirty="0">
                        <a:solidFill>
                          <a:schemeClr val="bg1">
                            <a:lumMod val="10000"/>
                          </a:schemeClr>
                        </a:solidFill>
                        <a:effectLst/>
                        <a:latin typeface="Times New Roman"/>
                        <a:ea typeface="Times New Roman"/>
                      </a:endParaRPr>
                    </a:p>
                  </a:txBody>
                  <a:tcPr marL="68580" marR="68580" marT="0" marB="0" anchor="b"/>
                </a:tc>
              </a:tr>
              <a:tr h="611626">
                <a:tc>
                  <a:txBody>
                    <a:bodyPr/>
                    <a:lstStyle/>
                    <a:p>
                      <a:pPr marL="0" marR="0">
                        <a:lnSpc>
                          <a:spcPct val="200000"/>
                        </a:lnSpc>
                        <a:spcBef>
                          <a:spcPts val="0"/>
                        </a:spcBef>
                        <a:spcAft>
                          <a:spcPts val="0"/>
                        </a:spcAft>
                      </a:pPr>
                      <a:r>
                        <a:rPr lang="en-US" sz="2000" dirty="0" err="1" smtClean="0">
                          <a:solidFill>
                            <a:schemeClr val="bg1">
                              <a:lumMod val="10000"/>
                            </a:schemeClr>
                          </a:solidFill>
                          <a:effectLst/>
                        </a:rPr>
                        <a:t>pos</a:t>
                      </a:r>
                      <a:r>
                        <a:rPr lang="en-US" sz="2000" dirty="0" smtClean="0">
                          <a:solidFill>
                            <a:schemeClr val="bg1">
                              <a:lumMod val="10000"/>
                            </a:schemeClr>
                          </a:solidFill>
                          <a:effectLst/>
                        </a:rPr>
                        <a:t> </a:t>
                      </a:r>
                      <a:r>
                        <a:rPr lang="en-US" sz="2000" dirty="0">
                          <a:solidFill>
                            <a:schemeClr val="bg1">
                              <a:lumMod val="10000"/>
                            </a:schemeClr>
                          </a:solidFill>
                          <a:effectLst/>
                        </a:rPr>
                        <a:t>+ discourse</a:t>
                      </a:r>
                      <a:endParaRPr lang="en-US" sz="2000" dirty="0">
                        <a:solidFill>
                          <a:schemeClr val="bg1">
                            <a:lumMod val="10000"/>
                          </a:schemeClr>
                        </a:solidFill>
                        <a:effectLst/>
                        <a:latin typeface="Times New Roman"/>
                        <a:ea typeface="Times New Roman"/>
                      </a:endParaRPr>
                    </a:p>
                  </a:txBody>
                  <a:tcPr marL="68580" marR="68580" marT="0" marB="0" anchor="b">
                    <a:solidFill>
                      <a:srgbClr val="D0D8E8"/>
                    </a:solidFill>
                  </a:tcPr>
                </a:tc>
                <a:tc>
                  <a:txBody>
                    <a:bodyPr/>
                    <a:lstStyle/>
                    <a:p>
                      <a:pPr marL="0" marR="0" algn="r">
                        <a:lnSpc>
                          <a:spcPct val="200000"/>
                        </a:lnSpc>
                        <a:spcBef>
                          <a:spcPts val="0"/>
                        </a:spcBef>
                        <a:spcAft>
                          <a:spcPts val="0"/>
                        </a:spcAft>
                      </a:pPr>
                      <a:r>
                        <a:rPr lang="en-US" sz="2000" dirty="0" smtClean="0">
                          <a:solidFill>
                            <a:schemeClr val="bg1">
                              <a:lumMod val="10000"/>
                            </a:schemeClr>
                          </a:solidFill>
                          <a:effectLst/>
                        </a:rPr>
                        <a:t>70%</a:t>
                      </a:r>
                      <a:endParaRPr lang="en-US" sz="2000" dirty="0">
                        <a:solidFill>
                          <a:schemeClr val="bg1">
                            <a:lumMod val="10000"/>
                          </a:schemeClr>
                        </a:solidFill>
                        <a:effectLst/>
                        <a:latin typeface="Times New Roman"/>
                        <a:ea typeface="Times New Roman"/>
                      </a:endParaRPr>
                    </a:p>
                  </a:txBody>
                  <a:tcPr marL="68580" marR="68580" marT="0" marB="0" anchor="b"/>
                </a:tc>
                <a:tc>
                  <a:txBody>
                    <a:bodyPr/>
                    <a:lstStyle/>
                    <a:p>
                      <a:pPr marL="0" marR="0" algn="r">
                        <a:lnSpc>
                          <a:spcPct val="200000"/>
                        </a:lnSpc>
                        <a:spcBef>
                          <a:spcPts val="0"/>
                        </a:spcBef>
                        <a:spcAft>
                          <a:spcPts val="0"/>
                        </a:spcAft>
                      </a:pPr>
                      <a:r>
                        <a:rPr lang="en-US" sz="2000" dirty="0" smtClean="0">
                          <a:solidFill>
                            <a:schemeClr val="bg1">
                              <a:lumMod val="10000"/>
                            </a:schemeClr>
                          </a:solidFill>
                          <a:effectLst/>
                        </a:rPr>
                        <a:t>86%</a:t>
                      </a:r>
                      <a:endParaRPr lang="en-US" sz="2000" dirty="0">
                        <a:solidFill>
                          <a:schemeClr val="bg1">
                            <a:lumMod val="10000"/>
                          </a:schemeClr>
                        </a:solidFill>
                        <a:effectLst/>
                        <a:latin typeface="Times New Roman"/>
                        <a:ea typeface="Times New Roman"/>
                      </a:endParaRPr>
                    </a:p>
                  </a:txBody>
                  <a:tcPr marL="68580" marR="68580" marT="0" marB="0" anchor="b"/>
                </a:tc>
                <a:tc>
                  <a:txBody>
                    <a:bodyPr/>
                    <a:lstStyle/>
                    <a:p>
                      <a:pPr marL="0" marR="0" algn="r">
                        <a:lnSpc>
                          <a:spcPct val="200000"/>
                        </a:lnSpc>
                        <a:spcBef>
                          <a:spcPts val="0"/>
                        </a:spcBef>
                        <a:spcAft>
                          <a:spcPts val="0"/>
                        </a:spcAft>
                      </a:pPr>
                      <a:r>
                        <a:rPr lang="en-US" sz="2000" dirty="0" smtClean="0">
                          <a:solidFill>
                            <a:schemeClr val="bg1">
                              <a:lumMod val="10000"/>
                            </a:schemeClr>
                          </a:solidFill>
                          <a:effectLst/>
                        </a:rPr>
                        <a:t>76.89%</a:t>
                      </a:r>
                      <a:endParaRPr lang="en-US" sz="2000" dirty="0">
                        <a:solidFill>
                          <a:schemeClr val="bg1">
                            <a:lumMod val="10000"/>
                          </a:schemeClr>
                        </a:solidFill>
                        <a:effectLst/>
                        <a:latin typeface="Times New Roman"/>
                        <a:ea typeface="Times New Roman"/>
                      </a:endParaRPr>
                    </a:p>
                  </a:txBody>
                  <a:tcPr marL="68580" marR="68580" marT="0" marB="0" anchor="b"/>
                </a:tc>
              </a:tr>
              <a:tr h="611626">
                <a:tc>
                  <a:txBody>
                    <a:bodyPr/>
                    <a:lstStyle/>
                    <a:p>
                      <a:pPr marL="0" marR="0">
                        <a:lnSpc>
                          <a:spcPct val="200000"/>
                        </a:lnSpc>
                        <a:spcBef>
                          <a:spcPts val="0"/>
                        </a:spcBef>
                        <a:spcAft>
                          <a:spcPts val="0"/>
                        </a:spcAft>
                      </a:pPr>
                      <a:r>
                        <a:rPr lang="en-US" sz="2000" dirty="0" err="1" smtClean="0">
                          <a:solidFill>
                            <a:schemeClr val="bg1">
                              <a:lumMod val="10000"/>
                            </a:schemeClr>
                          </a:solidFill>
                          <a:effectLst/>
                        </a:rPr>
                        <a:t>pos</a:t>
                      </a:r>
                      <a:r>
                        <a:rPr lang="en-US" sz="2000" dirty="0" smtClean="0">
                          <a:solidFill>
                            <a:schemeClr val="bg1">
                              <a:lumMod val="10000"/>
                            </a:schemeClr>
                          </a:solidFill>
                          <a:effectLst/>
                        </a:rPr>
                        <a:t> </a:t>
                      </a:r>
                      <a:r>
                        <a:rPr lang="en-US" sz="2000" dirty="0">
                          <a:solidFill>
                            <a:schemeClr val="bg1">
                              <a:lumMod val="10000"/>
                            </a:schemeClr>
                          </a:solidFill>
                          <a:effectLst/>
                        </a:rPr>
                        <a:t>+ </a:t>
                      </a:r>
                      <a:r>
                        <a:rPr lang="en-US" sz="2000" dirty="0" smtClean="0">
                          <a:solidFill>
                            <a:schemeClr val="bg1">
                              <a:lumMod val="10000"/>
                            </a:schemeClr>
                          </a:solidFill>
                          <a:effectLst/>
                        </a:rPr>
                        <a:t>discourse </a:t>
                      </a:r>
                      <a:r>
                        <a:rPr lang="en-US" sz="2000" dirty="0">
                          <a:solidFill>
                            <a:schemeClr val="bg1">
                              <a:lumMod val="10000"/>
                            </a:schemeClr>
                          </a:solidFill>
                          <a:effectLst/>
                        </a:rPr>
                        <a:t>+ </a:t>
                      </a:r>
                      <a:r>
                        <a:rPr lang="en-US" sz="2000" dirty="0" smtClean="0">
                          <a:solidFill>
                            <a:schemeClr val="bg1">
                              <a:lumMod val="10000"/>
                            </a:schemeClr>
                          </a:solidFill>
                          <a:effectLst/>
                        </a:rPr>
                        <a:t>GO</a:t>
                      </a:r>
                      <a:endParaRPr lang="en-US" sz="2000" dirty="0">
                        <a:solidFill>
                          <a:schemeClr val="bg1">
                            <a:lumMod val="10000"/>
                          </a:schemeClr>
                        </a:solidFill>
                        <a:effectLst/>
                        <a:latin typeface="Times New Roman"/>
                        <a:ea typeface="Times New Roman"/>
                      </a:endParaRPr>
                    </a:p>
                  </a:txBody>
                  <a:tcPr marL="68580" marR="68580" marT="0" marB="0" anchor="b">
                    <a:solidFill>
                      <a:srgbClr val="E9EDF4"/>
                    </a:solidFill>
                  </a:tcPr>
                </a:tc>
                <a:tc>
                  <a:txBody>
                    <a:bodyPr/>
                    <a:lstStyle/>
                    <a:p>
                      <a:pPr marL="0" marR="0" algn="r">
                        <a:lnSpc>
                          <a:spcPct val="200000"/>
                        </a:lnSpc>
                        <a:spcBef>
                          <a:spcPts val="0"/>
                        </a:spcBef>
                        <a:spcAft>
                          <a:spcPts val="0"/>
                        </a:spcAft>
                      </a:pPr>
                      <a:r>
                        <a:rPr lang="en-US" sz="2000" dirty="0" smtClean="0">
                          <a:solidFill>
                            <a:schemeClr val="bg1">
                              <a:lumMod val="10000"/>
                            </a:schemeClr>
                          </a:solidFill>
                          <a:effectLst/>
                        </a:rPr>
                        <a:t>70%</a:t>
                      </a:r>
                      <a:endParaRPr lang="en-US" sz="2000" dirty="0">
                        <a:solidFill>
                          <a:schemeClr val="bg1">
                            <a:lumMod val="10000"/>
                          </a:schemeClr>
                        </a:solidFill>
                        <a:effectLst/>
                        <a:latin typeface="Times New Roman"/>
                        <a:ea typeface="Times New Roman"/>
                      </a:endParaRPr>
                    </a:p>
                  </a:txBody>
                  <a:tcPr marL="68580" marR="68580" marT="0" marB="0" anchor="b"/>
                </a:tc>
                <a:tc>
                  <a:txBody>
                    <a:bodyPr/>
                    <a:lstStyle/>
                    <a:p>
                      <a:pPr marL="0" marR="0" algn="r">
                        <a:lnSpc>
                          <a:spcPct val="200000"/>
                        </a:lnSpc>
                        <a:spcBef>
                          <a:spcPts val="0"/>
                        </a:spcBef>
                        <a:spcAft>
                          <a:spcPts val="0"/>
                        </a:spcAft>
                      </a:pPr>
                      <a:r>
                        <a:rPr lang="en-US" sz="2000" dirty="0" smtClean="0">
                          <a:solidFill>
                            <a:schemeClr val="bg1">
                              <a:lumMod val="10000"/>
                            </a:schemeClr>
                          </a:solidFill>
                          <a:effectLst/>
                        </a:rPr>
                        <a:t>86%</a:t>
                      </a:r>
                      <a:endParaRPr lang="en-US" sz="2000" dirty="0">
                        <a:solidFill>
                          <a:schemeClr val="bg1">
                            <a:lumMod val="10000"/>
                          </a:schemeClr>
                        </a:solidFill>
                        <a:effectLst/>
                        <a:latin typeface="Times New Roman"/>
                        <a:ea typeface="Times New Roman"/>
                      </a:endParaRPr>
                    </a:p>
                  </a:txBody>
                  <a:tcPr marL="68580" marR="68580" marT="0" marB="0" anchor="b"/>
                </a:tc>
                <a:tc>
                  <a:txBody>
                    <a:bodyPr/>
                    <a:lstStyle/>
                    <a:p>
                      <a:pPr marL="0" marR="0" algn="r">
                        <a:lnSpc>
                          <a:spcPct val="200000"/>
                        </a:lnSpc>
                        <a:spcBef>
                          <a:spcPts val="0"/>
                        </a:spcBef>
                        <a:spcAft>
                          <a:spcPts val="0"/>
                        </a:spcAft>
                      </a:pPr>
                      <a:r>
                        <a:rPr lang="en-US" sz="2000" dirty="0" smtClean="0">
                          <a:solidFill>
                            <a:schemeClr val="bg1">
                              <a:lumMod val="10000"/>
                            </a:schemeClr>
                          </a:solidFill>
                          <a:effectLst/>
                        </a:rPr>
                        <a:t>77.07%</a:t>
                      </a:r>
                      <a:endParaRPr lang="en-US" sz="2000" dirty="0">
                        <a:solidFill>
                          <a:schemeClr val="bg1">
                            <a:lumMod val="10000"/>
                          </a:schemeClr>
                        </a:solidFill>
                        <a:effectLst/>
                        <a:latin typeface="Times New Roman"/>
                        <a:ea typeface="Times New Roman"/>
                      </a:endParaRPr>
                    </a:p>
                  </a:txBody>
                  <a:tcPr marL="68580" marR="68580" marT="0" marB="0" anchor="b"/>
                </a:tc>
              </a:tr>
            </a:tbl>
          </a:graphicData>
        </a:graphic>
      </p:graphicFrame>
      <p:sp>
        <p:nvSpPr>
          <p:cNvPr id="6" name="5-Point Star 5"/>
          <p:cNvSpPr/>
          <p:nvPr/>
        </p:nvSpPr>
        <p:spPr>
          <a:xfrm rot="20962165">
            <a:off x="253299" y="5193580"/>
            <a:ext cx="421275" cy="430791"/>
          </a:xfrm>
          <a:prstGeom prst="star5">
            <a:avLst/>
          </a:prstGeom>
          <a:solidFill>
            <a:srgbClr val="FFFF00"/>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1692757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8077200" cy="685800"/>
          </a:xfrm>
        </p:spPr>
        <p:txBody>
          <a:bodyPr/>
          <a:lstStyle/>
          <a:p>
            <a:r>
              <a:rPr lang="en-US" dirty="0" smtClean="0"/>
              <a:t>Future Improvements and Research Areas</a:t>
            </a:r>
            <a:endParaRPr lang="en-US" dirty="0"/>
          </a:p>
        </p:txBody>
      </p:sp>
      <p:sp>
        <p:nvSpPr>
          <p:cNvPr id="3" name="Content Placeholder 2"/>
          <p:cNvSpPr>
            <a:spLocks noGrp="1"/>
          </p:cNvSpPr>
          <p:nvPr>
            <p:ph idx="1"/>
          </p:nvPr>
        </p:nvSpPr>
        <p:spPr/>
        <p:txBody>
          <a:bodyPr/>
          <a:lstStyle/>
          <a:p>
            <a:r>
              <a:rPr lang="en-US" dirty="0"/>
              <a:t>Additional preprocessing</a:t>
            </a:r>
          </a:p>
          <a:p>
            <a:pPr lvl="1"/>
            <a:r>
              <a:rPr lang="en-US" dirty="0"/>
              <a:t>Expand certain anaphora</a:t>
            </a:r>
          </a:p>
          <a:p>
            <a:r>
              <a:rPr lang="en-US" dirty="0" smtClean="0"/>
              <a:t>Extracting </a:t>
            </a:r>
            <a:r>
              <a:rPr lang="en-US" dirty="0"/>
              <a:t>i</a:t>
            </a:r>
            <a:r>
              <a:rPr lang="en-US" dirty="0" smtClean="0"/>
              <a:t>nteraction data</a:t>
            </a:r>
          </a:p>
          <a:p>
            <a:r>
              <a:rPr lang="en-US" dirty="0" smtClean="0"/>
              <a:t>Expanding the dictionaries</a:t>
            </a:r>
          </a:p>
          <a:p>
            <a:r>
              <a:rPr lang="en-US" dirty="0" smtClean="0"/>
              <a:t>Improved abbreviation </a:t>
            </a:r>
            <a:r>
              <a:rPr lang="en-US" dirty="0"/>
              <a:t>r</a:t>
            </a:r>
            <a:r>
              <a:rPr lang="en-US" dirty="0" smtClean="0"/>
              <a:t>esolution</a:t>
            </a:r>
          </a:p>
          <a:p>
            <a:r>
              <a:rPr lang="en-US" dirty="0" smtClean="0"/>
              <a:t>Additional training for low-performing species</a:t>
            </a:r>
          </a:p>
          <a:p>
            <a:r>
              <a:rPr lang="en-US" dirty="0" smtClean="0"/>
              <a:t>Integration of additional identification or normalization software</a:t>
            </a:r>
          </a:p>
          <a:p>
            <a:endParaRPr lang="en-US" dirty="0"/>
          </a:p>
        </p:txBody>
      </p:sp>
      <p:sp>
        <p:nvSpPr>
          <p:cNvPr id="4" name="Slide Number Placeholder 3"/>
          <p:cNvSpPr>
            <a:spLocks noGrp="1"/>
          </p:cNvSpPr>
          <p:nvPr>
            <p:ph type="sldNum" sz="quarter" idx="10"/>
          </p:nvPr>
        </p:nvSpPr>
        <p:spPr/>
        <p:txBody>
          <a:bodyPr/>
          <a:lstStyle/>
          <a:p>
            <a:fld id="{7DE3DC8A-4A07-44D3-A469-6DD60BBA3A61}" type="slidenum">
              <a:rPr lang="en-US" smtClean="0"/>
              <a:pPr/>
              <a:t>83</a:t>
            </a:fld>
            <a:endParaRPr lang="en-US" dirty="0"/>
          </a:p>
        </p:txBody>
      </p:sp>
    </p:spTree>
    <p:extLst>
      <p:ext uri="{BB962C8B-B14F-4D97-AF65-F5344CB8AC3E}">
        <p14:creationId xmlns:p14="http://schemas.microsoft.com/office/powerpoint/2010/main" val="1375723100"/>
      </p:ext>
    </p:extLst>
  </p:cSld>
  <p:clrMapOvr>
    <a:masterClrMapping/>
  </p:clrMapOv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9" y="457200"/>
            <a:ext cx="8296835" cy="685800"/>
          </a:xfrm>
        </p:spPr>
        <p:txBody>
          <a:bodyPr/>
          <a:lstStyle/>
          <a:p>
            <a:r>
              <a:rPr lang="en-US" dirty="0" smtClean="0"/>
              <a:t>Research and Outreach Efforts (</a:t>
            </a:r>
            <a:r>
              <a:rPr lang="en-US" dirty="0" err="1" smtClean="0"/>
              <a:t>concl</a:t>
            </a:r>
            <a:r>
              <a:rPr lang="en-US" dirty="0" smtClean="0"/>
              <a:t>.)</a:t>
            </a:r>
            <a:endParaRPr lang="en-US" dirty="0"/>
          </a:p>
        </p:txBody>
      </p:sp>
      <p:sp>
        <p:nvSpPr>
          <p:cNvPr id="3" name="Content Placeholder 2"/>
          <p:cNvSpPr>
            <a:spLocks noGrp="1"/>
          </p:cNvSpPr>
          <p:nvPr>
            <p:ph idx="1"/>
          </p:nvPr>
        </p:nvSpPr>
        <p:spPr/>
        <p:txBody>
          <a:bodyPr/>
          <a:lstStyle/>
          <a:p>
            <a:r>
              <a:rPr lang="en-US" dirty="0" smtClean="0"/>
              <a:t>External Collaboration</a:t>
            </a:r>
            <a:endParaRPr lang="en-US" dirty="0"/>
          </a:p>
          <a:p>
            <a:pPr lvl="1"/>
            <a:r>
              <a:rPr lang="en-US" dirty="0"/>
              <a:t>IBM </a:t>
            </a:r>
            <a:r>
              <a:rPr lang="en-US" dirty="0" err="1"/>
              <a:t>DeepQA</a:t>
            </a:r>
            <a:r>
              <a:rPr lang="en-US" dirty="0"/>
              <a:t> group: applying Watson to health care</a:t>
            </a:r>
          </a:p>
          <a:p>
            <a:r>
              <a:rPr lang="en-US" dirty="0" smtClean="0"/>
              <a:t>Data </a:t>
            </a:r>
            <a:r>
              <a:rPr lang="en-US" dirty="0"/>
              <a:t>Dissemination</a:t>
            </a:r>
          </a:p>
          <a:p>
            <a:pPr lvl="1"/>
            <a:r>
              <a:rPr lang="en-US" dirty="0"/>
              <a:t>MEDLINE Baseline Repository</a:t>
            </a:r>
          </a:p>
          <a:p>
            <a:pPr lvl="1"/>
            <a:r>
              <a:rPr lang="en-US" dirty="0"/>
              <a:t>WSD test collections</a:t>
            </a:r>
          </a:p>
          <a:p>
            <a:r>
              <a:rPr lang="en-US" dirty="0"/>
              <a:t>Biomedical </a:t>
            </a:r>
            <a:r>
              <a:rPr lang="en-US" dirty="0" smtClean="0"/>
              <a:t>NLP/IR </a:t>
            </a:r>
            <a:r>
              <a:rPr lang="en-US" dirty="0"/>
              <a:t>Challenges</a:t>
            </a:r>
          </a:p>
          <a:p>
            <a:pPr lvl="1"/>
            <a:r>
              <a:rPr lang="en-US" dirty="0" smtClean="0"/>
              <a:t>Text Retrieval Conference (TREC)</a:t>
            </a:r>
          </a:p>
          <a:p>
            <a:pPr lvl="2"/>
            <a:r>
              <a:rPr lang="en-US" dirty="0" smtClean="0"/>
              <a:t>Genomics track</a:t>
            </a:r>
          </a:p>
          <a:p>
            <a:pPr lvl="2"/>
            <a:r>
              <a:rPr lang="en-US" dirty="0" smtClean="0"/>
              <a:t>Medical </a:t>
            </a:r>
            <a:r>
              <a:rPr lang="en-US" dirty="0"/>
              <a:t>Records </a:t>
            </a:r>
            <a:r>
              <a:rPr lang="en-US" dirty="0" smtClean="0"/>
              <a:t>track</a:t>
            </a:r>
            <a:endParaRPr lang="en-US" dirty="0"/>
          </a:p>
          <a:p>
            <a:pPr lvl="1"/>
            <a:r>
              <a:rPr lang="en-US" dirty="0" smtClean="0"/>
              <a:t>Informatics for Integrating Biology &amp; the Bedside (i2b2)</a:t>
            </a:r>
            <a:endParaRPr lang="en-US" dirty="0"/>
          </a:p>
          <a:p>
            <a:pPr lvl="1"/>
            <a:r>
              <a:rPr lang="en-US" dirty="0" smtClean="0"/>
              <a:t>Medical NLP Challenge</a:t>
            </a:r>
            <a:endParaRPr lang="en-US" dirty="0"/>
          </a:p>
          <a:p>
            <a:endParaRPr lang="en-US" dirty="0"/>
          </a:p>
        </p:txBody>
      </p:sp>
      <p:sp>
        <p:nvSpPr>
          <p:cNvPr id="4" name="Slide Number Placeholder 3"/>
          <p:cNvSpPr>
            <a:spLocks noGrp="1"/>
          </p:cNvSpPr>
          <p:nvPr>
            <p:ph type="sldNum" sz="quarter" idx="10"/>
          </p:nvPr>
        </p:nvSpPr>
        <p:spPr/>
        <p:txBody>
          <a:bodyPr/>
          <a:lstStyle/>
          <a:p>
            <a:fld id="{7DE3DC8A-4A07-44D3-A469-6DD60BBA3A61}" type="slidenum">
              <a:rPr lang="en-US" smtClean="0"/>
              <a:pPr/>
              <a:t>84</a:t>
            </a:fld>
            <a:endParaRPr lang="en-US" dirty="0"/>
          </a:p>
        </p:txBody>
      </p:sp>
      <p:grpSp>
        <p:nvGrpSpPr>
          <p:cNvPr id="6" name="Group 5"/>
          <p:cNvGrpSpPr/>
          <p:nvPr/>
        </p:nvGrpSpPr>
        <p:grpSpPr>
          <a:xfrm>
            <a:off x="5484543" y="2454487"/>
            <a:ext cx="2907506" cy="2326005"/>
            <a:chOff x="5484543" y="2454487"/>
            <a:chExt cx="2907506" cy="2326005"/>
          </a:xfrm>
        </p:grpSpPr>
        <p:pic>
          <p:nvPicPr>
            <p:cNvPr id="4098" name="Picture 2" descr="C:\Users\jmork\AppData\Local\Microsoft\Windows\Temporary Internet Files\Content.IE5\WNPIIACJ\MC900432517[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84543" y="2454487"/>
              <a:ext cx="2907506" cy="232600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720862" y="2672862"/>
              <a:ext cx="2637692" cy="1107996"/>
            </a:xfrm>
            <a:prstGeom prst="rect">
              <a:avLst/>
            </a:prstGeom>
            <a:noFill/>
          </p:spPr>
          <p:txBody>
            <a:bodyPr wrap="square" rtlCol="0">
              <a:spAutoFit/>
            </a:bodyPr>
            <a:lstStyle/>
            <a:p>
              <a:r>
                <a:rPr lang="en-US" sz="2000" dirty="0" smtClean="0">
                  <a:solidFill>
                    <a:schemeClr val="accent4">
                      <a:lumMod val="10000"/>
                    </a:schemeClr>
                  </a:solidFill>
                </a:rPr>
                <a:t>Tomorrow …</a:t>
              </a:r>
            </a:p>
            <a:p>
              <a:endParaRPr lang="en-US" sz="1000" dirty="0">
                <a:solidFill>
                  <a:schemeClr val="accent4">
                    <a:lumMod val="10000"/>
                  </a:schemeClr>
                </a:solidFill>
              </a:endParaRPr>
            </a:p>
            <a:p>
              <a:r>
                <a:rPr lang="en-US" sz="1800" b="1" dirty="0" smtClean="0">
                  <a:solidFill>
                    <a:schemeClr val="accent4">
                      <a:lumMod val="10000"/>
                    </a:schemeClr>
                  </a:solidFill>
                </a:rPr>
                <a:t>LHNCBC Participation in NLP/IR Challenges</a:t>
              </a:r>
            </a:p>
          </p:txBody>
        </p:sp>
      </p:grpSp>
    </p:spTree>
    <p:extLst>
      <p:ext uri="{BB962C8B-B14F-4D97-AF65-F5344CB8AC3E}">
        <p14:creationId xmlns:p14="http://schemas.microsoft.com/office/powerpoint/2010/main" val="358990399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Introduction </a:t>
            </a:r>
            <a:r>
              <a:rPr lang="en-US" sz="2400" dirty="0" smtClean="0"/>
              <a:t>[</a:t>
            </a:r>
            <a:r>
              <a:rPr lang="en-US" sz="2400" dirty="0" err="1" smtClean="0"/>
              <a:t>Lan</a:t>
            </a:r>
            <a:r>
              <a:rPr lang="en-US" sz="2400" dirty="0" smtClean="0"/>
              <a:t>]</a:t>
            </a:r>
          </a:p>
          <a:p>
            <a:r>
              <a:rPr lang="en-US" dirty="0" err="1" smtClean="0"/>
              <a:t>MetaMap</a:t>
            </a:r>
            <a:r>
              <a:rPr lang="en-US" dirty="0" smtClean="0"/>
              <a:t> </a:t>
            </a:r>
            <a:r>
              <a:rPr lang="en-US" sz="2400" dirty="0" smtClean="0"/>
              <a:t>[Fran</a:t>
            </a:r>
            <a:r>
              <a:rPr lang="en-US" sz="2400" dirty="0" smtClean="0">
                <a:cs typeface="Times New Roman" pitchFamily="18" charset="0"/>
              </a:rPr>
              <a:t>ç</a:t>
            </a:r>
            <a:r>
              <a:rPr lang="en-US" sz="2400" dirty="0" smtClean="0"/>
              <a:t>ois]</a:t>
            </a:r>
          </a:p>
          <a:p>
            <a:r>
              <a:rPr lang="en-US" dirty="0" smtClean="0"/>
              <a:t>The NLM Medical Text Indexer (MTI) </a:t>
            </a:r>
            <a:r>
              <a:rPr lang="en-US" sz="2400" dirty="0" smtClean="0"/>
              <a:t>[Jim]</a:t>
            </a:r>
          </a:p>
          <a:p>
            <a:r>
              <a:rPr lang="en-US" dirty="0" smtClean="0"/>
              <a:t>Availability of Indexing Initiative Tools </a:t>
            </a:r>
            <a:r>
              <a:rPr lang="en-US" sz="2400" dirty="0" smtClean="0"/>
              <a:t>[Willie]</a:t>
            </a:r>
          </a:p>
          <a:p>
            <a:r>
              <a:rPr lang="en-US" dirty="0" smtClean="0"/>
              <a:t>Research and Outreach Efforts </a:t>
            </a:r>
            <a:r>
              <a:rPr lang="en-US" dirty="0"/>
              <a:t>[Antonio, Caitlin, </a:t>
            </a:r>
            <a:r>
              <a:rPr lang="en-US" dirty="0" err="1"/>
              <a:t>Lan</a:t>
            </a:r>
            <a:r>
              <a:rPr lang="en-US" dirty="0"/>
              <a:t>]</a:t>
            </a:r>
          </a:p>
          <a:p>
            <a:r>
              <a:rPr lang="en-US" dirty="0" smtClean="0">
                <a:solidFill>
                  <a:schemeClr val="accent2"/>
                </a:solidFill>
              </a:rPr>
              <a:t>Summary and Future Plans </a:t>
            </a:r>
            <a:r>
              <a:rPr lang="en-US" sz="2400" dirty="0" smtClean="0">
                <a:solidFill>
                  <a:schemeClr val="accent2"/>
                </a:solidFill>
              </a:rPr>
              <a:t>[</a:t>
            </a:r>
            <a:r>
              <a:rPr lang="en-US" sz="2400" dirty="0" err="1" smtClean="0">
                <a:solidFill>
                  <a:schemeClr val="accent2"/>
                </a:solidFill>
              </a:rPr>
              <a:t>Lan</a:t>
            </a:r>
            <a:r>
              <a:rPr lang="en-US" sz="2400" dirty="0" smtClean="0">
                <a:solidFill>
                  <a:schemeClr val="accent2"/>
                </a:solidFill>
              </a:rPr>
              <a:t>]</a:t>
            </a:r>
          </a:p>
          <a:p>
            <a:r>
              <a:rPr lang="en-US" dirty="0" smtClean="0"/>
              <a:t>Questions</a:t>
            </a:r>
          </a:p>
        </p:txBody>
      </p:sp>
      <p:sp>
        <p:nvSpPr>
          <p:cNvPr id="4" name="Slide Number Placeholder 3"/>
          <p:cNvSpPr>
            <a:spLocks noGrp="1"/>
          </p:cNvSpPr>
          <p:nvPr>
            <p:ph type="sldNum" sz="quarter" idx="10"/>
          </p:nvPr>
        </p:nvSpPr>
        <p:spPr/>
        <p:txBody>
          <a:bodyPr/>
          <a:lstStyle/>
          <a:p>
            <a:fld id="{7DE3DC8A-4A07-44D3-A469-6DD60BBA3A61}" type="slidenum">
              <a:rPr lang="en-US" smtClean="0"/>
              <a:pPr/>
              <a:t>85</a:t>
            </a:fld>
            <a:endParaRPr lang="en-US" dirty="0"/>
          </a:p>
        </p:txBody>
      </p:sp>
    </p:spTree>
    <p:extLst>
      <p:ext uri="{BB962C8B-B14F-4D97-AF65-F5344CB8AC3E}">
        <p14:creationId xmlns:p14="http://schemas.microsoft.com/office/powerpoint/2010/main" val="2604691789"/>
      </p:ext>
    </p:extLst>
  </p:cSld>
  <p:clrMapOvr>
    <a:masterClrMapping/>
  </p:clrMapOvr>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Indexing Initiative Top 10 (1/2)</a:t>
            </a:r>
            <a:endParaRPr lang="en-US" dirty="0"/>
          </a:p>
        </p:txBody>
      </p:sp>
      <p:sp>
        <p:nvSpPr>
          <p:cNvPr id="3" name="Content Placeholder 2"/>
          <p:cNvSpPr>
            <a:spLocks noGrp="1"/>
          </p:cNvSpPr>
          <p:nvPr>
            <p:ph idx="1"/>
          </p:nvPr>
        </p:nvSpPr>
        <p:spPr/>
        <p:txBody>
          <a:bodyPr/>
          <a:lstStyle/>
          <a:p>
            <a:pPr indent="-640080">
              <a:buNone/>
            </a:pPr>
            <a:r>
              <a:rPr lang="en-US" dirty="0" smtClean="0"/>
              <a:t>10. ‘MTI Why’ explanation facility</a:t>
            </a:r>
          </a:p>
          <a:p>
            <a:pPr indent="-640080">
              <a:spcBef>
                <a:spcPts val="1200"/>
              </a:spcBef>
              <a:buNone/>
            </a:pPr>
            <a:r>
              <a:rPr lang="en-US" dirty="0" smtClean="0"/>
              <a:t> 9. Application of MTI to Cataloging and History of </a:t>
            </a:r>
            <a:br>
              <a:rPr lang="en-US" dirty="0" smtClean="0"/>
            </a:br>
            <a:r>
              <a:rPr lang="en-US" dirty="0" smtClean="0"/>
              <a:t>	Medicine records</a:t>
            </a:r>
          </a:p>
          <a:p>
            <a:pPr indent="-640080">
              <a:spcBef>
                <a:spcPts val="1200"/>
              </a:spcBef>
              <a:buNone/>
            </a:pPr>
            <a:r>
              <a:rPr lang="en-US" dirty="0" smtClean="0"/>
              <a:t> 8. The </a:t>
            </a:r>
            <a:r>
              <a:rPr lang="en-US" dirty="0" err="1" smtClean="0"/>
              <a:t>MetaMap</a:t>
            </a:r>
            <a:r>
              <a:rPr lang="en-US" dirty="0" smtClean="0"/>
              <a:t> UIMA wrapper, increasing </a:t>
            </a:r>
            <a:r>
              <a:rPr lang="en-US" dirty="0" err="1" smtClean="0"/>
              <a:t>MetaMap’s</a:t>
            </a:r>
            <a:r>
              <a:rPr lang="en-US" dirty="0" smtClean="0"/>
              <a:t> 	availability</a:t>
            </a:r>
          </a:p>
          <a:p>
            <a:pPr indent="-640080">
              <a:spcBef>
                <a:spcPts val="1200"/>
              </a:spcBef>
              <a:buNone/>
            </a:pPr>
            <a:r>
              <a:rPr lang="en-US" dirty="0" smtClean="0"/>
              <a:t> 7. Significant speedup of </a:t>
            </a:r>
            <a:r>
              <a:rPr lang="en-US" dirty="0" err="1" smtClean="0"/>
              <a:t>MetaMap</a:t>
            </a:r>
            <a:endParaRPr lang="en-US" dirty="0" smtClean="0"/>
          </a:p>
          <a:p>
            <a:pPr indent="-640080">
              <a:spcBef>
                <a:spcPts val="1200"/>
              </a:spcBef>
              <a:buNone/>
            </a:pPr>
            <a:r>
              <a:rPr lang="en-US" dirty="0" smtClean="0"/>
              <a:t> 6. Collaboration with IBM </a:t>
            </a:r>
            <a:r>
              <a:rPr lang="en-US" dirty="0" err="1" smtClean="0"/>
              <a:t>DeepQA</a:t>
            </a:r>
            <a:r>
              <a:rPr lang="en-US" dirty="0" smtClean="0"/>
              <a:t> group applying Watson 	to health care</a:t>
            </a:r>
            <a:endParaRPr lang="en-US" dirty="0"/>
          </a:p>
        </p:txBody>
      </p:sp>
      <p:sp>
        <p:nvSpPr>
          <p:cNvPr id="4" name="Slide Number Placeholder 3"/>
          <p:cNvSpPr>
            <a:spLocks noGrp="1"/>
          </p:cNvSpPr>
          <p:nvPr>
            <p:ph type="sldNum" sz="quarter" idx="10"/>
          </p:nvPr>
        </p:nvSpPr>
        <p:spPr/>
        <p:txBody>
          <a:bodyPr/>
          <a:lstStyle/>
          <a:p>
            <a:fld id="{7DE3DC8A-4A07-44D3-A469-6DD60BBA3A61}" type="slidenum">
              <a:rPr lang="en-US" smtClean="0"/>
              <a:pPr/>
              <a:t>86</a:t>
            </a:fld>
            <a:endParaRPr lang="en-US" dirty="0"/>
          </a:p>
        </p:txBody>
      </p:sp>
    </p:spTree>
    <p:extLst>
      <p:ext uri="{BB962C8B-B14F-4D97-AF65-F5344CB8AC3E}">
        <p14:creationId xmlns:p14="http://schemas.microsoft.com/office/powerpoint/2010/main" val="263826916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Indexing Initiative Top 10 (2/2)</a:t>
            </a:r>
            <a:endParaRPr lang="en-US" dirty="0"/>
          </a:p>
        </p:txBody>
      </p:sp>
      <p:sp>
        <p:nvSpPr>
          <p:cNvPr id="3" name="Content Placeholder 2"/>
          <p:cNvSpPr>
            <a:spLocks noGrp="1"/>
          </p:cNvSpPr>
          <p:nvPr>
            <p:ph idx="1"/>
          </p:nvPr>
        </p:nvSpPr>
        <p:spPr>
          <a:xfrm>
            <a:off x="732934" y="1505146"/>
            <a:ext cx="7772400" cy="4572000"/>
          </a:xfrm>
        </p:spPr>
        <p:txBody>
          <a:bodyPr/>
          <a:lstStyle/>
          <a:p>
            <a:pPr>
              <a:buNone/>
            </a:pPr>
            <a:r>
              <a:rPr lang="en-US" dirty="0" smtClean="0"/>
              <a:t>5. The development of Gene Indexing Assistant (GIA)</a:t>
            </a:r>
          </a:p>
          <a:p>
            <a:pPr>
              <a:spcBef>
                <a:spcPts val="1200"/>
              </a:spcBef>
              <a:buNone/>
            </a:pPr>
            <a:r>
              <a:rPr lang="en-US" dirty="0" smtClean="0"/>
              <a:t>4. More WSD methods with better results</a:t>
            </a:r>
          </a:p>
          <a:p>
            <a:pPr>
              <a:spcBef>
                <a:spcPts val="1200"/>
              </a:spcBef>
              <a:buNone/>
            </a:pPr>
            <a:r>
              <a:rPr lang="en-US" dirty="0" smtClean="0"/>
              <a:t>3. Improvement in MTI’s performance due to technical enhancements and close collaboration with Index Section</a:t>
            </a:r>
          </a:p>
          <a:p>
            <a:pPr>
              <a:spcBef>
                <a:spcPts val="1200"/>
              </a:spcBef>
              <a:buNone/>
            </a:pPr>
            <a:r>
              <a:rPr lang="en-US" dirty="0" smtClean="0"/>
              <a:t>2. Downloadable releases of </a:t>
            </a:r>
            <a:r>
              <a:rPr lang="en-US" dirty="0" err="1" smtClean="0"/>
              <a:t>MetaMap</a:t>
            </a:r>
            <a:r>
              <a:rPr lang="en-US" dirty="0" smtClean="0"/>
              <a:t>, especially for Windows</a:t>
            </a:r>
          </a:p>
          <a:p>
            <a:pPr>
              <a:spcBef>
                <a:spcPts val="1200"/>
              </a:spcBef>
              <a:buNone/>
            </a:pPr>
            <a:r>
              <a:rPr lang="en-US" dirty="0">
                <a:solidFill>
                  <a:schemeClr val="bg2"/>
                </a:solidFill>
              </a:rPr>
              <a:t> </a:t>
            </a:r>
            <a:r>
              <a:rPr lang="en-US" dirty="0" smtClean="0">
                <a:solidFill>
                  <a:schemeClr val="bg2"/>
                </a:solidFill>
              </a:rPr>
              <a:t>   </a:t>
            </a:r>
            <a:r>
              <a:rPr lang="en-US" sz="2800" dirty="0" smtClean="0">
                <a:solidFill>
                  <a:schemeClr val="accent2"/>
                </a:solidFill>
              </a:rPr>
              <a:t>Inauguration of MTI as a first-line indexer (MTIFL)!</a:t>
            </a:r>
            <a:endParaRPr lang="en-US" sz="2800" dirty="0">
              <a:solidFill>
                <a:schemeClr val="accent2"/>
              </a:solidFill>
            </a:endParaRPr>
          </a:p>
        </p:txBody>
      </p:sp>
      <p:sp>
        <p:nvSpPr>
          <p:cNvPr id="4" name="Slide Number Placeholder 3"/>
          <p:cNvSpPr>
            <a:spLocks noGrp="1"/>
          </p:cNvSpPr>
          <p:nvPr>
            <p:ph type="sldNum" sz="quarter" idx="10"/>
          </p:nvPr>
        </p:nvSpPr>
        <p:spPr/>
        <p:txBody>
          <a:bodyPr/>
          <a:lstStyle/>
          <a:p>
            <a:fld id="{7DE3DC8A-4A07-44D3-A469-6DD60BBA3A61}" type="slidenum">
              <a:rPr lang="en-US" smtClean="0"/>
              <a:pPr/>
              <a:t>87</a:t>
            </a:fld>
            <a:endParaRPr lang="en-US" dirty="0"/>
          </a:p>
        </p:txBody>
      </p:sp>
      <p:pic>
        <p:nvPicPr>
          <p:cNvPr id="6" name="1_md_wht.gif">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cstate="print"/>
          <a:stretch>
            <a:fillRect/>
          </a:stretch>
        </p:blipFill>
        <p:spPr>
          <a:xfrm>
            <a:off x="663389" y="4234507"/>
            <a:ext cx="381000" cy="571500"/>
          </a:xfrm>
          <a:prstGeom prst="rect">
            <a:avLst/>
          </a:prstGeom>
        </p:spPr>
      </p:pic>
    </p:spTree>
    <p:extLst>
      <p:ext uri="{BB962C8B-B14F-4D97-AF65-F5344CB8AC3E}">
        <p14:creationId xmlns:p14="http://schemas.microsoft.com/office/powerpoint/2010/main" val="32260713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additive="base">
                                        <p:cTn id="35" dur="500" fill="hold"/>
                                        <p:tgtEl>
                                          <p:spTgt spid="6"/>
                                        </p:tgtEl>
                                        <p:attrNameLst>
                                          <p:attrName>ppt_x</p:attrName>
                                        </p:attrNameLst>
                                      </p:cBhvr>
                                      <p:tavLst>
                                        <p:tav tm="0">
                                          <p:val>
                                            <p:strVal val="#ppt_x"/>
                                          </p:val>
                                        </p:tav>
                                        <p:tav tm="100000">
                                          <p:val>
                                            <p:strVal val="#ppt_x"/>
                                          </p:val>
                                        </p:tav>
                                      </p:tavLst>
                                    </p:anim>
                                    <p:anim calcmode="lin" valueType="num">
                                      <p:cBhvr additive="base">
                                        <p:cTn id="36" dur="500" fill="hold"/>
                                        <p:tgtEl>
                                          <p:spTgt spid="6"/>
                                        </p:tgtEl>
                                        <p:attrNameLst>
                                          <p:attrName>ppt_y</p:attrName>
                                        </p:attrNameLst>
                                      </p:cBhvr>
                                      <p:tavLst>
                                        <p:tav tm="0">
                                          <p:val>
                                            <p:strVal val="1+#ppt_h/2"/>
                                          </p:val>
                                        </p:tav>
                                        <p:tav tm="100000">
                                          <p:val>
                                            <p:strVal val="#ppt_y"/>
                                          </p:val>
                                        </p:tav>
                                      </p:tavLst>
                                    </p:anim>
                                  </p:childTnLst>
                                </p:cTn>
                              </p:par>
                              <p:par>
                                <p:cTn id="37" presetID="1" presetClass="mediacall" presetSubtype="0" fill="hold" nodeType="withEffect">
                                  <p:stCondLst>
                                    <p:cond delay="0"/>
                                  </p:stCondLst>
                                  <p:childTnLst>
                                    <p:cmd type="call" cmd="playFrom(0.0)">
                                      <p:cBhvr>
                                        <p:cTn id="38" dur="140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39" repeatCount="indefinite" fill="hold" display="0">
                  <p:stCondLst>
                    <p:cond delay="indefinite"/>
                  </p:stCondLst>
                </p:cTn>
                <p:tgtEl>
                  <p:spTgt spid="6"/>
                </p:tgtEl>
              </p:cMediaNode>
            </p:video>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Plans</a:t>
            </a:r>
            <a:endParaRPr lang="en-US" dirty="0"/>
          </a:p>
        </p:txBody>
      </p:sp>
      <p:sp>
        <p:nvSpPr>
          <p:cNvPr id="3" name="Content Placeholder 2"/>
          <p:cNvSpPr>
            <a:spLocks noGrp="1"/>
          </p:cNvSpPr>
          <p:nvPr>
            <p:ph idx="1"/>
          </p:nvPr>
        </p:nvSpPr>
        <p:spPr>
          <a:xfrm>
            <a:off x="685800" y="1354314"/>
            <a:ext cx="7772400" cy="4572000"/>
          </a:xfrm>
        </p:spPr>
        <p:txBody>
          <a:bodyPr/>
          <a:lstStyle/>
          <a:p>
            <a:r>
              <a:rPr lang="en-US" dirty="0"/>
              <a:t>Continued </a:t>
            </a:r>
            <a:r>
              <a:rPr lang="en-US" dirty="0" smtClean="0"/>
              <a:t>collaboration </a:t>
            </a:r>
            <a:r>
              <a:rPr lang="en-US" dirty="0"/>
              <a:t>with</a:t>
            </a:r>
          </a:p>
          <a:p>
            <a:pPr lvl="1"/>
            <a:r>
              <a:rPr lang="en-US" dirty="0"/>
              <a:t>The NLM Index Section</a:t>
            </a:r>
          </a:p>
          <a:p>
            <a:pPr lvl="1"/>
            <a:r>
              <a:rPr lang="en-US" dirty="0" smtClean="0"/>
              <a:t>IBM </a:t>
            </a:r>
            <a:r>
              <a:rPr lang="en-US" dirty="0"/>
              <a:t>and </a:t>
            </a:r>
            <a:r>
              <a:rPr lang="en-US" dirty="0" smtClean="0"/>
              <a:t>other external organizations</a:t>
            </a:r>
            <a:endParaRPr lang="en-US" dirty="0"/>
          </a:p>
          <a:p>
            <a:r>
              <a:rPr lang="en-US" dirty="0" smtClean="0"/>
              <a:t>Planned </a:t>
            </a:r>
            <a:r>
              <a:rPr lang="en-US" dirty="0"/>
              <a:t>improvements to </a:t>
            </a:r>
            <a:r>
              <a:rPr lang="en-US" dirty="0" err="1"/>
              <a:t>MetaMap</a:t>
            </a:r>
            <a:r>
              <a:rPr lang="en-US" dirty="0"/>
              <a:t> and MTI such as</a:t>
            </a:r>
          </a:p>
          <a:p>
            <a:pPr lvl="1"/>
            <a:r>
              <a:rPr lang="en-US" dirty="0"/>
              <a:t>Expansion/improvement of MTIFL capability</a:t>
            </a:r>
          </a:p>
          <a:p>
            <a:pPr lvl="1"/>
            <a:r>
              <a:rPr lang="en-US" dirty="0"/>
              <a:t>Add species detection to MTI for disambiguation and for GIA</a:t>
            </a:r>
          </a:p>
          <a:p>
            <a:pPr lvl="1"/>
            <a:r>
              <a:rPr lang="en-US" dirty="0"/>
              <a:t>Further </a:t>
            </a:r>
            <a:r>
              <a:rPr lang="en-US" dirty="0" smtClean="0"/>
              <a:t>MTI research with Antonio </a:t>
            </a:r>
            <a:r>
              <a:rPr lang="en-US" dirty="0" err="1" smtClean="0"/>
              <a:t>Jimeno-Yepes</a:t>
            </a:r>
            <a:r>
              <a:rPr lang="en-US" dirty="0" smtClean="0"/>
              <a:t> and Caitlin </a:t>
            </a:r>
            <a:r>
              <a:rPr lang="en-US" dirty="0" err="1" smtClean="0"/>
              <a:t>Sticco</a:t>
            </a:r>
            <a:endParaRPr lang="en-US" dirty="0"/>
          </a:p>
          <a:p>
            <a:pPr lvl="1"/>
            <a:r>
              <a:rPr lang="en-US" dirty="0" smtClean="0"/>
              <a:t>Possible </a:t>
            </a:r>
            <a:r>
              <a:rPr lang="en-US" dirty="0"/>
              <a:t>high-level </a:t>
            </a:r>
            <a:r>
              <a:rPr lang="en-US" dirty="0" err="1"/>
              <a:t>MetaMap</a:t>
            </a:r>
            <a:r>
              <a:rPr lang="en-US" dirty="0"/>
              <a:t> modularization to facilitate plug and play strategies</a:t>
            </a:r>
          </a:p>
          <a:p>
            <a:pPr lvl="1"/>
            <a:endParaRPr lang="en-US" dirty="0"/>
          </a:p>
        </p:txBody>
      </p:sp>
      <p:sp>
        <p:nvSpPr>
          <p:cNvPr id="4" name="Slide Number Placeholder 3"/>
          <p:cNvSpPr>
            <a:spLocks noGrp="1"/>
          </p:cNvSpPr>
          <p:nvPr>
            <p:ph type="sldNum" sz="quarter" idx="10"/>
          </p:nvPr>
        </p:nvSpPr>
        <p:spPr/>
        <p:txBody>
          <a:bodyPr/>
          <a:lstStyle/>
          <a:p>
            <a:fld id="{7DE3DC8A-4A07-44D3-A469-6DD60BBA3A61}" type="slidenum">
              <a:rPr lang="en-US" smtClean="0"/>
              <a:pPr/>
              <a:t>88</a:t>
            </a:fld>
            <a:endParaRPr lang="en-US" dirty="0"/>
          </a:p>
        </p:txBody>
      </p:sp>
    </p:spTree>
    <p:extLst>
      <p:ext uri="{BB962C8B-B14F-4D97-AF65-F5344CB8AC3E}">
        <p14:creationId xmlns:p14="http://schemas.microsoft.com/office/powerpoint/2010/main" val="504926034"/>
      </p:ext>
    </p:extLst>
  </p:cSld>
  <p:clrMapOvr>
    <a:masterClrMapping/>
  </p:clrMapOv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a:srcRect l="21955" t="34102" r="35416" b="35129"/>
          <a:stretch/>
        </p:blipFill>
        <p:spPr bwMode="auto">
          <a:xfrm>
            <a:off x="479104" y="1347083"/>
            <a:ext cx="8185792" cy="3692742"/>
          </a:xfrm>
          <a:prstGeom prst="rect">
            <a:avLst/>
          </a:prstGeom>
          <a:ln>
            <a:noFill/>
          </a:ln>
          <a:extLst>
            <a:ext uri="{53640926-AAD7-44D8-BBD7-CCE9431645EC}">
              <a14:shadowObscured xmlns:a14="http://schemas.microsoft.com/office/drawing/2010/main"/>
            </a:ext>
          </a:extLst>
        </p:spPr>
      </p:pic>
      <p:sp>
        <p:nvSpPr>
          <p:cNvPr id="7" name="Rectangle 3"/>
          <p:cNvSpPr txBox="1">
            <a:spLocks noChangeArrowheads="1"/>
          </p:cNvSpPr>
          <p:nvPr/>
        </p:nvSpPr>
        <p:spPr bwMode="auto">
          <a:xfrm>
            <a:off x="2054830" y="5167899"/>
            <a:ext cx="6403369" cy="1150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Char char="•"/>
              <a:defRPr kumimoji="1"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kumimoji="1"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kumimoji="1" sz="2000">
                <a:solidFill>
                  <a:schemeClr val="tx1"/>
                </a:solidFill>
                <a:latin typeface="+mn-lt"/>
              </a:defRPr>
            </a:lvl3pPr>
            <a:lvl4pPr marL="1600200" indent="-228600" algn="l" rtl="0" eaLnBrk="0" fontAlgn="base" hangingPunct="0">
              <a:spcBef>
                <a:spcPct val="20000"/>
              </a:spcBef>
              <a:spcAft>
                <a:spcPct val="0"/>
              </a:spcAft>
              <a:buClr>
                <a:schemeClr val="tx2"/>
              </a:buClr>
              <a:buChar char="•"/>
              <a:defRPr kumimoji="1"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kumimoji="1"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kumimoji="1"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kumimoji="1"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kumimoji="1"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kumimoji="1" sz="2000">
                <a:solidFill>
                  <a:schemeClr val="tx1"/>
                </a:solidFill>
                <a:latin typeface="+mn-lt"/>
              </a:defRPr>
            </a:lvl9pPr>
          </a:lstStyle>
          <a:p>
            <a:pPr>
              <a:buNone/>
            </a:pPr>
            <a:r>
              <a:rPr lang="en-US" sz="1800" dirty="0" smtClean="0"/>
              <a:t>Alan (</a:t>
            </a:r>
            <a:r>
              <a:rPr lang="en-US" sz="1800" dirty="0" err="1" smtClean="0"/>
              <a:t>Lan</a:t>
            </a:r>
            <a:r>
              <a:rPr lang="en-US" sz="1800" dirty="0" smtClean="0"/>
              <a:t>) R. Aronson		Willie </a:t>
            </a:r>
            <a:r>
              <a:rPr lang="en-US" sz="1800" dirty="0"/>
              <a:t>J. </a:t>
            </a:r>
            <a:r>
              <a:rPr lang="en-US" sz="1800" dirty="0" smtClean="0"/>
              <a:t>Rogers</a:t>
            </a:r>
          </a:p>
          <a:p>
            <a:pPr>
              <a:buNone/>
            </a:pPr>
            <a:r>
              <a:rPr lang="en-US" sz="1800" dirty="0" smtClean="0"/>
              <a:t>James G. </a:t>
            </a:r>
            <a:r>
              <a:rPr lang="en-US" sz="1800" dirty="0" err="1" smtClean="0"/>
              <a:t>Mork</a:t>
            </a:r>
            <a:r>
              <a:rPr lang="en-US" sz="1800" dirty="0" smtClean="0"/>
              <a:t>			Antonio </a:t>
            </a:r>
            <a:r>
              <a:rPr lang="en-US" sz="1800" dirty="0"/>
              <a:t>J. </a:t>
            </a:r>
            <a:r>
              <a:rPr lang="en-US" sz="1800" dirty="0" err="1" smtClean="0"/>
              <a:t>Jimeno-Yepes</a:t>
            </a:r>
            <a:endParaRPr lang="en-US" sz="1800" dirty="0" smtClean="0"/>
          </a:p>
          <a:p>
            <a:pPr>
              <a:buNone/>
            </a:pPr>
            <a:r>
              <a:rPr lang="en-US" sz="1800" dirty="0" smtClean="0"/>
              <a:t>Fran</a:t>
            </a:r>
            <a:r>
              <a:rPr lang="en-US" sz="1800" dirty="0" smtClean="0">
                <a:cs typeface="Times New Roman" pitchFamily="18" charset="0"/>
              </a:rPr>
              <a:t>ç</a:t>
            </a:r>
            <a:r>
              <a:rPr lang="en-US" sz="1800" dirty="0" smtClean="0"/>
              <a:t>ois-Michel </a:t>
            </a:r>
            <a:r>
              <a:rPr lang="en-US" sz="1800" dirty="0"/>
              <a:t>Lang		J. Caitlin </a:t>
            </a:r>
            <a:r>
              <a:rPr lang="en-US" sz="1800" dirty="0" err="1" smtClean="0"/>
              <a:t>Sticco</a:t>
            </a:r>
            <a:endParaRPr lang="en-US" sz="1800" dirty="0"/>
          </a:p>
        </p:txBody>
      </p:sp>
      <p:sp>
        <p:nvSpPr>
          <p:cNvPr id="2" name="Title 1"/>
          <p:cNvSpPr>
            <a:spLocks noGrp="1"/>
          </p:cNvSpPr>
          <p:nvPr>
            <p:ph type="title"/>
          </p:nvPr>
        </p:nvSpPr>
        <p:spPr/>
        <p:txBody>
          <a:bodyPr/>
          <a:lstStyle/>
          <a:p>
            <a:r>
              <a:rPr lang="en-US" dirty="0" smtClean="0"/>
              <a:t>Questions</a:t>
            </a:r>
            <a:endParaRPr lang="en-US" dirty="0"/>
          </a:p>
        </p:txBody>
      </p:sp>
      <p:sp>
        <p:nvSpPr>
          <p:cNvPr id="4" name="Slide Number Placeholder 3"/>
          <p:cNvSpPr>
            <a:spLocks noGrp="1"/>
          </p:cNvSpPr>
          <p:nvPr>
            <p:ph type="sldNum" sz="quarter" idx="10"/>
          </p:nvPr>
        </p:nvSpPr>
        <p:spPr/>
        <p:txBody>
          <a:bodyPr/>
          <a:lstStyle/>
          <a:p>
            <a:fld id="{7DE3DC8A-4A07-44D3-A469-6DD60BBA3A61}" type="slidenum">
              <a:rPr lang="en-US" smtClean="0"/>
              <a:pPr/>
              <a:t>89</a:t>
            </a:fld>
            <a:endParaRPr lang="en-US" dirty="0"/>
          </a:p>
        </p:txBody>
      </p:sp>
      <p:sp>
        <p:nvSpPr>
          <p:cNvPr id="6" name="TextBox 5"/>
          <p:cNvSpPr txBox="1"/>
          <p:nvPr/>
        </p:nvSpPr>
        <p:spPr>
          <a:xfrm>
            <a:off x="6657659" y="4849402"/>
            <a:ext cx="2058577" cy="215444"/>
          </a:xfrm>
          <a:prstGeom prst="rect">
            <a:avLst/>
          </a:prstGeom>
          <a:noFill/>
        </p:spPr>
        <p:txBody>
          <a:bodyPr wrap="none" rtlCol="0">
            <a:spAutoFit/>
          </a:bodyPr>
          <a:lstStyle/>
          <a:p>
            <a:r>
              <a:rPr lang="en-US" sz="800" dirty="0" smtClean="0">
                <a:solidFill>
                  <a:schemeClr val="accent4">
                    <a:lumMod val="10000"/>
                  </a:schemeClr>
                </a:solidFill>
              </a:rPr>
              <a:t>Generated using </a:t>
            </a:r>
            <a:r>
              <a:rPr lang="en-US" sz="800" dirty="0" err="1" smtClean="0">
                <a:solidFill>
                  <a:schemeClr val="accent4">
                    <a:lumMod val="10000"/>
                  </a:schemeClr>
                </a:solidFill>
              </a:rPr>
              <a:t>Wordle</a:t>
            </a:r>
            <a:r>
              <a:rPr lang="en-US" sz="800" dirty="0" smtClean="0">
                <a:solidFill>
                  <a:schemeClr val="accent4">
                    <a:lumMod val="10000"/>
                  </a:schemeClr>
                </a:solidFill>
              </a:rPr>
              <a:t>™ (www.wordle.net)</a:t>
            </a:r>
            <a:endParaRPr lang="en-US" sz="800" dirty="0">
              <a:solidFill>
                <a:schemeClr val="accent4">
                  <a:lumMod val="10000"/>
                </a:schemeClr>
              </a:solidFill>
            </a:endParaRPr>
          </a:p>
        </p:txBody>
      </p:sp>
    </p:spTree>
    <p:extLst>
      <p:ext uri="{BB962C8B-B14F-4D97-AF65-F5344CB8AC3E}">
        <p14:creationId xmlns:p14="http://schemas.microsoft.com/office/powerpoint/2010/main" val="1437516977"/>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Introduction </a:t>
            </a:r>
            <a:r>
              <a:rPr lang="en-US" sz="2400" dirty="0" smtClean="0"/>
              <a:t>[</a:t>
            </a:r>
            <a:r>
              <a:rPr lang="en-US" sz="2400" dirty="0" err="1" smtClean="0"/>
              <a:t>Lan</a:t>
            </a:r>
            <a:r>
              <a:rPr lang="en-US" sz="2400" dirty="0" smtClean="0"/>
              <a:t>]</a:t>
            </a:r>
          </a:p>
          <a:p>
            <a:r>
              <a:rPr lang="en-US" dirty="0" err="1" smtClean="0">
                <a:solidFill>
                  <a:schemeClr val="accent2"/>
                </a:solidFill>
              </a:rPr>
              <a:t>MetaMap</a:t>
            </a:r>
            <a:r>
              <a:rPr lang="en-US" dirty="0" smtClean="0">
                <a:solidFill>
                  <a:schemeClr val="accent2"/>
                </a:solidFill>
              </a:rPr>
              <a:t> </a:t>
            </a:r>
            <a:r>
              <a:rPr lang="en-US" sz="2400" dirty="0" smtClean="0">
                <a:solidFill>
                  <a:schemeClr val="accent2"/>
                </a:solidFill>
              </a:rPr>
              <a:t>[Fran</a:t>
            </a:r>
            <a:r>
              <a:rPr lang="en-US" sz="2400" dirty="0" smtClean="0">
                <a:solidFill>
                  <a:schemeClr val="accent2"/>
                </a:solidFill>
                <a:cs typeface="Times New Roman" pitchFamily="18" charset="0"/>
              </a:rPr>
              <a:t>ç</a:t>
            </a:r>
            <a:r>
              <a:rPr lang="en-US" sz="2400" dirty="0" smtClean="0">
                <a:solidFill>
                  <a:schemeClr val="accent2"/>
                </a:solidFill>
              </a:rPr>
              <a:t>ois]</a:t>
            </a:r>
          </a:p>
          <a:p>
            <a:r>
              <a:rPr lang="en-US" dirty="0" smtClean="0"/>
              <a:t>The NLM Medical Text Indexer (MTI) </a:t>
            </a:r>
            <a:r>
              <a:rPr lang="en-US" sz="2400" dirty="0" smtClean="0"/>
              <a:t>[Jim]</a:t>
            </a:r>
          </a:p>
          <a:p>
            <a:r>
              <a:rPr lang="en-US" dirty="0" smtClean="0"/>
              <a:t>Availability of Indexing Initiative Tools </a:t>
            </a:r>
            <a:r>
              <a:rPr lang="en-US" sz="2400" dirty="0" smtClean="0"/>
              <a:t>[Willie]</a:t>
            </a:r>
          </a:p>
          <a:p>
            <a:r>
              <a:rPr lang="en-US" dirty="0" smtClean="0"/>
              <a:t>Research and Outreach Efforts </a:t>
            </a:r>
            <a:r>
              <a:rPr lang="en-US" dirty="0"/>
              <a:t>[Antonio, Caitlin, </a:t>
            </a:r>
            <a:r>
              <a:rPr lang="en-US" dirty="0" err="1"/>
              <a:t>Lan</a:t>
            </a:r>
            <a:r>
              <a:rPr lang="en-US" dirty="0"/>
              <a:t>]</a:t>
            </a:r>
          </a:p>
          <a:p>
            <a:r>
              <a:rPr lang="en-US" dirty="0" smtClean="0"/>
              <a:t>Summary and Future Plans </a:t>
            </a:r>
            <a:r>
              <a:rPr lang="en-US" sz="2400" dirty="0" smtClean="0"/>
              <a:t>[</a:t>
            </a:r>
            <a:r>
              <a:rPr lang="en-US" sz="2400" dirty="0" err="1" smtClean="0"/>
              <a:t>Lan</a:t>
            </a:r>
            <a:r>
              <a:rPr lang="en-US" sz="2400" dirty="0" smtClean="0"/>
              <a:t>]</a:t>
            </a:r>
          </a:p>
          <a:p>
            <a:r>
              <a:rPr lang="en-US" dirty="0" smtClean="0"/>
              <a:t>Questions</a:t>
            </a:r>
          </a:p>
        </p:txBody>
      </p:sp>
      <p:sp>
        <p:nvSpPr>
          <p:cNvPr id="4" name="Slide Number Placeholder 3"/>
          <p:cNvSpPr>
            <a:spLocks noGrp="1"/>
          </p:cNvSpPr>
          <p:nvPr>
            <p:ph type="sldNum" sz="quarter" idx="10"/>
          </p:nvPr>
        </p:nvSpPr>
        <p:spPr/>
        <p:txBody>
          <a:bodyPr/>
          <a:lstStyle/>
          <a:p>
            <a:fld id="{7DE3DC8A-4A07-44D3-A469-6DD60BBA3A61}" type="slidenum">
              <a:rPr lang="en-US" smtClean="0"/>
              <a:pPr/>
              <a:t>9</a:t>
            </a:fld>
            <a:endParaRPr lang="en-US" dirty="0"/>
          </a:p>
        </p:txBody>
      </p:sp>
    </p:spTree>
    <p:extLst>
      <p:ext uri="{BB962C8B-B14F-4D97-AF65-F5344CB8AC3E}">
        <p14:creationId xmlns:p14="http://schemas.microsoft.com/office/powerpoint/2010/main" val="871333829"/>
      </p:ext>
    </p:extLst>
  </p:cSld>
  <p:clrMapOvr>
    <a:masterClrMapping/>
  </p:clrMapOv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Extra slides in case of questions</a:t>
            </a:r>
            <a:endParaRPr lang="en-US" dirty="0"/>
          </a:p>
        </p:txBody>
      </p:sp>
    </p:spTree>
    <p:extLst>
      <p:ext uri="{BB962C8B-B14F-4D97-AF65-F5344CB8AC3E}">
        <p14:creationId xmlns:p14="http://schemas.microsoft.com/office/powerpoint/2010/main" val="3537973947"/>
      </p:ext>
    </p:extLst>
  </p:cSld>
  <p:clrMapOvr>
    <a:masterClrMapping/>
  </p:clrMapOvr>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Candidate Pruning: Output Example</a:t>
            </a:r>
            <a:endParaRPr lang="en-US" dirty="0"/>
          </a:p>
        </p:txBody>
      </p:sp>
      <p:sp>
        <p:nvSpPr>
          <p:cNvPr id="5" name="Rectangle 3"/>
          <p:cNvSpPr txBox="1">
            <a:spLocks noChangeArrowheads="1"/>
          </p:cNvSpPr>
          <p:nvPr/>
        </p:nvSpPr>
        <p:spPr bwMode="auto">
          <a:xfrm>
            <a:off x="685800" y="1527048"/>
            <a:ext cx="7772400" cy="4399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Char char="•"/>
              <a:defRPr kumimoji="1"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kumimoji="1"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kumimoji="1" sz="2000">
                <a:solidFill>
                  <a:schemeClr val="tx1"/>
                </a:solidFill>
                <a:latin typeface="+mn-lt"/>
              </a:defRPr>
            </a:lvl3pPr>
            <a:lvl4pPr marL="1600200" indent="-228600" algn="l" rtl="0" eaLnBrk="0" fontAlgn="base" hangingPunct="0">
              <a:spcBef>
                <a:spcPct val="20000"/>
              </a:spcBef>
              <a:spcAft>
                <a:spcPct val="0"/>
              </a:spcAft>
              <a:buClr>
                <a:schemeClr val="tx2"/>
              </a:buClr>
              <a:buChar char="•"/>
              <a:defRPr kumimoji="1"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kumimoji="1"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kumimoji="1"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kumimoji="1"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kumimoji="1"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kumimoji="1" sz="2000">
                <a:solidFill>
                  <a:schemeClr val="tx1"/>
                </a:solidFill>
                <a:latin typeface="+mn-lt"/>
              </a:defRPr>
            </a:lvl9pPr>
          </a:lstStyle>
          <a:p>
            <a:pPr indent="0">
              <a:buNone/>
            </a:pPr>
            <a:r>
              <a:rPr lang="en-US" sz="2400" i="1" dirty="0" smtClean="0">
                <a:solidFill>
                  <a:schemeClr val="accent2"/>
                </a:solidFill>
                <a:cs typeface="Courier New" pitchFamily="49" charset="0"/>
              </a:rPr>
              <a:t>protein-4 FN3 fibronectin type III domain GSH glutathione GST glutathione S-transferase hIL-6 human interleukin-6 HSA human serum albumin IC(50) half-maximal inhibitory concentration Ig immunoglobulin IMAC immobilized metal affinity chromatography K(D) equilibrium constant</a:t>
            </a:r>
            <a:endParaRPr lang="en-US" sz="2400" i="1" dirty="0" smtClean="0">
              <a:solidFill>
                <a:schemeClr val="accent2"/>
              </a:solidFill>
            </a:endParaRPr>
          </a:p>
          <a:p>
            <a:pPr>
              <a:spcBef>
                <a:spcPts val="600"/>
              </a:spcBef>
              <a:buNone/>
            </a:pPr>
            <a:endParaRPr lang="en-US" sz="1600" dirty="0" smtClean="0">
              <a:latin typeface="Courier New" pitchFamily="49" charset="0"/>
              <a:cs typeface="Courier New" pitchFamily="49" charset="0"/>
            </a:endParaRPr>
          </a:p>
          <a:p>
            <a:pPr>
              <a:spcBef>
                <a:spcPts val="600"/>
              </a:spcBef>
              <a:buNone/>
            </a:pPr>
            <a:endParaRPr lang="en-US" sz="1600" dirty="0" smtClean="0">
              <a:latin typeface="Courier New" pitchFamily="49" charset="0"/>
              <a:cs typeface="Courier New" pitchFamily="49" charset="0"/>
            </a:endParaRPr>
          </a:p>
        </p:txBody>
      </p:sp>
    </p:spTree>
    <p:extLst>
      <p:ext uri="{BB962C8B-B14F-4D97-AF65-F5344CB8AC3E}">
        <p14:creationId xmlns:p14="http://schemas.microsoft.com/office/powerpoint/2010/main" val="4199727232"/>
      </p:ext>
    </p:extLst>
  </p:cSld>
  <p:clrMapOvr>
    <a:masterClrMapping/>
  </p:clrMapOvr>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Candidate Pruning: Output Example</a:t>
            </a:r>
            <a:endParaRPr lang="en-US" dirty="0"/>
          </a:p>
        </p:txBody>
      </p:sp>
      <p:sp>
        <p:nvSpPr>
          <p:cNvPr id="5" name="Rectangle 3"/>
          <p:cNvSpPr txBox="1">
            <a:spLocks noChangeArrowheads="1"/>
          </p:cNvSpPr>
          <p:nvPr/>
        </p:nvSpPr>
        <p:spPr bwMode="auto">
          <a:xfrm>
            <a:off x="685800" y="1527048"/>
            <a:ext cx="7772400" cy="4399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Char char="•"/>
              <a:defRPr kumimoji="1"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kumimoji="1"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kumimoji="1" sz="2000">
                <a:solidFill>
                  <a:schemeClr val="tx1"/>
                </a:solidFill>
                <a:latin typeface="+mn-lt"/>
              </a:defRPr>
            </a:lvl3pPr>
            <a:lvl4pPr marL="1600200" indent="-228600" algn="l" rtl="0" eaLnBrk="0" fontAlgn="base" hangingPunct="0">
              <a:spcBef>
                <a:spcPct val="20000"/>
              </a:spcBef>
              <a:spcAft>
                <a:spcPct val="0"/>
              </a:spcAft>
              <a:buClr>
                <a:schemeClr val="tx2"/>
              </a:buClr>
              <a:buChar char="•"/>
              <a:defRPr kumimoji="1"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kumimoji="1"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kumimoji="1"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kumimoji="1"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kumimoji="1"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kumimoji="1" sz="2000">
                <a:solidFill>
                  <a:schemeClr val="tx1"/>
                </a:solidFill>
                <a:latin typeface="+mn-lt"/>
              </a:defRPr>
            </a:lvl9pPr>
          </a:lstStyle>
          <a:p>
            <a:pPr>
              <a:spcBef>
                <a:spcPts val="600"/>
              </a:spcBef>
              <a:buNone/>
            </a:pPr>
            <a:r>
              <a:rPr lang="en-US" sz="1800" b="1" dirty="0" smtClean="0">
                <a:latin typeface="Courier New" pitchFamily="49" charset="0"/>
                <a:cs typeface="Courier New" pitchFamily="49" charset="0"/>
              </a:rPr>
              <a:t>(Total=99; Excluded=13; Pruned=50; Remaining=36)</a:t>
            </a:r>
          </a:p>
          <a:p>
            <a:pPr>
              <a:spcBef>
                <a:spcPts val="600"/>
              </a:spcBef>
              <a:buNone/>
            </a:pPr>
            <a:r>
              <a:rPr lang="en-US" sz="1800" b="1" dirty="0" smtClean="0">
                <a:latin typeface="Courier New" pitchFamily="49" charset="0"/>
                <a:cs typeface="Courier New" pitchFamily="49" charset="0"/>
              </a:rPr>
              <a:t>783   equilibrium constant [</a:t>
            </a:r>
            <a:r>
              <a:rPr lang="en-US" sz="1800" b="1" dirty="0" err="1" smtClean="0">
                <a:latin typeface="Courier New" pitchFamily="49" charset="0"/>
                <a:cs typeface="Courier New" pitchFamily="49" charset="0"/>
              </a:rPr>
              <a:t>npop</a:t>
            </a:r>
            <a:r>
              <a:rPr lang="en-US" sz="1800" b="1" dirty="0" smtClean="0">
                <a:latin typeface="Courier New" pitchFamily="49" charset="0"/>
                <a:cs typeface="Courier New" pitchFamily="49" charset="0"/>
              </a:rPr>
              <a:t>]</a:t>
            </a:r>
          </a:p>
          <a:p>
            <a:pPr>
              <a:spcBef>
                <a:spcPts val="600"/>
              </a:spcBef>
              <a:buNone/>
            </a:pPr>
            <a:r>
              <a:rPr lang="en-US" sz="1800" b="1" dirty="0" smtClean="0">
                <a:latin typeface="Courier New" pitchFamily="49" charset="0"/>
                <a:cs typeface="Courier New" pitchFamily="49" charset="0"/>
              </a:rPr>
              <a:t>780 P Equilibrium [</a:t>
            </a:r>
            <a:r>
              <a:rPr lang="en-US" sz="1800" b="1" dirty="0" err="1" smtClean="0">
                <a:latin typeface="Courier New" pitchFamily="49" charset="0"/>
                <a:cs typeface="Courier New" pitchFamily="49" charset="0"/>
              </a:rPr>
              <a:t>orgf</a:t>
            </a:r>
            <a:r>
              <a:rPr lang="en-US" sz="1800" b="1" dirty="0" smtClean="0">
                <a:latin typeface="Courier New" pitchFamily="49" charset="0"/>
                <a:cs typeface="Courier New" pitchFamily="49" charset="0"/>
              </a:rPr>
              <a:t>]</a:t>
            </a:r>
          </a:p>
          <a:p>
            <a:pPr>
              <a:spcBef>
                <a:spcPts val="600"/>
              </a:spcBef>
              <a:buNone/>
            </a:pPr>
            <a:r>
              <a:rPr lang="en-US" sz="1800" b="1" dirty="0" smtClean="0">
                <a:latin typeface="Courier New" pitchFamily="49" charset="0"/>
                <a:cs typeface="Courier New" pitchFamily="49" charset="0"/>
              </a:rPr>
              <a:t>780 P Kind of quantity - Equilibrium [</a:t>
            </a:r>
            <a:r>
              <a:rPr lang="en-US" sz="1800" b="1" dirty="0" err="1" smtClean="0">
                <a:latin typeface="Courier New" pitchFamily="49" charset="0"/>
                <a:cs typeface="Courier New" pitchFamily="49" charset="0"/>
              </a:rPr>
              <a:t>qnco</a:t>
            </a:r>
            <a:r>
              <a:rPr lang="en-US" sz="1800" b="1" dirty="0" smtClean="0">
                <a:latin typeface="Courier New" pitchFamily="49" charset="0"/>
                <a:cs typeface="Courier New" pitchFamily="49" charset="0"/>
              </a:rPr>
              <a:t>]</a:t>
            </a:r>
          </a:p>
          <a:p>
            <a:pPr>
              <a:spcBef>
                <a:spcPts val="600"/>
              </a:spcBef>
              <a:buNone/>
            </a:pPr>
            <a:r>
              <a:rPr lang="en-US" sz="1800" b="1" dirty="0" smtClean="0">
                <a:latin typeface="Courier New" pitchFamily="49" charset="0"/>
                <a:cs typeface="Courier New" pitchFamily="49" charset="0"/>
              </a:rPr>
              <a:t>780 P Constant (qualifier) [</a:t>
            </a:r>
            <a:r>
              <a:rPr lang="en-US" sz="1800" b="1" dirty="0" err="1" smtClean="0">
                <a:latin typeface="Courier New" pitchFamily="49" charset="0"/>
                <a:cs typeface="Courier New" pitchFamily="49" charset="0"/>
              </a:rPr>
              <a:t>qlco</a:t>
            </a:r>
            <a:r>
              <a:rPr lang="en-US" sz="1800" b="1" dirty="0" smtClean="0">
                <a:latin typeface="Courier New" pitchFamily="49" charset="0"/>
                <a:cs typeface="Courier New" pitchFamily="49" charset="0"/>
              </a:rPr>
              <a:t>]</a:t>
            </a:r>
          </a:p>
          <a:p>
            <a:pPr>
              <a:spcBef>
                <a:spcPts val="600"/>
              </a:spcBef>
              <a:buNone/>
            </a:pPr>
            <a:r>
              <a:rPr lang="en-US" sz="1800" b="1" dirty="0" smtClean="0">
                <a:latin typeface="Courier New" pitchFamily="49" charset="0"/>
                <a:cs typeface="Courier New" pitchFamily="49" charset="0"/>
              </a:rPr>
              <a:t>713   protein K [</a:t>
            </a:r>
            <a:r>
              <a:rPr lang="en-US" sz="1800" b="1" dirty="0" err="1" smtClean="0">
                <a:latin typeface="Courier New" pitchFamily="49" charset="0"/>
                <a:cs typeface="Courier New" pitchFamily="49" charset="0"/>
              </a:rPr>
              <a:t>aapp</a:t>
            </a:r>
            <a:r>
              <a:rPr lang="en-US" sz="1800" b="1" dirty="0" smtClean="0">
                <a:latin typeface="Courier New" pitchFamily="49" charset="0"/>
                <a:cs typeface="Courier New" pitchFamily="49" charset="0"/>
              </a:rPr>
              <a:t>]</a:t>
            </a:r>
          </a:p>
          <a:p>
            <a:pPr>
              <a:spcBef>
                <a:spcPts val="600"/>
              </a:spcBef>
              <a:buNone/>
            </a:pPr>
            <a:r>
              <a:rPr lang="en-US" sz="1800" b="1" dirty="0" smtClean="0">
                <a:latin typeface="Courier New" pitchFamily="49" charset="0"/>
                <a:cs typeface="Courier New" pitchFamily="49" charset="0"/>
              </a:rPr>
              <a:t>691   Protein concentration [</a:t>
            </a:r>
            <a:r>
              <a:rPr lang="en-US" sz="1800" b="1" dirty="0" err="1" smtClean="0">
                <a:latin typeface="Courier New" pitchFamily="49" charset="0"/>
                <a:cs typeface="Courier New" pitchFamily="49" charset="0"/>
              </a:rPr>
              <a:t>lbpr</a:t>
            </a:r>
            <a:r>
              <a:rPr lang="en-US" sz="1800" b="1" dirty="0" smtClean="0">
                <a:latin typeface="Courier New" pitchFamily="49" charset="0"/>
                <a:cs typeface="Courier New" pitchFamily="49" charset="0"/>
              </a:rPr>
              <a:t>]</a:t>
            </a:r>
          </a:p>
          <a:p>
            <a:pPr>
              <a:spcBef>
                <a:spcPts val="600"/>
              </a:spcBef>
              <a:buNone/>
            </a:pPr>
            <a:r>
              <a:rPr lang="en-US" sz="1800" b="1" dirty="0" smtClean="0">
                <a:latin typeface="Courier New" pitchFamily="49" charset="0"/>
                <a:cs typeface="Courier New" pitchFamily="49" charset="0"/>
              </a:rPr>
              <a:t>671   protein serum [</a:t>
            </a:r>
            <a:r>
              <a:rPr lang="en-US" sz="1800" b="1" dirty="0" err="1" smtClean="0">
                <a:latin typeface="Courier New" pitchFamily="49" charset="0"/>
                <a:cs typeface="Courier New" pitchFamily="49" charset="0"/>
              </a:rPr>
              <a:t>aapp,bacs</a:t>
            </a:r>
            <a:r>
              <a:rPr lang="en-US" sz="1800" b="1" dirty="0" smtClean="0">
                <a:latin typeface="Courier New" pitchFamily="49" charset="0"/>
                <a:cs typeface="Courier New" pitchFamily="49" charset="0"/>
              </a:rPr>
              <a:t>]</a:t>
            </a:r>
          </a:p>
          <a:p>
            <a:pPr>
              <a:spcBef>
                <a:spcPts val="600"/>
              </a:spcBef>
              <a:buNone/>
            </a:pPr>
            <a:r>
              <a:rPr lang="en-US" sz="1800" b="1" dirty="0" smtClean="0">
                <a:latin typeface="Courier New" pitchFamily="49" charset="0"/>
                <a:cs typeface="Courier New" pitchFamily="49" charset="0"/>
              </a:rPr>
              <a:t>671   </a:t>
            </a:r>
            <a:r>
              <a:rPr lang="en-US" sz="1800" b="1" dirty="0" err="1" smtClean="0">
                <a:latin typeface="Courier New" pitchFamily="49" charset="0"/>
                <a:cs typeface="Courier New" pitchFamily="49" charset="0"/>
              </a:rPr>
              <a:t>Protein.serum</a:t>
            </a:r>
            <a:r>
              <a:rPr lang="en-US" sz="1800" b="1" dirty="0" smtClean="0">
                <a:latin typeface="Courier New" pitchFamily="49" charset="0"/>
                <a:cs typeface="Courier New" pitchFamily="49" charset="0"/>
              </a:rPr>
              <a:t> [</a:t>
            </a:r>
            <a:r>
              <a:rPr lang="en-US" sz="1800" b="1" dirty="0" err="1" smtClean="0">
                <a:latin typeface="Courier New" pitchFamily="49" charset="0"/>
                <a:cs typeface="Courier New" pitchFamily="49" charset="0"/>
              </a:rPr>
              <a:t>lbtr</a:t>
            </a:r>
            <a:r>
              <a:rPr lang="en-US" sz="1800" b="1" dirty="0" smtClean="0">
                <a:latin typeface="Courier New" pitchFamily="49" charset="0"/>
                <a:cs typeface="Courier New" pitchFamily="49" charset="0"/>
              </a:rPr>
              <a:t>]</a:t>
            </a:r>
          </a:p>
          <a:p>
            <a:pPr>
              <a:spcBef>
                <a:spcPts val="600"/>
              </a:spcBef>
              <a:buNone/>
            </a:pPr>
            <a:r>
              <a:rPr lang="en-US" sz="1800" b="1" dirty="0" smtClean="0">
                <a:latin typeface="Courier New" pitchFamily="49" charset="0"/>
                <a:cs typeface="Courier New" pitchFamily="49" charset="0"/>
              </a:rPr>
              <a:t>656 P serum K+ [</a:t>
            </a:r>
            <a:r>
              <a:rPr lang="en-US" sz="1800" b="1" dirty="0" err="1" smtClean="0">
                <a:latin typeface="Courier New" pitchFamily="49" charset="0"/>
                <a:cs typeface="Courier New" pitchFamily="49" charset="0"/>
              </a:rPr>
              <a:t>lbpr</a:t>
            </a:r>
            <a:r>
              <a:rPr lang="en-US" sz="1800" b="1" dirty="0" smtClean="0">
                <a:latin typeface="Courier New" pitchFamily="49" charset="0"/>
                <a:cs typeface="Courier New" pitchFamily="49" charset="0"/>
              </a:rPr>
              <a:t>]</a:t>
            </a:r>
          </a:p>
          <a:p>
            <a:pPr>
              <a:spcBef>
                <a:spcPts val="600"/>
              </a:spcBef>
              <a:buNone/>
            </a:pPr>
            <a:r>
              <a:rPr lang="en-US" sz="1800" b="1" dirty="0" smtClean="0">
                <a:latin typeface="Courier New" pitchFamily="49" charset="0"/>
                <a:cs typeface="Courier New" pitchFamily="49" charset="0"/>
              </a:rPr>
              <a:t>656   protein human [</a:t>
            </a:r>
            <a:r>
              <a:rPr lang="en-US" sz="1800" b="1" dirty="0" err="1" smtClean="0">
                <a:latin typeface="Courier New" pitchFamily="49" charset="0"/>
                <a:cs typeface="Courier New" pitchFamily="49" charset="0"/>
              </a:rPr>
              <a:t>aapp,bacs</a:t>
            </a:r>
            <a:r>
              <a:rPr lang="en-US" sz="1800" b="1" dirty="0" smtClean="0">
                <a:latin typeface="Courier New" pitchFamily="49" charset="0"/>
                <a:cs typeface="Courier New" pitchFamily="49" charset="0"/>
              </a:rPr>
              <a:t>]</a:t>
            </a:r>
          </a:p>
          <a:p>
            <a:pPr>
              <a:spcBef>
                <a:spcPts val="600"/>
              </a:spcBef>
              <a:buNone/>
            </a:pPr>
            <a:r>
              <a:rPr lang="en-US" sz="1800" b="1" dirty="0" smtClean="0">
                <a:latin typeface="Courier New" pitchFamily="49" charset="0"/>
                <a:cs typeface="Courier New" pitchFamily="49" charset="0"/>
              </a:rPr>
              <a:t>653   Human immunoglobulin [</a:t>
            </a:r>
            <a:r>
              <a:rPr lang="en-US" sz="1800" b="1" dirty="0" err="1" smtClean="0">
                <a:latin typeface="Courier New" pitchFamily="49" charset="0"/>
                <a:cs typeface="Courier New" pitchFamily="49" charset="0"/>
              </a:rPr>
              <a:t>aapp,imft,phsu</a:t>
            </a:r>
            <a:r>
              <a:rPr lang="en-US" sz="1800" b="1" dirty="0" smtClean="0">
                <a:latin typeface="Courier New" pitchFamily="49" charset="0"/>
                <a:cs typeface="Courier New" pitchFamily="49" charset="0"/>
              </a:rPr>
              <a:t>]</a:t>
            </a:r>
          </a:p>
        </p:txBody>
      </p:sp>
    </p:spTree>
    <p:extLst>
      <p:ext uri="{BB962C8B-B14F-4D97-AF65-F5344CB8AC3E}">
        <p14:creationId xmlns:p14="http://schemas.microsoft.com/office/powerpoint/2010/main" val="1689845221"/>
      </p:ext>
    </p:extLst>
  </p:cSld>
  <p:clrMapOvr>
    <a:masterClrMapping/>
  </p:clrMapOvr>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dirty="0" smtClean="0"/>
              <a:t>User-Defined Acronyms (UDAs)</a:t>
            </a:r>
          </a:p>
        </p:txBody>
      </p:sp>
      <p:sp>
        <p:nvSpPr>
          <p:cNvPr id="6" name="Rectangle 3"/>
          <p:cNvSpPr txBox="1">
            <a:spLocks noChangeArrowheads="1"/>
          </p:cNvSpPr>
          <p:nvPr/>
        </p:nvSpPr>
        <p:spPr bwMode="auto">
          <a:xfrm>
            <a:off x="147145" y="1295400"/>
            <a:ext cx="8828689"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Char char="•"/>
              <a:defRPr kumimoji="1"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kumimoji="1"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kumimoji="1" sz="2000">
                <a:solidFill>
                  <a:schemeClr val="tx1"/>
                </a:solidFill>
                <a:latin typeface="+mn-lt"/>
              </a:defRPr>
            </a:lvl3pPr>
            <a:lvl4pPr marL="1600200" indent="-228600" algn="l" rtl="0" eaLnBrk="0" fontAlgn="base" hangingPunct="0">
              <a:spcBef>
                <a:spcPct val="20000"/>
              </a:spcBef>
              <a:spcAft>
                <a:spcPct val="0"/>
              </a:spcAft>
              <a:buClr>
                <a:schemeClr val="tx2"/>
              </a:buClr>
              <a:buChar char="•"/>
              <a:defRPr kumimoji="1"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kumimoji="1"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kumimoji="1"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kumimoji="1"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kumimoji="1"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kumimoji="1" sz="2000">
                <a:solidFill>
                  <a:schemeClr val="tx1"/>
                </a:solidFill>
                <a:latin typeface="+mn-lt"/>
              </a:defRPr>
            </a:lvl9pPr>
          </a:lstStyle>
          <a:p>
            <a:pPr>
              <a:buNone/>
            </a:pPr>
            <a:endParaRPr lang="en-US" sz="2000" dirty="0" smtClean="0">
              <a:cs typeface="Courier New" pitchFamily="49" charset="0"/>
            </a:endParaRPr>
          </a:p>
        </p:txBody>
      </p:sp>
      <p:sp>
        <p:nvSpPr>
          <p:cNvPr id="4" name="Rectangle 3"/>
          <p:cNvSpPr txBox="1">
            <a:spLocks noChangeArrowheads="1"/>
          </p:cNvSpPr>
          <p:nvPr/>
        </p:nvSpPr>
        <p:spPr bwMode="auto">
          <a:xfrm>
            <a:off x="838200" y="1447800"/>
            <a:ext cx="77724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Char char="•"/>
              <a:defRPr kumimoji="1"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kumimoji="1"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kumimoji="1" sz="2000">
                <a:solidFill>
                  <a:schemeClr val="tx1"/>
                </a:solidFill>
                <a:latin typeface="+mn-lt"/>
              </a:defRPr>
            </a:lvl3pPr>
            <a:lvl4pPr marL="1600200" indent="-228600" algn="l" rtl="0" eaLnBrk="0" fontAlgn="base" hangingPunct="0">
              <a:spcBef>
                <a:spcPct val="20000"/>
              </a:spcBef>
              <a:spcAft>
                <a:spcPct val="0"/>
              </a:spcAft>
              <a:buClr>
                <a:schemeClr val="tx2"/>
              </a:buClr>
              <a:buChar char="•"/>
              <a:defRPr kumimoji="1"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kumimoji="1"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kumimoji="1"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kumimoji="1"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kumimoji="1"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kumimoji="1" sz="2000">
                <a:solidFill>
                  <a:schemeClr val="tx1"/>
                </a:solidFill>
                <a:latin typeface="+mn-lt"/>
              </a:defRPr>
            </a:lvl9pPr>
          </a:lstStyle>
          <a:p>
            <a:pPr>
              <a:buNone/>
            </a:pPr>
            <a:endParaRPr lang="en-US" sz="2000" dirty="0" smtClean="0">
              <a:cs typeface="Courier New" pitchFamily="49" charset="0"/>
            </a:endParaRPr>
          </a:p>
        </p:txBody>
      </p:sp>
      <p:sp>
        <p:nvSpPr>
          <p:cNvPr id="5" name="Rectangle 3"/>
          <p:cNvSpPr txBox="1">
            <a:spLocks noChangeArrowheads="1"/>
          </p:cNvSpPr>
          <p:nvPr/>
        </p:nvSpPr>
        <p:spPr bwMode="auto">
          <a:xfrm>
            <a:off x="367862" y="1280160"/>
            <a:ext cx="8456098"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Char char="•"/>
              <a:defRPr kumimoji="1"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kumimoji="1"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kumimoji="1" sz="2000">
                <a:solidFill>
                  <a:schemeClr val="tx1"/>
                </a:solidFill>
                <a:latin typeface="+mn-lt"/>
              </a:defRPr>
            </a:lvl3pPr>
            <a:lvl4pPr marL="1600200" indent="-228600" algn="l" rtl="0" eaLnBrk="0" fontAlgn="base" hangingPunct="0">
              <a:spcBef>
                <a:spcPct val="20000"/>
              </a:spcBef>
              <a:spcAft>
                <a:spcPct val="0"/>
              </a:spcAft>
              <a:buClr>
                <a:schemeClr val="tx2"/>
              </a:buClr>
              <a:buChar char="•"/>
              <a:defRPr kumimoji="1"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kumimoji="1"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kumimoji="1"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kumimoji="1"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kumimoji="1"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kumimoji="1" sz="2000">
                <a:solidFill>
                  <a:schemeClr val="tx1"/>
                </a:solidFill>
                <a:latin typeface="+mn-lt"/>
              </a:defRPr>
            </a:lvl9pPr>
          </a:lstStyle>
          <a:p>
            <a:pPr>
              <a:buNone/>
            </a:pPr>
            <a:r>
              <a:rPr lang="en-US" sz="2400" dirty="0" smtClean="0">
                <a:latin typeface="+mj-lt"/>
                <a:cs typeface="Courier New" pitchFamily="49" charset="0"/>
              </a:rPr>
              <a:t>Simply create a text file with UDA definitions:</a:t>
            </a:r>
          </a:p>
          <a:p>
            <a:pPr>
              <a:buNone/>
            </a:pPr>
            <a:r>
              <a:rPr lang="en-US" sz="1600" b="1" dirty="0" smtClean="0">
                <a:solidFill>
                  <a:srgbClr val="FFFF00"/>
                </a:solidFill>
                <a:latin typeface="Courier New" pitchFamily="49" charset="0"/>
                <a:cs typeface="Courier New" pitchFamily="49" charset="0"/>
              </a:rPr>
              <a:t>CABG</a:t>
            </a:r>
            <a:r>
              <a:rPr lang="en-US" sz="1600" b="1" dirty="0" smtClean="0">
                <a:solidFill>
                  <a:srgbClr val="00B0F0"/>
                </a:solidFill>
                <a:latin typeface="Courier New" pitchFamily="49" charset="0"/>
                <a:cs typeface="Courier New" pitchFamily="49" charset="0"/>
              </a:rPr>
              <a:t> </a:t>
            </a:r>
            <a:r>
              <a:rPr lang="en-US" sz="1600" b="1" dirty="0" smtClean="0">
                <a:latin typeface="Courier New" pitchFamily="49" charset="0"/>
                <a:cs typeface="Courier New" pitchFamily="49" charset="0"/>
              </a:rPr>
              <a:t>|</a:t>
            </a:r>
            <a:r>
              <a:rPr lang="en-US" sz="1600" b="1" dirty="0" smtClean="0">
                <a:solidFill>
                  <a:srgbClr val="00B0F0"/>
                </a:solidFill>
                <a:latin typeface="Courier New" pitchFamily="49" charset="0"/>
                <a:cs typeface="Courier New" pitchFamily="49" charset="0"/>
              </a:rPr>
              <a:t> coronary artery bypass graft</a:t>
            </a:r>
          </a:p>
          <a:p>
            <a:pPr>
              <a:buNone/>
            </a:pPr>
            <a:r>
              <a:rPr lang="en-US" sz="1600" b="1" dirty="0" smtClean="0">
                <a:solidFill>
                  <a:srgbClr val="FFFF00"/>
                </a:solidFill>
                <a:latin typeface="Courier New" pitchFamily="49" charset="0"/>
                <a:cs typeface="Courier New" pitchFamily="49" charset="0"/>
              </a:rPr>
              <a:t>PTCA</a:t>
            </a:r>
            <a:r>
              <a:rPr lang="en-US" sz="1600" b="1" dirty="0" smtClean="0">
                <a:solidFill>
                  <a:srgbClr val="00B0F0"/>
                </a:solidFill>
                <a:latin typeface="Courier New" pitchFamily="49" charset="0"/>
                <a:cs typeface="Courier New" pitchFamily="49" charset="0"/>
              </a:rPr>
              <a:t> </a:t>
            </a:r>
            <a:r>
              <a:rPr lang="en-US" sz="1600" b="1" dirty="0" smtClean="0">
                <a:latin typeface="Courier New" pitchFamily="49" charset="0"/>
                <a:cs typeface="Courier New" pitchFamily="49" charset="0"/>
              </a:rPr>
              <a:t>|</a:t>
            </a:r>
            <a:r>
              <a:rPr lang="en-US" sz="1600" b="1" dirty="0" smtClean="0">
                <a:solidFill>
                  <a:srgbClr val="00B0F0"/>
                </a:solidFill>
                <a:latin typeface="Courier New" pitchFamily="49" charset="0"/>
                <a:cs typeface="Courier New" pitchFamily="49" charset="0"/>
              </a:rPr>
              <a:t> percutaneous transluminal coronary angioplasty</a:t>
            </a:r>
          </a:p>
          <a:p>
            <a:pPr>
              <a:buNone/>
            </a:pPr>
            <a:r>
              <a:rPr lang="en-US" sz="1600" b="1" dirty="0" smtClean="0">
                <a:solidFill>
                  <a:srgbClr val="FFFF00"/>
                </a:solidFill>
                <a:latin typeface="Courier New" pitchFamily="49" charset="0"/>
                <a:cs typeface="Courier New" pitchFamily="49" charset="0"/>
              </a:rPr>
              <a:t>RBBB</a:t>
            </a:r>
            <a:r>
              <a:rPr lang="en-US" sz="1600" b="1" dirty="0" smtClean="0">
                <a:solidFill>
                  <a:srgbClr val="00B0F0"/>
                </a:solidFill>
                <a:latin typeface="Courier New" pitchFamily="49" charset="0"/>
                <a:cs typeface="Courier New" pitchFamily="49" charset="0"/>
              </a:rPr>
              <a:t> </a:t>
            </a:r>
            <a:r>
              <a:rPr lang="en-US" sz="1600" b="1" dirty="0" smtClean="0">
                <a:latin typeface="Courier New" pitchFamily="49" charset="0"/>
                <a:cs typeface="Courier New" pitchFamily="49" charset="0"/>
              </a:rPr>
              <a:t>|</a:t>
            </a:r>
            <a:r>
              <a:rPr lang="en-US" sz="1600" b="1" dirty="0" smtClean="0">
                <a:solidFill>
                  <a:srgbClr val="00B0F0"/>
                </a:solidFill>
                <a:latin typeface="Courier New" pitchFamily="49" charset="0"/>
                <a:cs typeface="Courier New" pitchFamily="49" charset="0"/>
              </a:rPr>
              <a:t> right bundle branch block</a:t>
            </a:r>
          </a:p>
          <a:p>
            <a:pPr>
              <a:buNone/>
            </a:pPr>
            <a:r>
              <a:rPr lang="en-US" sz="1600" b="1" dirty="0" smtClean="0">
                <a:solidFill>
                  <a:srgbClr val="FFFF00"/>
                </a:solidFill>
                <a:latin typeface="Courier New" pitchFamily="49" charset="0"/>
                <a:cs typeface="Courier New" pitchFamily="49" charset="0"/>
              </a:rPr>
              <a:t>LAFB</a:t>
            </a:r>
            <a:r>
              <a:rPr lang="en-US" sz="1600" b="1" dirty="0" smtClean="0">
                <a:solidFill>
                  <a:srgbClr val="00B0F0"/>
                </a:solidFill>
                <a:latin typeface="Courier New" pitchFamily="49" charset="0"/>
                <a:cs typeface="Courier New" pitchFamily="49" charset="0"/>
              </a:rPr>
              <a:t> </a:t>
            </a:r>
            <a:r>
              <a:rPr lang="en-US" sz="1600" b="1" dirty="0" smtClean="0">
                <a:latin typeface="Courier New" pitchFamily="49" charset="0"/>
                <a:cs typeface="Courier New" pitchFamily="49" charset="0"/>
              </a:rPr>
              <a:t>|</a:t>
            </a:r>
            <a:r>
              <a:rPr lang="en-US" sz="1600" b="1" dirty="0" smtClean="0">
                <a:solidFill>
                  <a:srgbClr val="00B0F0"/>
                </a:solidFill>
                <a:latin typeface="Courier New" pitchFamily="49" charset="0"/>
                <a:cs typeface="Courier New" pitchFamily="49" charset="0"/>
              </a:rPr>
              <a:t> left anterior fascicular block</a:t>
            </a:r>
          </a:p>
          <a:p>
            <a:pPr>
              <a:buNone/>
            </a:pPr>
            <a:r>
              <a:rPr lang="en-US" sz="1600" b="1" dirty="0" smtClean="0">
                <a:solidFill>
                  <a:srgbClr val="FFFF00"/>
                </a:solidFill>
                <a:latin typeface="Courier New" pitchFamily="49" charset="0"/>
                <a:cs typeface="Courier New" pitchFamily="49" charset="0"/>
              </a:rPr>
              <a:t>AV</a:t>
            </a:r>
            <a:r>
              <a:rPr lang="en-US" sz="1600" b="1" dirty="0" smtClean="0">
                <a:solidFill>
                  <a:srgbClr val="00B0F0"/>
                </a:solidFill>
                <a:latin typeface="Courier New" pitchFamily="49" charset="0"/>
                <a:cs typeface="Courier New" pitchFamily="49" charset="0"/>
              </a:rPr>
              <a:t>   </a:t>
            </a:r>
            <a:r>
              <a:rPr lang="en-US" sz="1600" b="1" dirty="0" smtClean="0">
                <a:latin typeface="Courier New" pitchFamily="49" charset="0"/>
                <a:cs typeface="Courier New" pitchFamily="49" charset="0"/>
              </a:rPr>
              <a:t>|</a:t>
            </a:r>
            <a:r>
              <a:rPr lang="en-US" sz="1600" b="1" dirty="0" smtClean="0">
                <a:solidFill>
                  <a:srgbClr val="00B0F0"/>
                </a:solidFill>
                <a:latin typeface="Courier New" pitchFamily="49" charset="0"/>
                <a:cs typeface="Courier New" pitchFamily="49" charset="0"/>
              </a:rPr>
              <a:t> aortic valve</a:t>
            </a:r>
          </a:p>
          <a:p>
            <a:pPr>
              <a:buNone/>
            </a:pPr>
            <a:r>
              <a:rPr lang="en-US" sz="1600" b="1" dirty="0" smtClean="0">
                <a:solidFill>
                  <a:srgbClr val="FFFF00"/>
                </a:solidFill>
                <a:latin typeface="Courier New" pitchFamily="49" charset="0"/>
                <a:cs typeface="Courier New" pitchFamily="49" charset="0"/>
              </a:rPr>
              <a:t>PTLD</a:t>
            </a:r>
            <a:r>
              <a:rPr lang="en-US" sz="1600" b="1" dirty="0" smtClean="0">
                <a:solidFill>
                  <a:srgbClr val="00B0F0"/>
                </a:solidFill>
                <a:latin typeface="Courier New" pitchFamily="49" charset="0"/>
                <a:cs typeface="Courier New" pitchFamily="49" charset="0"/>
              </a:rPr>
              <a:t> </a:t>
            </a:r>
            <a:r>
              <a:rPr lang="en-US" sz="1600" b="1" dirty="0" smtClean="0">
                <a:latin typeface="Courier New" pitchFamily="49" charset="0"/>
                <a:cs typeface="Courier New" pitchFamily="49" charset="0"/>
              </a:rPr>
              <a:t>|</a:t>
            </a:r>
            <a:r>
              <a:rPr lang="en-US" sz="1600" b="1" dirty="0" smtClean="0">
                <a:solidFill>
                  <a:srgbClr val="00B0F0"/>
                </a:solidFill>
                <a:latin typeface="Courier New" pitchFamily="49" charset="0"/>
                <a:cs typeface="Courier New" pitchFamily="49" charset="0"/>
              </a:rPr>
              <a:t> post-transplantation lymphoproliferative disorder </a:t>
            </a:r>
          </a:p>
          <a:p>
            <a:pPr>
              <a:buNone/>
            </a:pPr>
            <a:r>
              <a:rPr lang="en-US" sz="1600" b="1" dirty="0" smtClean="0">
                <a:solidFill>
                  <a:srgbClr val="FFFF00"/>
                </a:solidFill>
                <a:latin typeface="Courier New" pitchFamily="49" charset="0"/>
                <a:cs typeface="Courier New" pitchFamily="49" charset="0"/>
              </a:rPr>
              <a:t>CHOP</a:t>
            </a:r>
            <a:r>
              <a:rPr lang="en-US" sz="1600" b="1" dirty="0" smtClean="0">
                <a:solidFill>
                  <a:srgbClr val="00B0F0"/>
                </a:solidFill>
                <a:latin typeface="Courier New" pitchFamily="49" charset="0"/>
                <a:cs typeface="Courier New" pitchFamily="49" charset="0"/>
              </a:rPr>
              <a:t> </a:t>
            </a:r>
            <a:r>
              <a:rPr lang="en-US" sz="1600" b="1" dirty="0" smtClean="0">
                <a:latin typeface="Courier New" pitchFamily="49" charset="0"/>
                <a:cs typeface="Courier New" pitchFamily="49" charset="0"/>
              </a:rPr>
              <a:t>|</a:t>
            </a:r>
            <a:r>
              <a:rPr lang="en-US" sz="1600" b="1" dirty="0" smtClean="0">
                <a:solidFill>
                  <a:srgbClr val="00B0F0"/>
                </a:solidFill>
                <a:latin typeface="Courier New" pitchFamily="49" charset="0"/>
                <a:cs typeface="Courier New" pitchFamily="49" charset="0"/>
              </a:rPr>
              <a:t> </a:t>
            </a:r>
            <a:r>
              <a:rPr lang="en-US" sz="1600" b="1" dirty="0" err="1" smtClean="0">
                <a:solidFill>
                  <a:srgbClr val="00B0F0"/>
                </a:solidFill>
                <a:latin typeface="Courier New" pitchFamily="49" charset="0"/>
                <a:cs typeface="Courier New" pitchFamily="49" charset="0"/>
              </a:rPr>
              <a:t>cyclophosphamide</a:t>
            </a:r>
            <a:r>
              <a:rPr lang="en-US" sz="1600" b="1" dirty="0" smtClean="0">
                <a:solidFill>
                  <a:srgbClr val="00B0F0"/>
                </a:solidFill>
                <a:latin typeface="Courier New" pitchFamily="49" charset="0"/>
                <a:cs typeface="Courier New" pitchFamily="49" charset="0"/>
              </a:rPr>
              <a:t>, </a:t>
            </a:r>
            <a:r>
              <a:rPr lang="en-US" sz="1600" b="1" dirty="0" err="1" smtClean="0">
                <a:solidFill>
                  <a:srgbClr val="00B0F0"/>
                </a:solidFill>
                <a:latin typeface="Courier New" pitchFamily="49" charset="0"/>
                <a:cs typeface="Courier New" pitchFamily="49" charset="0"/>
              </a:rPr>
              <a:t>hydroxydaunomycin</a:t>
            </a:r>
            <a:r>
              <a:rPr lang="en-US" sz="1600" b="1" dirty="0" smtClean="0">
                <a:solidFill>
                  <a:srgbClr val="00B0F0"/>
                </a:solidFill>
                <a:latin typeface="Courier New" pitchFamily="49" charset="0"/>
                <a:cs typeface="Courier New" pitchFamily="49" charset="0"/>
              </a:rPr>
              <a:t>, </a:t>
            </a:r>
            <a:r>
              <a:rPr lang="en-US" sz="1600" b="1" dirty="0" err="1" smtClean="0">
                <a:solidFill>
                  <a:srgbClr val="00B0F0"/>
                </a:solidFill>
                <a:latin typeface="Courier New" pitchFamily="49" charset="0"/>
                <a:cs typeface="Courier New" pitchFamily="49" charset="0"/>
              </a:rPr>
              <a:t>Oncovin</a:t>
            </a:r>
            <a:r>
              <a:rPr lang="en-US" sz="1600" b="1" dirty="0" smtClean="0">
                <a:solidFill>
                  <a:srgbClr val="00B0F0"/>
                </a:solidFill>
                <a:latin typeface="Courier New" pitchFamily="49" charset="0"/>
                <a:cs typeface="Courier New" pitchFamily="49" charset="0"/>
              </a:rPr>
              <a:t>, and prednisone </a:t>
            </a:r>
          </a:p>
          <a:p>
            <a:pPr>
              <a:buNone/>
            </a:pPr>
            <a:r>
              <a:rPr lang="en-US" sz="1600" b="1" dirty="0" smtClean="0">
                <a:solidFill>
                  <a:srgbClr val="FFFF00"/>
                </a:solidFill>
                <a:latin typeface="Courier New" pitchFamily="49" charset="0"/>
                <a:cs typeface="Courier New" pitchFamily="49" charset="0"/>
              </a:rPr>
              <a:t>LIMA</a:t>
            </a:r>
            <a:r>
              <a:rPr lang="en-US" sz="1600" b="1" dirty="0" smtClean="0">
                <a:solidFill>
                  <a:srgbClr val="00B0F0"/>
                </a:solidFill>
                <a:latin typeface="Courier New" pitchFamily="49" charset="0"/>
                <a:cs typeface="Courier New" pitchFamily="49" charset="0"/>
              </a:rPr>
              <a:t> </a:t>
            </a:r>
            <a:r>
              <a:rPr lang="en-US" sz="1600" b="1" dirty="0" smtClean="0">
                <a:latin typeface="Courier New" pitchFamily="49" charset="0"/>
                <a:cs typeface="Courier New" pitchFamily="49" charset="0"/>
              </a:rPr>
              <a:t>|</a:t>
            </a:r>
            <a:r>
              <a:rPr lang="en-US" sz="1600" b="1" dirty="0" smtClean="0">
                <a:solidFill>
                  <a:srgbClr val="00B0F0"/>
                </a:solidFill>
                <a:latin typeface="Courier New" pitchFamily="49" charset="0"/>
                <a:cs typeface="Courier New" pitchFamily="49" charset="0"/>
              </a:rPr>
              <a:t> left internal mammary artery</a:t>
            </a:r>
          </a:p>
          <a:p>
            <a:pPr>
              <a:buNone/>
            </a:pPr>
            <a:r>
              <a:rPr lang="en-US" sz="1600" b="1" dirty="0" smtClean="0">
                <a:solidFill>
                  <a:srgbClr val="FFFF00"/>
                </a:solidFill>
                <a:latin typeface="Courier New" pitchFamily="49" charset="0"/>
                <a:cs typeface="Courier New" pitchFamily="49" charset="0"/>
              </a:rPr>
              <a:t>LAD</a:t>
            </a:r>
            <a:r>
              <a:rPr lang="en-US" sz="1600" b="1" dirty="0" smtClean="0">
                <a:solidFill>
                  <a:srgbClr val="00B0F0"/>
                </a:solidFill>
                <a:latin typeface="Courier New" pitchFamily="49" charset="0"/>
                <a:cs typeface="Courier New" pitchFamily="49" charset="0"/>
              </a:rPr>
              <a:t>  </a:t>
            </a:r>
            <a:r>
              <a:rPr lang="en-US" sz="1600" b="1" dirty="0" smtClean="0">
                <a:latin typeface="Courier New" pitchFamily="49" charset="0"/>
                <a:cs typeface="Courier New" pitchFamily="49" charset="0"/>
              </a:rPr>
              <a:t>| </a:t>
            </a:r>
            <a:r>
              <a:rPr lang="en-US" sz="1600" b="1" dirty="0" smtClean="0">
                <a:solidFill>
                  <a:srgbClr val="00B0F0"/>
                </a:solidFill>
                <a:latin typeface="Courier New" pitchFamily="49" charset="0"/>
                <a:cs typeface="Courier New" pitchFamily="49" charset="0"/>
              </a:rPr>
              <a:t>left anterior descending coronary artery</a:t>
            </a:r>
          </a:p>
          <a:p>
            <a:pPr>
              <a:buNone/>
            </a:pPr>
            <a:r>
              <a:rPr lang="en-US" sz="1600" b="1" dirty="0" smtClean="0">
                <a:solidFill>
                  <a:srgbClr val="FFFF00"/>
                </a:solidFill>
                <a:latin typeface="Courier New" pitchFamily="49" charset="0"/>
                <a:cs typeface="Courier New" pitchFamily="49" charset="0"/>
              </a:rPr>
              <a:t>SVG</a:t>
            </a:r>
            <a:r>
              <a:rPr lang="en-US" sz="1600" b="1" dirty="0" smtClean="0">
                <a:solidFill>
                  <a:srgbClr val="00B0F0"/>
                </a:solidFill>
                <a:latin typeface="Courier New" pitchFamily="49" charset="0"/>
                <a:cs typeface="Courier New" pitchFamily="49" charset="0"/>
              </a:rPr>
              <a:t>  </a:t>
            </a:r>
            <a:r>
              <a:rPr lang="en-US" sz="1600" b="1" dirty="0" smtClean="0">
                <a:latin typeface="Courier New" pitchFamily="49" charset="0"/>
                <a:cs typeface="Courier New" pitchFamily="49" charset="0"/>
              </a:rPr>
              <a:t>|</a:t>
            </a:r>
            <a:r>
              <a:rPr lang="en-US" sz="1600" b="1" dirty="0" smtClean="0">
                <a:solidFill>
                  <a:srgbClr val="00B0F0"/>
                </a:solidFill>
                <a:latin typeface="Courier New" pitchFamily="49" charset="0"/>
                <a:cs typeface="Courier New" pitchFamily="49" charset="0"/>
              </a:rPr>
              <a:t> </a:t>
            </a:r>
            <a:r>
              <a:rPr lang="en-US" sz="1600" b="1" dirty="0" err="1" smtClean="0">
                <a:solidFill>
                  <a:srgbClr val="00B0F0"/>
                </a:solidFill>
                <a:latin typeface="Courier New" pitchFamily="49" charset="0"/>
                <a:cs typeface="Courier New" pitchFamily="49" charset="0"/>
              </a:rPr>
              <a:t>saphenous</a:t>
            </a:r>
            <a:r>
              <a:rPr lang="en-US" sz="1600" b="1" dirty="0" smtClean="0">
                <a:solidFill>
                  <a:srgbClr val="00B0F0"/>
                </a:solidFill>
                <a:latin typeface="Courier New" pitchFamily="49" charset="0"/>
                <a:cs typeface="Courier New" pitchFamily="49" charset="0"/>
              </a:rPr>
              <a:t> vein graft</a:t>
            </a:r>
          </a:p>
          <a:p>
            <a:pPr>
              <a:buNone/>
            </a:pPr>
            <a:r>
              <a:rPr lang="en-US" sz="1600" b="1" dirty="0" smtClean="0">
                <a:solidFill>
                  <a:srgbClr val="FFFF00"/>
                </a:solidFill>
                <a:latin typeface="Courier New" pitchFamily="49" charset="0"/>
                <a:cs typeface="Courier New" pitchFamily="49" charset="0"/>
              </a:rPr>
              <a:t>PLB</a:t>
            </a:r>
            <a:r>
              <a:rPr lang="en-US" sz="1600" b="1" dirty="0" smtClean="0">
                <a:solidFill>
                  <a:srgbClr val="00B0F0"/>
                </a:solidFill>
                <a:latin typeface="Courier New" pitchFamily="49" charset="0"/>
                <a:cs typeface="Courier New" pitchFamily="49" charset="0"/>
              </a:rPr>
              <a:t>  </a:t>
            </a:r>
            <a:r>
              <a:rPr lang="en-US" sz="1600" b="1" dirty="0" smtClean="0">
                <a:latin typeface="Courier New" pitchFamily="49" charset="0"/>
                <a:cs typeface="Courier New" pitchFamily="49" charset="0"/>
              </a:rPr>
              <a:t>|</a:t>
            </a:r>
            <a:r>
              <a:rPr lang="en-US" sz="1600" b="1" dirty="0" smtClean="0">
                <a:solidFill>
                  <a:srgbClr val="00B0F0"/>
                </a:solidFill>
                <a:latin typeface="Courier New" pitchFamily="49" charset="0"/>
                <a:cs typeface="Courier New" pitchFamily="49" charset="0"/>
              </a:rPr>
              <a:t> </a:t>
            </a:r>
            <a:r>
              <a:rPr lang="en-US" sz="1600" b="1" dirty="0" err="1" smtClean="0">
                <a:solidFill>
                  <a:srgbClr val="00B0F0"/>
                </a:solidFill>
                <a:latin typeface="Courier New" pitchFamily="49" charset="0"/>
                <a:cs typeface="Courier New" pitchFamily="49" charset="0"/>
              </a:rPr>
              <a:t>posterolateral</a:t>
            </a:r>
            <a:r>
              <a:rPr lang="en-US" sz="1600" b="1" dirty="0" smtClean="0">
                <a:solidFill>
                  <a:srgbClr val="00B0F0"/>
                </a:solidFill>
                <a:latin typeface="Courier New" pitchFamily="49" charset="0"/>
                <a:cs typeface="Courier New" pitchFamily="49" charset="0"/>
              </a:rPr>
              <a:t> bundle</a:t>
            </a:r>
          </a:p>
          <a:p>
            <a:pPr>
              <a:buNone/>
            </a:pPr>
            <a:r>
              <a:rPr lang="en-US" sz="1600" b="1" dirty="0" smtClean="0">
                <a:solidFill>
                  <a:srgbClr val="FFFF00"/>
                </a:solidFill>
                <a:latin typeface="Courier New" pitchFamily="49" charset="0"/>
                <a:cs typeface="Courier New" pitchFamily="49" charset="0"/>
              </a:rPr>
              <a:t>PDA</a:t>
            </a:r>
            <a:r>
              <a:rPr lang="en-US" sz="1600" b="1" dirty="0" smtClean="0">
                <a:solidFill>
                  <a:srgbClr val="00B0F0"/>
                </a:solidFill>
                <a:latin typeface="Courier New" pitchFamily="49" charset="0"/>
                <a:cs typeface="Courier New" pitchFamily="49" charset="0"/>
              </a:rPr>
              <a:t>  </a:t>
            </a:r>
            <a:r>
              <a:rPr lang="en-US" sz="1600" b="1" dirty="0" smtClean="0">
                <a:latin typeface="Courier New" pitchFamily="49" charset="0"/>
                <a:cs typeface="Courier New" pitchFamily="49" charset="0"/>
              </a:rPr>
              <a:t>|</a:t>
            </a:r>
            <a:r>
              <a:rPr lang="en-US" sz="1600" b="1" dirty="0" smtClean="0">
                <a:solidFill>
                  <a:srgbClr val="00B0F0"/>
                </a:solidFill>
                <a:latin typeface="Courier New" pitchFamily="49" charset="0"/>
                <a:cs typeface="Courier New" pitchFamily="49" charset="0"/>
              </a:rPr>
              <a:t> posterior descending artery</a:t>
            </a:r>
          </a:p>
          <a:p>
            <a:pPr>
              <a:buNone/>
            </a:pPr>
            <a:r>
              <a:rPr lang="en-US" sz="1600" b="1" dirty="0" smtClean="0">
                <a:solidFill>
                  <a:srgbClr val="FFFF00"/>
                </a:solidFill>
                <a:latin typeface="Courier New" pitchFamily="49" charset="0"/>
                <a:cs typeface="Courier New" pitchFamily="49" charset="0"/>
              </a:rPr>
              <a:t>IM</a:t>
            </a:r>
            <a:r>
              <a:rPr lang="en-US" sz="1600" b="1" dirty="0" smtClean="0">
                <a:solidFill>
                  <a:srgbClr val="00B0F0"/>
                </a:solidFill>
                <a:latin typeface="Courier New" pitchFamily="49" charset="0"/>
                <a:cs typeface="Courier New" pitchFamily="49" charset="0"/>
              </a:rPr>
              <a:t>   </a:t>
            </a:r>
            <a:r>
              <a:rPr lang="en-US" sz="1600" b="1" dirty="0" smtClean="0">
                <a:latin typeface="Courier New" pitchFamily="49" charset="0"/>
                <a:cs typeface="Courier New" pitchFamily="49" charset="0"/>
              </a:rPr>
              <a:t>| </a:t>
            </a:r>
            <a:r>
              <a:rPr lang="en-US" sz="1600" b="1" dirty="0" smtClean="0">
                <a:solidFill>
                  <a:srgbClr val="00B0F0"/>
                </a:solidFill>
                <a:latin typeface="Courier New" pitchFamily="49" charset="0"/>
                <a:cs typeface="Courier New" pitchFamily="49" charset="0"/>
              </a:rPr>
              <a:t>internal mammary</a:t>
            </a:r>
          </a:p>
          <a:p>
            <a:pPr>
              <a:buNone/>
            </a:pPr>
            <a:endParaRPr lang="en-US" sz="1600" b="1" dirty="0" smtClean="0">
              <a:latin typeface="Courier New" pitchFamily="49" charset="0"/>
              <a:cs typeface="Courier New" pitchFamily="49" charset="0"/>
            </a:endParaRPr>
          </a:p>
          <a:p>
            <a:pPr>
              <a:buNone/>
            </a:pPr>
            <a:endParaRPr lang="en-US" sz="1600" b="1" dirty="0" smtClean="0">
              <a:latin typeface="Courier New" pitchFamily="49" charset="0"/>
              <a:cs typeface="Courier New" pitchFamily="49" charset="0"/>
            </a:endParaRPr>
          </a:p>
          <a:p>
            <a:pPr>
              <a:buNone/>
            </a:pPr>
            <a:endParaRPr lang="en-US" sz="1600" b="1" dirty="0" smtClean="0">
              <a:latin typeface="Courier New" pitchFamily="49" charset="0"/>
              <a:cs typeface="Courier New" pitchFamily="49" charset="0"/>
            </a:endParaRPr>
          </a:p>
          <a:p>
            <a:pPr>
              <a:buNone/>
            </a:pPr>
            <a:endParaRPr lang="en-US" sz="1600" b="1" dirty="0" smtClean="0">
              <a:latin typeface="Courier New" pitchFamily="49" charset="0"/>
              <a:cs typeface="Courier New" pitchFamily="49" charset="0"/>
            </a:endParaRPr>
          </a:p>
          <a:p>
            <a:pPr>
              <a:buNone/>
            </a:pPr>
            <a:endParaRPr lang="en-US" sz="1600" b="1" dirty="0" smtClean="0">
              <a:latin typeface="Courier New" pitchFamily="49" charset="0"/>
              <a:cs typeface="Courier New" pitchFamily="49" charset="0"/>
            </a:endParaRPr>
          </a:p>
          <a:p>
            <a:pPr>
              <a:buNone/>
            </a:pPr>
            <a:endParaRPr lang="en-US" sz="1600" b="1" dirty="0" smtClean="0">
              <a:latin typeface="Courier New" pitchFamily="49" charset="0"/>
              <a:cs typeface="Courier New" pitchFamily="49" charset="0"/>
            </a:endParaRPr>
          </a:p>
          <a:p>
            <a:pPr>
              <a:buNone/>
            </a:pPr>
            <a:endParaRPr lang="en-US" sz="1600" b="1" dirty="0" smtClean="0">
              <a:latin typeface="Courier New" pitchFamily="49" charset="0"/>
              <a:cs typeface="Courier New" pitchFamily="49" charset="0"/>
            </a:endParaRPr>
          </a:p>
        </p:txBody>
      </p:sp>
    </p:spTree>
    <p:extLst>
      <p:ext uri="{BB962C8B-B14F-4D97-AF65-F5344CB8AC3E}">
        <p14:creationId xmlns:p14="http://schemas.microsoft.com/office/powerpoint/2010/main" val="3328562563"/>
      </p:ext>
    </p:extLst>
  </p:cSld>
  <p:clrMapOvr>
    <a:masterClrMapping/>
  </p:clrMapOvr>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Complexity - Composite Phrases</a:t>
            </a:r>
            <a:endParaRPr lang="en-US" dirty="0"/>
          </a:p>
        </p:txBody>
      </p:sp>
      <p:sp>
        <p:nvSpPr>
          <p:cNvPr id="6" name="Rectangle 3"/>
          <p:cNvSpPr txBox="1">
            <a:spLocks noChangeArrowheads="1"/>
          </p:cNvSpPr>
          <p:nvPr/>
        </p:nvSpPr>
        <p:spPr bwMode="auto">
          <a:xfrm>
            <a:off x="685800" y="1527048"/>
            <a:ext cx="7772400" cy="4025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Char char="•"/>
              <a:defRPr kumimoji="1"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kumimoji="1"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kumimoji="1" sz="2000">
                <a:solidFill>
                  <a:schemeClr val="tx1"/>
                </a:solidFill>
                <a:latin typeface="+mn-lt"/>
              </a:defRPr>
            </a:lvl3pPr>
            <a:lvl4pPr marL="1600200" indent="-228600" algn="l" rtl="0" eaLnBrk="0" fontAlgn="base" hangingPunct="0">
              <a:spcBef>
                <a:spcPct val="20000"/>
              </a:spcBef>
              <a:spcAft>
                <a:spcPct val="0"/>
              </a:spcAft>
              <a:buClr>
                <a:schemeClr val="tx2"/>
              </a:buClr>
              <a:buChar char="•"/>
              <a:defRPr kumimoji="1"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kumimoji="1"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kumimoji="1"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kumimoji="1"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kumimoji="1"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kumimoji="1" sz="2000">
                <a:solidFill>
                  <a:schemeClr val="tx1"/>
                </a:solidFill>
                <a:latin typeface="+mn-lt"/>
              </a:defRPr>
            </a:lvl9pPr>
          </a:lstStyle>
          <a:p>
            <a:pPr>
              <a:buNone/>
            </a:pPr>
            <a:r>
              <a:rPr lang="en-US" sz="2400" i="1" dirty="0" smtClean="0">
                <a:solidFill>
                  <a:srgbClr val="FFFF00"/>
                </a:solidFill>
                <a:cs typeface="Courier New" pitchFamily="49" charset="0"/>
              </a:rPr>
              <a:t>Pain on the left side of the chest</a:t>
            </a:r>
          </a:p>
          <a:p>
            <a:pPr>
              <a:buNone/>
            </a:pPr>
            <a:endParaRPr lang="en-US" sz="2000" b="1" dirty="0" smtClean="0">
              <a:latin typeface="Courier New" pitchFamily="49" charset="0"/>
              <a:cs typeface="Courier New" pitchFamily="49" charset="0"/>
            </a:endParaRPr>
          </a:p>
          <a:p>
            <a:pPr>
              <a:buNone/>
            </a:pPr>
            <a:r>
              <a:rPr lang="en-US" sz="2000" b="1" dirty="0" smtClean="0">
                <a:latin typeface="Courier New" pitchFamily="49" charset="0"/>
                <a:cs typeface="Courier New" pitchFamily="49" charset="0"/>
              </a:rPr>
              <a:t>Left sided chest pain </a:t>
            </a:r>
            <a:r>
              <a:rPr lang="en-US" sz="2400" dirty="0" smtClean="0">
                <a:cs typeface="Courier New" pitchFamily="49" charset="0"/>
              </a:rPr>
              <a:t>(C0541828)</a:t>
            </a:r>
          </a:p>
          <a:p>
            <a:pPr>
              <a:buNone/>
            </a:pPr>
            <a:endParaRPr lang="en-US" sz="2400" dirty="0" smtClean="0">
              <a:cs typeface="Courier New" pitchFamily="49" charset="0"/>
            </a:endParaRPr>
          </a:p>
          <a:p>
            <a:pPr marL="457200" indent="-457200">
              <a:buNone/>
            </a:pPr>
            <a:r>
              <a:rPr lang="en-US" sz="2400" dirty="0" smtClean="0">
                <a:cs typeface="Courier New" pitchFamily="49" charset="0"/>
              </a:rPr>
              <a:t>Linguistic variants</a:t>
            </a:r>
          </a:p>
          <a:p>
            <a:pPr marL="457200" indent="-457200">
              <a:buNone/>
            </a:pPr>
            <a:r>
              <a:rPr lang="en-US" sz="2400" dirty="0" smtClean="0">
                <a:cs typeface="Courier New" pitchFamily="49" charset="0"/>
              </a:rPr>
              <a:t>Syntactic processing</a:t>
            </a:r>
          </a:p>
          <a:p>
            <a:pPr marL="457200" indent="-457200">
              <a:buNone/>
            </a:pPr>
            <a:r>
              <a:rPr lang="en-US" sz="2400" dirty="0" smtClean="0">
                <a:cs typeface="Courier New" pitchFamily="49" charset="0"/>
              </a:rPr>
              <a:t>Word order</a:t>
            </a:r>
          </a:p>
          <a:p>
            <a:pPr>
              <a:buNone/>
            </a:pPr>
            <a:endParaRPr lang="en-US" sz="2400" i="1" dirty="0" smtClean="0">
              <a:solidFill>
                <a:srgbClr val="FFFF00"/>
              </a:solidFill>
              <a:cs typeface="Courier New" pitchFamily="49" charset="0"/>
            </a:endParaRPr>
          </a:p>
          <a:p>
            <a:pPr>
              <a:buNone/>
            </a:pPr>
            <a:endParaRPr lang="en-US" sz="2400" i="1" dirty="0" smtClean="0">
              <a:solidFill>
                <a:srgbClr val="FFFF00"/>
              </a:solidFill>
              <a:cs typeface="Courier New" pitchFamily="49" charset="0"/>
            </a:endParaRPr>
          </a:p>
          <a:p>
            <a:pPr>
              <a:buNone/>
            </a:pPr>
            <a:endParaRPr lang="en-US" sz="2400" i="1" dirty="0" smtClean="0">
              <a:solidFill>
                <a:srgbClr val="FFFF00"/>
              </a:solidFill>
              <a:cs typeface="Courier New" pitchFamily="49" charset="0"/>
            </a:endParaRPr>
          </a:p>
          <a:p>
            <a:pPr>
              <a:buNone/>
            </a:pPr>
            <a:endParaRPr lang="en-US" sz="2000" b="1" dirty="0" smtClean="0">
              <a:latin typeface="Courier New" pitchFamily="49" charset="0"/>
              <a:cs typeface="Courier New" pitchFamily="49" charset="0"/>
            </a:endParaRPr>
          </a:p>
        </p:txBody>
      </p:sp>
      <p:sp>
        <p:nvSpPr>
          <p:cNvPr id="5" name="Rectangle 4"/>
          <p:cNvSpPr/>
          <p:nvPr/>
        </p:nvSpPr>
        <p:spPr bwMode="auto">
          <a:xfrm>
            <a:off x="728872" y="1596905"/>
            <a:ext cx="654657" cy="384313"/>
          </a:xfrm>
          <a:prstGeom prst="rect">
            <a:avLst/>
          </a:prstGeom>
          <a:no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7" name="Rectangle 6"/>
          <p:cNvSpPr/>
          <p:nvPr/>
        </p:nvSpPr>
        <p:spPr bwMode="auto">
          <a:xfrm>
            <a:off x="1384832" y="1596905"/>
            <a:ext cx="1869701" cy="384313"/>
          </a:xfrm>
          <a:prstGeom prst="rect">
            <a:avLst/>
          </a:prstGeom>
          <a:no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8" name="Rectangle 7"/>
          <p:cNvSpPr/>
          <p:nvPr/>
        </p:nvSpPr>
        <p:spPr bwMode="auto">
          <a:xfrm>
            <a:off x="3246747" y="1596905"/>
            <a:ext cx="1531897" cy="384313"/>
          </a:xfrm>
          <a:prstGeom prst="rect">
            <a:avLst/>
          </a:prstGeom>
          <a:no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9" name="Rectangle 8"/>
          <p:cNvSpPr/>
          <p:nvPr/>
        </p:nvSpPr>
        <p:spPr bwMode="auto">
          <a:xfrm>
            <a:off x="702365" y="1590261"/>
            <a:ext cx="4081670" cy="410817"/>
          </a:xfrm>
          <a:prstGeom prst="rect">
            <a:avLst/>
          </a:prstGeom>
          <a:noFill/>
          <a:ln w="635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cxnSp>
        <p:nvCxnSpPr>
          <p:cNvPr id="11" name="Straight Arrow Connector 10"/>
          <p:cNvCxnSpPr/>
          <p:nvPr/>
        </p:nvCxnSpPr>
        <p:spPr bwMode="auto">
          <a:xfrm>
            <a:off x="1099930" y="1895061"/>
            <a:ext cx="2544418" cy="569843"/>
          </a:xfrm>
          <a:prstGeom prst="straightConnector1">
            <a:avLst/>
          </a:prstGeom>
          <a:solidFill>
            <a:srgbClr val="0800B2"/>
          </a:solidFill>
          <a:ln w="254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Straight Arrow Connector 12"/>
          <p:cNvCxnSpPr/>
          <p:nvPr/>
        </p:nvCxnSpPr>
        <p:spPr bwMode="auto">
          <a:xfrm flipH="1">
            <a:off x="1046922" y="1921565"/>
            <a:ext cx="1404730" cy="543339"/>
          </a:xfrm>
          <a:prstGeom prst="straightConnector1">
            <a:avLst/>
          </a:prstGeom>
          <a:solidFill>
            <a:srgbClr val="0800B2"/>
          </a:solidFill>
          <a:ln w="254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Straight Arrow Connector 14"/>
          <p:cNvCxnSpPr/>
          <p:nvPr/>
        </p:nvCxnSpPr>
        <p:spPr bwMode="auto">
          <a:xfrm flipH="1">
            <a:off x="1974574" y="1908313"/>
            <a:ext cx="1007165" cy="569844"/>
          </a:xfrm>
          <a:prstGeom prst="straightConnector1">
            <a:avLst/>
          </a:prstGeom>
          <a:solidFill>
            <a:srgbClr val="0800B2"/>
          </a:solidFill>
          <a:ln w="254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Straight Arrow Connector 16"/>
          <p:cNvCxnSpPr/>
          <p:nvPr/>
        </p:nvCxnSpPr>
        <p:spPr bwMode="auto">
          <a:xfrm flipH="1">
            <a:off x="2809461" y="1948070"/>
            <a:ext cx="1524000" cy="543339"/>
          </a:xfrm>
          <a:prstGeom prst="straightConnector1">
            <a:avLst/>
          </a:prstGeom>
          <a:solidFill>
            <a:srgbClr val="0800B2"/>
          </a:solidFill>
          <a:ln w="254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Oval 17"/>
          <p:cNvSpPr/>
          <p:nvPr/>
        </p:nvSpPr>
        <p:spPr bwMode="auto">
          <a:xfrm>
            <a:off x="2650436" y="1603513"/>
            <a:ext cx="623382" cy="371061"/>
          </a:xfrm>
          <a:prstGeom prst="ellipse">
            <a:avLst/>
          </a:prstGeom>
          <a:no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9" name="Oval 18"/>
          <p:cNvSpPr/>
          <p:nvPr/>
        </p:nvSpPr>
        <p:spPr bwMode="auto">
          <a:xfrm>
            <a:off x="1504128" y="2392005"/>
            <a:ext cx="860765" cy="436739"/>
          </a:xfrm>
          <a:prstGeom prst="ellipse">
            <a:avLst/>
          </a:prstGeom>
          <a:no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4" name="Slide Number Placeholder 3"/>
          <p:cNvSpPr>
            <a:spLocks noGrp="1"/>
          </p:cNvSpPr>
          <p:nvPr>
            <p:ph type="sldNum" sz="quarter" idx="10"/>
          </p:nvPr>
        </p:nvSpPr>
        <p:spPr>
          <a:xfrm>
            <a:off x="7010400" y="6113981"/>
            <a:ext cx="2133600" cy="476250"/>
          </a:xfrm>
        </p:spPr>
        <p:txBody>
          <a:bodyPr/>
          <a:lstStyle/>
          <a:p>
            <a:fld id="{7DE3DC8A-4A07-44D3-A469-6DD60BBA3A61}" type="slidenum">
              <a:rPr lang="en-US" smtClean="0"/>
              <a:pPr/>
              <a:t>94</a:t>
            </a:fld>
            <a:endParaRPr lang="en-US" dirty="0"/>
          </a:p>
        </p:txBody>
      </p:sp>
    </p:spTree>
    <p:extLst>
      <p:ext uri="{BB962C8B-B14F-4D97-AF65-F5344CB8AC3E}">
        <p14:creationId xmlns:p14="http://schemas.microsoft.com/office/powerpoint/2010/main" val="298749658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3" presetClass="emph" presetSubtype="2" fill="hold" nodeType="clickEffect">
                                  <p:stCondLst>
                                    <p:cond delay="0"/>
                                  </p:stCondLst>
                                  <p:childTnLst>
                                    <p:animClr clrSpc="rgb" dir="cw">
                                      <p:cBhvr override="childStyle">
                                        <p:cTn id="14" dur="500" fill="hold"/>
                                        <p:tgtEl>
                                          <p:spTgt spid="6">
                                            <p:txEl>
                                              <p:pRg st="4" end="4"/>
                                            </p:txEl>
                                          </p:spTgt>
                                        </p:tgtEl>
                                        <p:attrNameLst>
                                          <p:attrName>style.color</p:attrName>
                                        </p:attrNameLst>
                                      </p:cBhvr>
                                      <p:to>
                                        <a:schemeClr val="accent2"/>
                                      </p:to>
                                    </p:animClr>
                                  </p:childTnLst>
                                </p:cTn>
                              </p:par>
                              <p:par>
                                <p:cTn id="15" presetID="9" presetClass="emph" presetSubtype="0" nodeType="withEffect">
                                  <p:stCondLst>
                                    <p:cond delay="0"/>
                                  </p:stCondLst>
                                  <p:childTnLst>
                                    <p:set>
                                      <p:cBhvr rctx="PPT">
                                        <p:cTn id="16" dur="indefinite"/>
                                        <p:tgtEl>
                                          <p:spTgt spid="6">
                                            <p:txEl>
                                              <p:pRg st="5" end="5"/>
                                            </p:txEl>
                                          </p:spTgt>
                                        </p:tgtEl>
                                        <p:attrNameLst>
                                          <p:attrName>style.opacity</p:attrName>
                                        </p:attrNameLst>
                                      </p:cBhvr>
                                      <p:to>
                                        <p:strVal val="0.25"/>
                                      </p:to>
                                    </p:set>
                                    <p:animEffect filter="image" prLst="opacity: 0.25">
                                      <p:cBhvr rctx="IE">
                                        <p:cTn id="17" dur="indefinite"/>
                                        <p:tgtEl>
                                          <p:spTgt spid="6">
                                            <p:txEl>
                                              <p:pRg st="5" end="5"/>
                                            </p:txEl>
                                          </p:spTgt>
                                        </p:tgtEl>
                                      </p:cBhvr>
                                    </p:animEffect>
                                  </p:childTnLst>
                                </p:cTn>
                              </p:par>
                              <p:par>
                                <p:cTn id="18" presetID="9" presetClass="emph" presetSubtype="0" nodeType="withEffect">
                                  <p:stCondLst>
                                    <p:cond delay="0"/>
                                  </p:stCondLst>
                                  <p:childTnLst>
                                    <p:set>
                                      <p:cBhvr rctx="PPT">
                                        <p:cTn id="19" dur="indefinite"/>
                                        <p:tgtEl>
                                          <p:spTgt spid="6">
                                            <p:txEl>
                                              <p:pRg st="6" end="6"/>
                                            </p:txEl>
                                          </p:spTgt>
                                        </p:tgtEl>
                                        <p:attrNameLst>
                                          <p:attrName>style.opacity</p:attrName>
                                        </p:attrNameLst>
                                      </p:cBhvr>
                                      <p:to>
                                        <p:strVal val="0.25"/>
                                      </p:to>
                                    </p:set>
                                    <p:animEffect filter="image" prLst="opacity: 0.25">
                                      <p:cBhvr rctx="IE">
                                        <p:cTn id="20" dur="indefinite"/>
                                        <p:tgtEl>
                                          <p:spTgt spid="6">
                                            <p:txEl>
                                              <p:pRg st="6" end="6"/>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1" nodeType="clickEffect">
                                  <p:stCondLst>
                                    <p:cond delay="0"/>
                                  </p:stCondLst>
                                  <p:childTnLst>
                                    <p:set>
                                      <p:cBhvr>
                                        <p:cTn id="30" dur="1" fill="hold">
                                          <p:stCondLst>
                                            <p:cond delay="0"/>
                                          </p:stCondLst>
                                        </p:cTn>
                                        <p:tgtEl>
                                          <p:spTgt spid="19"/>
                                        </p:tgtEl>
                                        <p:attrNameLst>
                                          <p:attrName>style.visibility</p:attrName>
                                        </p:attrNameLst>
                                      </p:cBhvr>
                                      <p:to>
                                        <p:strVal val="hidden"/>
                                      </p:to>
                                    </p:set>
                                  </p:childTnLst>
                                </p:cTn>
                              </p:par>
                              <p:par>
                                <p:cTn id="31" presetID="1" presetClass="exit" presetSubtype="0" fill="hold" grpId="1" nodeType="withEffect">
                                  <p:stCondLst>
                                    <p:cond delay="0"/>
                                  </p:stCondLst>
                                  <p:childTnLst>
                                    <p:set>
                                      <p:cBhvr>
                                        <p:cTn id="32" dur="1" fill="hold">
                                          <p:stCondLst>
                                            <p:cond delay="0"/>
                                          </p:stCondLst>
                                        </p:cTn>
                                        <p:tgtEl>
                                          <p:spTgt spid="18"/>
                                        </p:tgtEl>
                                        <p:attrNameLst>
                                          <p:attrName>style.visibility</p:attrName>
                                        </p:attrNameLst>
                                      </p:cBhvr>
                                      <p:to>
                                        <p:strVal val="hidden"/>
                                      </p:to>
                                    </p:set>
                                  </p:childTnLst>
                                </p:cTn>
                              </p:par>
                              <p:par>
                                <p:cTn id="33" presetID="9" presetClass="emph" presetSubtype="0" nodeType="withEffect">
                                  <p:stCondLst>
                                    <p:cond delay="0"/>
                                  </p:stCondLst>
                                  <p:childTnLst>
                                    <p:set>
                                      <p:cBhvr rctx="PPT">
                                        <p:cTn id="34" dur="indefinite"/>
                                        <p:tgtEl>
                                          <p:spTgt spid="6">
                                            <p:txEl>
                                              <p:pRg st="4" end="4"/>
                                            </p:txEl>
                                          </p:spTgt>
                                        </p:tgtEl>
                                        <p:attrNameLst>
                                          <p:attrName>style.opacity</p:attrName>
                                        </p:attrNameLst>
                                      </p:cBhvr>
                                      <p:to>
                                        <p:strVal val="0.25"/>
                                      </p:to>
                                    </p:set>
                                    <p:animEffect filter="image" prLst="opacity: 0.25">
                                      <p:cBhvr rctx="IE">
                                        <p:cTn id="35" dur="indefinite"/>
                                        <p:tgtEl>
                                          <p:spTgt spid="6">
                                            <p:txEl>
                                              <p:pRg st="4" end="4"/>
                                            </p:txEl>
                                          </p:spTgt>
                                        </p:tgtEl>
                                      </p:cBhvr>
                                    </p:animEffect>
                                  </p:childTnLst>
                                </p:cTn>
                              </p:par>
                              <p:par>
                                <p:cTn id="36" presetID="3" presetClass="emph" presetSubtype="2" fill="hold" nodeType="withEffect">
                                  <p:stCondLst>
                                    <p:cond delay="0"/>
                                  </p:stCondLst>
                                  <p:childTnLst>
                                    <p:animClr clrSpc="rgb" dir="cw">
                                      <p:cBhvr override="childStyle">
                                        <p:cTn id="37" dur="500" fill="hold"/>
                                        <p:tgtEl>
                                          <p:spTgt spid="6">
                                            <p:txEl>
                                              <p:pRg st="4" end="4"/>
                                            </p:txEl>
                                          </p:spTgt>
                                        </p:tgtEl>
                                        <p:attrNameLst>
                                          <p:attrName>style.color</p:attrName>
                                        </p:attrNameLst>
                                      </p:cBhvr>
                                      <p:to>
                                        <a:schemeClr val="tx1"/>
                                      </p:to>
                                    </p:animClr>
                                  </p:childTnLst>
                                </p:cTn>
                              </p:par>
                              <p:par>
                                <p:cTn id="38" presetID="9" presetClass="emph" presetSubtype="0" nodeType="withEffect">
                                  <p:stCondLst>
                                    <p:cond delay="0"/>
                                  </p:stCondLst>
                                  <p:childTnLst>
                                    <p:set>
                                      <p:cBhvr rctx="PPT">
                                        <p:cTn id="39" dur="indefinite"/>
                                        <p:tgtEl>
                                          <p:spTgt spid="6">
                                            <p:txEl>
                                              <p:pRg st="5" end="5"/>
                                            </p:txEl>
                                          </p:spTgt>
                                        </p:tgtEl>
                                        <p:attrNameLst>
                                          <p:attrName>style.opacity</p:attrName>
                                        </p:attrNameLst>
                                      </p:cBhvr>
                                      <p:to>
                                        <p:strVal val="1"/>
                                      </p:to>
                                    </p:set>
                                    <p:animEffect filter="image" prLst="opacity: 1">
                                      <p:cBhvr rctx="IE">
                                        <p:cTn id="40" dur="indefinite"/>
                                        <p:tgtEl>
                                          <p:spTgt spid="6">
                                            <p:txEl>
                                              <p:pRg st="5" end="5"/>
                                            </p:txEl>
                                          </p:spTgt>
                                        </p:tgtEl>
                                      </p:cBhvr>
                                    </p:animEffect>
                                  </p:childTnLst>
                                </p:cTn>
                              </p:par>
                              <p:par>
                                <p:cTn id="41" presetID="3" presetClass="emph" presetSubtype="2" fill="hold" nodeType="withEffect">
                                  <p:stCondLst>
                                    <p:cond delay="0"/>
                                  </p:stCondLst>
                                  <p:childTnLst>
                                    <p:animClr clrSpc="rgb" dir="cw">
                                      <p:cBhvr override="childStyle">
                                        <p:cTn id="42" dur="500" fill="hold"/>
                                        <p:tgtEl>
                                          <p:spTgt spid="6">
                                            <p:txEl>
                                              <p:pRg st="5" end="5"/>
                                            </p:txEl>
                                          </p:spTgt>
                                        </p:tgtEl>
                                        <p:attrNameLst>
                                          <p:attrName>style.color</p:attrName>
                                        </p:attrNameLst>
                                      </p:cBhvr>
                                      <p:to>
                                        <a:schemeClr val="accent2"/>
                                      </p:to>
                                    </p:animClr>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7"/>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xit" presetSubtype="0" fill="hold" grpId="1" nodeType="clickEffect">
                                  <p:stCondLst>
                                    <p:cond delay="0"/>
                                  </p:stCondLst>
                                  <p:childTnLst>
                                    <p:set>
                                      <p:cBhvr>
                                        <p:cTn id="54" dur="1" fill="hold">
                                          <p:stCondLst>
                                            <p:cond delay="0"/>
                                          </p:stCondLst>
                                        </p:cTn>
                                        <p:tgtEl>
                                          <p:spTgt spid="5"/>
                                        </p:tgtEl>
                                        <p:attrNameLst>
                                          <p:attrName>style.visibility</p:attrName>
                                        </p:attrNameLst>
                                      </p:cBhvr>
                                      <p:to>
                                        <p:strVal val="hidden"/>
                                      </p:to>
                                    </p:set>
                                  </p:childTnLst>
                                </p:cTn>
                              </p:par>
                              <p:par>
                                <p:cTn id="55" presetID="1" presetClass="exit" presetSubtype="0" fill="hold" grpId="1" nodeType="withEffect">
                                  <p:stCondLst>
                                    <p:cond delay="0"/>
                                  </p:stCondLst>
                                  <p:childTnLst>
                                    <p:set>
                                      <p:cBhvr>
                                        <p:cTn id="56" dur="1" fill="hold">
                                          <p:stCondLst>
                                            <p:cond delay="0"/>
                                          </p:stCondLst>
                                        </p:cTn>
                                        <p:tgtEl>
                                          <p:spTgt spid="7"/>
                                        </p:tgtEl>
                                        <p:attrNameLst>
                                          <p:attrName>style.visibility</p:attrName>
                                        </p:attrNameLst>
                                      </p:cBhvr>
                                      <p:to>
                                        <p:strVal val="hidden"/>
                                      </p:to>
                                    </p:set>
                                  </p:childTnLst>
                                </p:cTn>
                              </p:par>
                              <p:par>
                                <p:cTn id="57" presetID="1" presetClass="exit" presetSubtype="0" fill="hold" grpId="1" nodeType="withEffect">
                                  <p:stCondLst>
                                    <p:cond delay="0"/>
                                  </p:stCondLst>
                                  <p:childTnLst>
                                    <p:set>
                                      <p:cBhvr>
                                        <p:cTn id="58" dur="1" fill="hold">
                                          <p:stCondLst>
                                            <p:cond delay="0"/>
                                          </p:stCondLst>
                                        </p:cTn>
                                        <p:tgtEl>
                                          <p:spTgt spid="8"/>
                                        </p:tgtEl>
                                        <p:attrNameLst>
                                          <p:attrName>style.visibility</p:attrName>
                                        </p:attrNameLst>
                                      </p:cBhvr>
                                      <p:to>
                                        <p:strVal val="hidden"/>
                                      </p:to>
                                    </p:set>
                                  </p:childTnLst>
                                </p:cTn>
                              </p:par>
                              <p:par>
                                <p:cTn id="59" presetID="1" presetClass="entr" presetSubtype="0" fill="hold" grpId="0" nodeType="withEffect">
                                  <p:stCondLst>
                                    <p:cond delay="0"/>
                                  </p:stCondLst>
                                  <p:childTnLst>
                                    <p:set>
                                      <p:cBhvr>
                                        <p:cTn id="60" dur="1" fill="hold">
                                          <p:stCondLst>
                                            <p:cond delay="0"/>
                                          </p:stCondLst>
                                        </p:cTn>
                                        <p:tgtEl>
                                          <p:spTgt spid="9"/>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xit" presetSubtype="0" fill="hold" grpId="1" nodeType="clickEffect">
                                  <p:stCondLst>
                                    <p:cond delay="0"/>
                                  </p:stCondLst>
                                  <p:childTnLst>
                                    <p:set>
                                      <p:cBhvr>
                                        <p:cTn id="64" dur="1" fill="hold">
                                          <p:stCondLst>
                                            <p:cond delay="0"/>
                                          </p:stCondLst>
                                        </p:cTn>
                                        <p:tgtEl>
                                          <p:spTgt spid="9"/>
                                        </p:tgtEl>
                                        <p:attrNameLst>
                                          <p:attrName>style.visibility</p:attrName>
                                        </p:attrNameLst>
                                      </p:cBhvr>
                                      <p:to>
                                        <p:strVal val="hidden"/>
                                      </p:to>
                                    </p:set>
                                  </p:childTnLst>
                                </p:cTn>
                              </p:par>
                              <p:par>
                                <p:cTn id="65" presetID="9" presetClass="emph" presetSubtype="0" nodeType="withEffect">
                                  <p:stCondLst>
                                    <p:cond delay="0"/>
                                  </p:stCondLst>
                                  <p:childTnLst>
                                    <p:set>
                                      <p:cBhvr rctx="PPT">
                                        <p:cTn id="66" dur="indefinite"/>
                                        <p:tgtEl>
                                          <p:spTgt spid="6">
                                            <p:txEl>
                                              <p:pRg st="5" end="5"/>
                                            </p:txEl>
                                          </p:spTgt>
                                        </p:tgtEl>
                                        <p:attrNameLst>
                                          <p:attrName>style.opacity</p:attrName>
                                        </p:attrNameLst>
                                      </p:cBhvr>
                                      <p:to>
                                        <p:strVal val="0.25"/>
                                      </p:to>
                                    </p:set>
                                    <p:animEffect filter="image" prLst="opacity: 0.25">
                                      <p:cBhvr rctx="IE">
                                        <p:cTn id="67" dur="indefinite"/>
                                        <p:tgtEl>
                                          <p:spTgt spid="6">
                                            <p:txEl>
                                              <p:pRg st="5" end="5"/>
                                            </p:txEl>
                                          </p:spTgt>
                                        </p:tgtEl>
                                      </p:cBhvr>
                                    </p:animEffect>
                                  </p:childTnLst>
                                </p:cTn>
                              </p:par>
                              <p:par>
                                <p:cTn id="68" presetID="3" presetClass="emph" presetSubtype="2" fill="hold" nodeType="withEffect">
                                  <p:stCondLst>
                                    <p:cond delay="0"/>
                                  </p:stCondLst>
                                  <p:childTnLst>
                                    <p:animClr clrSpc="rgb" dir="cw">
                                      <p:cBhvr override="childStyle">
                                        <p:cTn id="69" dur="500" fill="hold"/>
                                        <p:tgtEl>
                                          <p:spTgt spid="6">
                                            <p:txEl>
                                              <p:pRg st="5" end="5"/>
                                            </p:txEl>
                                          </p:spTgt>
                                        </p:tgtEl>
                                        <p:attrNameLst>
                                          <p:attrName>style.color</p:attrName>
                                        </p:attrNameLst>
                                      </p:cBhvr>
                                      <p:to>
                                        <a:schemeClr val="tx1"/>
                                      </p:to>
                                    </p:animClr>
                                  </p:childTnLst>
                                </p:cTn>
                              </p:par>
                              <p:par>
                                <p:cTn id="70" presetID="9" presetClass="emph" presetSubtype="0" nodeType="withEffect">
                                  <p:stCondLst>
                                    <p:cond delay="0"/>
                                  </p:stCondLst>
                                  <p:childTnLst>
                                    <p:set>
                                      <p:cBhvr rctx="PPT">
                                        <p:cTn id="71" dur="indefinite"/>
                                        <p:tgtEl>
                                          <p:spTgt spid="6">
                                            <p:txEl>
                                              <p:pRg st="6" end="6"/>
                                            </p:txEl>
                                          </p:spTgt>
                                        </p:tgtEl>
                                        <p:attrNameLst>
                                          <p:attrName>style.opacity</p:attrName>
                                        </p:attrNameLst>
                                      </p:cBhvr>
                                      <p:to>
                                        <p:strVal val="1"/>
                                      </p:to>
                                    </p:set>
                                    <p:animEffect filter="image" prLst="opacity: 1">
                                      <p:cBhvr rctx="IE">
                                        <p:cTn id="72" dur="indefinite"/>
                                        <p:tgtEl>
                                          <p:spTgt spid="6">
                                            <p:txEl>
                                              <p:pRg st="6" end="6"/>
                                            </p:txEl>
                                          </p:spTgt>
                                        </p:tgtEl>
                                      </p:cBhvr>
                                    </p:animEffect>
                                  </p:childTnLst>
                                </p:cTn>
                              </p:par>
                              <p:par>
                                <p:cTn id="73" presetID="3" presetClass="emph" presetSubtype="2" fill="hold" nodeType="withEffect">
                                  <p:stCondLst>
                                    <p:cond delay="0"/>
                                  </p:stCondLst>
                                  <p:childTnLst>
                                    <p:animClr clrSpc="rgb" dir="cw">
                                      <p:cBhvr override="childStyle">
                                        <p:cTn id="74" dur="500" fill="hold"/>
                                        <p:tgtEl>
                                          <p:spTgt spid="6">
                                            <p:txEl>
                                              <p:pRg st="6" end="6"/>
                                            </p:txEl>
                                          </p:spTgt>
                                        </p:tgtEl>
                                        <p:attrNameLst>
                                          <p:attrName>style.color</p:attrName>
                                        </p:attrNameLst>
                                      </p:cBhvr>
                                      <p:to>
                                        <a:schemeClr val="accent2"/>
                                      </p:to>
                                    </p:animClr>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13"/>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15"/>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17"/>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7" grpId="0" animBg="1"/>
      <p:bldP spid="7" grpId="1" animBg="1"/>
      <p:bldP spid="8" grpId="0" animBg="1"/>
      <p:bldP spid="8" grpId="1" animBg="1"/>
      <p:bldP spid="9" grpId="0" animBg="1"/>
      <p:bldP spid="9" grpId="1" animBg="1"/>
      <p:bldP spid="18" grpId="0" animBg="1"/>
      <p:bldP spid="18" grpId="1" animBg="1"/>
      <p:bldP spid="19" grpId="0" animBg="1"/>
      <p:bldP spid="19" grpId="1" animBg="1"/>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10</a:t>
            </a:r>
            <a:r>
              <a:rPr lang="en-US" baseline="50000" dirty="0" smtClean="0"/>
              <a:t>21</a:t>
            </a:r>
            <a:r>
              <a:rPr lang="en-US" dirty="0" smtClean="0"/>
              <a:t> Terabytes of Memory?!</a:t>
            </a:r>
            <a:endParaRPr lang="en-US" dirty="0"/>
          </a:p>
        </p:txBody>
      </p:sp>
      <p:sp>
        <p:nvSpPr>
          <p:cNvPr id="3" name="Content Placeholder 2"/>
          <p:cNvSpPr>
            <a:spLocks noGrp="1"/>
          </p:cNvSpPr>
          <p:nvPr>
            <p:ph idx="1"/>
          </p:nvPr>
        </p:nvSpPr>
        <p:spPr>
          <a:xfrm>
            <a:off x="685800" y="1524000"/>
            <a:ext cx="7772400" cy="4572000"/>
          </a:xfrm>
        </p:spPr>
        <p:txBody>
          <a:bodyPr/>
          <a:lstStyle/>
          <a:p>
            <a:pPr>
              <a:buNone/>
            </a:pPr>
            <a:r>
              <a:rPr lang="en-US" sz="2800" dirty="0" smtClean="0"/>
              <a:t>10</a:t>
            </a:r>
            <a:r>
              <a:rPr lang="en-US" sz="2800" baseline="50000" dirty="0" smtClean="0"/>
              <a:t>21</a:t>
            </a:r>
            <a:r>
              <a:rPr lang="en-US" sz="2800" dirty="0" smtClean="0"/>
              <a:t> =  10</a:t>
            </a:r>
            <a:r>
              <a:rPr lang="en-US" sz="2800" baseline="50000" dirty="0" smtClean="0"/>
              <a:t>10</a:t>
            </a:r>
            <a:r>
              <a:rPr lang="en-US" sz="2800" dirty="0" smtClean="0"/>
              <a:t>  * 10</a:t>
            </a:r>
            <a:r>
              <a:rPr lang="en-US" sz="2800" baseline="50000" dirty="0" smtClean="0"/>
              <a:t>11</a:t>
            </a:r>
          </a:p>
          <a:p>
            <a:pPr>
              <a:buNone/>
            </a:pPr>
            <a:endParaRPr lang="en-US" sz="2800" baseline="50000" dirty="0" smtClean="0"/>
          </a:p>
          <a:p>
            <a:pPr>
              <a:buNone/>
            </a:pPr>
            <a:r>
              <a:rPr lang="en-US" sz="2800" dirty="0" smtClean="0"/>
              <a:t>        =  (10 billion) * (100 billion)</a:t>
            </a:r>
          </a:p>
          <a:p>
            <a:pPr>
              <a:buNone/>
            </a:pPr>
            <a:endParaRPr lang="en-US" sz="2800" baseline="50000" dirty="0" smtClean="0"/>
          </a:p>
          <a:p>
            <a:pPr>
              <a:buNone/>
            </a:pPr>
            <a:endParaRPr lang="en-US" sz="2800" dirty="0" smtClean="0"/>
          </a:p>
          <a:p>
            <a:pPr>
              <a:buNone/>
            </a:pPr>
            <a:endParaRPr lang="en-US" sz="2800" dirty="0" smtClean="0"/>
          </a:p>
          <a:p>
            <a:pPr>
              <a:buNone/>
            </a:pPr>
            <a:r>
              <a:rPr lang="en-US" sz="2800" dirty="0" smtClean="0"/>
              <a:t>Oak Ridge National Lab’s Cray Jaguar: 300TB</a:t>
            </a:r>
            <a:endParaRPr lang="en-US" sz="2800" dirty="0"/>
          </a:p>
        </p:txBody>
      </p:sp>
      <p:sp>
        <p:nvSpPr>
          <p:cNvPr id="4" name="Slide Number Placeholder 3"/>
          <p:cNvSpPr>
            <a:spLocks noGrp="1"/>
          </p:cNvSpPr>
          <p:nvPr>
            <p:ph type="sldNum" sz="quarter" idx="10"/>
          </p:nvPr>
        </p:nvSpPr>
        <p:spPr/>
        <p:txBody>
          <a:bodyPr/>
          <a:lstStyle/>
          <a:p>
            <a:fld id="{7DE3DC8A-4A07-44D3-A469-6DD60BBA3A61}" type="slidenum">
              <a:rPr lang="en-US" smtClean="0"/>
              <a:pPr/>
              <a:t>95</a:t>
            </a:fld>
            <a:endParaRPr lang="en-US" dirty="0"/>
          </a:p>
        </p:txBody>
      </p:sp>
      <p:sp>
        <p:nvSpPr>
          <p:cNvPr id="5" name="Trapezoid 4"/>
          <p:cNvSpPr/>
          <p:nvPr/>
        </p:nvSpPr>
        <p:spPr bwMode="auto">
          <a:xfrm>
            <a:off x="1588773" y="2846069"/>
            <a:ext cx="1971991" cy="748963"/>
          </a:xfrm>
          <a:prstGeom prst="trapezoid">
            <a:avLst/>
          </a:prstGeom>
          <a:solidFill>
            <a:srgbClr val="0800B2"/>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dirty="0" smtClean="0">
                <a:solidFill>
                  <a:srgbClr val="FFFF00"/>
                </a:solidFill>
              </a:rPr>
              <a:t>150% of world population</a:t>
            </a:r>
            <a:endParaRPr kumimoji="0" lang="en-US" sz="2400" b="0" i="0" u="none" strike="noStrike" cap="none" normalizeH="0" baseline="0" dirty="0" smtClean="0">
              <a:ln>
                <a:noFill/>
              </a:ln>
              <a:solidFill>
                <a:srgbClr val="FFFF00"/>
              </a:solidFill>
              <a:effectLst/>
              <a:latin typeface="Times New Roman" pitchFamily="18" charset="0"/>
            </a:endParaRPr>
          </a:p>
        </p:txBody>
      </p:sp>
      <p:sp>
        <p:nvSpPr>
          <p:cNvPr id="9" name="Trapezoid 8"/>
          <p:cNvSpPr/>
          <p:nvPr/>
        </p:nvSpPr>
        <p:spPr bwMode="auto">
          <a:xfrm>
            <a:off x="3642511" y="2880368"/>
            <a:ext cx="2095433" cy="726494"/>
          </a:xfrm>
          <a:prstGeom prst="trapezoid">
            <a:avLst/>
          </a:prstGeom>
          <a:solidFill>
            <a:srgbClr val="0800B2"/>
          </a:solidFill>
          <a:ln w="25400" cap="flat" cmpd="sng" algn="ctr">
            <a:solidFill>
              <a:schemeClr val="tx1"/>
            </a:solidFill>
            <a:prstDash val="solid"/>
            <a:round/>
            <a:headEnd type="none" w="med" len="med"/>
            <a:tailEnd type="none" w="med" len="med"/>
          </a:ln>
          <a:effectLst/>
          <a:scene3d>
            <a:camera prst="orthographicFront">
              <a:rot lat="0" lon="0" rev="0"/>
            </a:camera>
            <a:lightRig rig="threePt" dir="t"/>
          </a:scene3d>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spAutoFit/>
          </a:bodyPr>
          <a:lstStyle/>
          <a:p>
            <a:pPr algn="ctr"/>
            <a:r>
              <a:rPr kumimoji="0" lang="en-US" sz="2000" b="0" i="0" u="none" strike="noStrike" cap="none" normalizeH="0" baseline="0" dirty="0" smtClean="0">
                <a:ln>
                  <a:noFill/>
                </a:ln>
                <a:solidFill>
                  <a:srgbClr val="FFFF00"/>
                </a:solidFill>
                <a:effectLst/>
                <a:latin typeface="Times New Roman" pitchFamily="18" charset="0"/>
              </a:rPr>
              <a:t>Required</a:t>
            </a:r>
          </a:p>
          <a:p>
            <a:pPr algn="ctr"/>
            <a:r>
              <a:rPr lang="en-US" sz="2000" dirty="0" smtClean="0">
                <a:solidFill>
                  <a:srgbClr val="FFFF00"/>
                </a:solidFill>
              </a:rPr>
              <a:t>terabytes/person</a:t>
            </a:r>
            <a:endParaRPr kumimoji="0" lang="en-US" sz="2000" b="0" i="0" u="none" strike="noStrike" cap="none" normalizeH="0" baseline="0" dirty="0" smtClean="0">
              <a:ln>
                <a:noFill/>
              </a:ln>
              <a:solidFill>
                <a:srgbClr val="FFFF00"/>
              </a:solidFill>
              <a:effectLst/>
              <a:latin typeface="Times New Roman" pitchFamily="18" charset="0"/>
            </a:endParaRPr>
          </a:p>
        </p:txBody>
      </p:sp>
    </p:spTree>
    <p:extLst>
      <p:ext uri="{BB962C8B-B14F-4D97-AF65-F5344CB8AC3E}">
        <p14:creationId xmlns:p14="http://schemas.microsoft.com/office/powerpoint/2010/main" val="191984592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Concepts with at least 300 Synonyms</a:t>
            </a:r>
            <a:endParaRPr lang="en-US" dirty="0"/>
          </a:p>
        </p:txBody>
      </p:sp>
      <p:sp>
        <p:nvSpPr>
          <p:cNvPr id="3" name="Content Placeholder 2"/>
          <p:cNvSpPr>
            <a:spLocks noGrp="1"/>
          </p:cNvSpPr>
          <p:nvPr>
            <p:ph idx="1"/>
          </p:nvPr>
        </p:nvSpPr>
        <p:spPr/>
        <p:txBody>
          <a:bodyPr/>
          <a:lstStyle/>
          <a:p>
            <a:r>
              <a:rPr lang="en-US" sz="2000" b="1" dirty="0" smtClean="0">
                <a:cs typeface="Courier New" pitchFamily="49" charset="0"/>
              </a:rPr>
              <a:t>349:</a:t>
            </a:r>
            <a:r>
              <a:rPr lang="en-US" sz="2000" b="1" dirty="0" smtClean="0">
                <a:latin typeface="Courier New" pitchFamily="49" charset="0"/>
                <a:cs typeface="Courier New" pitchFamily="49" charset="0"/>
              </a:rPr>
              <a:t> C1163679|Water 1000 MG/ML </a:t>
            </a:r>
            <a:r>
              <a:rPr lang="en-US" sz="2000" b="1" dirty="0" err="1" smtClean="0">
                <a:latin typeface="Courier New" pitchFamily="49" charset="0"/>
                <a:cs typeface="Courier New" pitchFamily="49" charset="0"/>
              </a:rPr>
              <a:t>Injectable</a:t>
            </a:r>
            <a:r>
              <a:rPr lang="en-US" sz="2000" b="1" dirty="0" smtClean="0">
                <a:latin typeface="Courier New" pitchFamily="49" charset="0"/>
                <a:cs typeface="Courier New" pitchFamily="49" charset="0"/>
              </a:rPr>
              <a:t> </a:t>
            </a:r>
          </a:p>
          <a:p>
            <a:pPr>
              <a:buNone/>
            </a:pPr>
            <a:r>
              <a:rPr lang="en-US" sz="2000" b="1" dirty="0" smtClean="0">
                <a:latin typeface="Courier New" pitchFamily="49" charset="0"/>
                <a:cs typeface="Courier New" pitchFamily="49" charset="0"/>
              </a:rPr>
              <a:t>               Solution</a:t>
            </a:r>
          </a:p>
          <a:p>
            <a:endParaRPr lang="en-US" sz="2000" b="1" dirty="0" smtClean="0">
              <a:cs typeface="Courier New" pitchFamily="49" charset="0"/>
            </a:endParaRPr>
          </a:p>
          <a:p>
            <a:r>
              <a:rPr lang="en-US" sz="2000" b="1" dirty="0" smtClean="0">
                <a:cs typeface="Courier New" pitchFamily="49" charset="0"/>
              </a:rPr>
              <a:t>327:</a:t>
            </a:r>
            <a:r>
              <a:rPr lang="en-US" sz="2000" b="1" dirty="0" smtClean="0">
                <a:latin typeface="Courier New" pitchFamily="49" charset="0"/>
                <a:cs typeface="Courier New" pitchFamily="49" charset="0"/>
              </a:rPr>
              <a:t> C0874083|Triclosan 3 MG/ML Medicated</a:t>
            </a:r>
          </a:p>
          <a:p>
            <a:pPr>
              <a:buNone/>
            </a:pPr>
            <a:r>
              <a:rPr lang="en-US" sz="2000" b="1" dirty="0" smtClean="0">
                <a:latin typeface="Courier New" pitchFamily="49" charset="0"/>
                <a:cs typeface="Courier New" pitchFamily="49" charset="0"/>
              </a:rPr>
              <a:t>               Liquid Soap</a:t>
            </a:r>
          </a:p>
          <a:p>
            <a:endParaRPr lang="en-US" sz="2000" b="1" smtClean="0">
              <a:cs typeface="Courier New" pitchFamily="49" charset="0"/>
            </a:endParaRPr>
          </a:p>
          <a:p>
            <a:r>
              <a:rPr lang="en-US" sz="2000" b="1" smtClean="0">
                <a:cs typeface="Courier New" pitchFamily="49" charset="0"/>
              </a:rPr>
              <a:t>312</a:t>
            </a:r>
            <a:r>
              <a:rPr lang="en-US" sz="2000" b="1" dirty="0" smtClean="0">
                <a:cs typeface="Courier New" pitchFamily="49" charset="0"/>
              </a:rPr>
              <a:t>:</a:t>
            </a:r>
            <a:r>
              <a:rPr lang="en-US" sz="2000" b="1" dirty="0" smtClean="0">
                <a:latin typeface="Courier New" pitchFamily="49" charset="0"/>
                <a:cs typeface="Courier New" pitchFamily="49" charset="0"/>
              </a:rPr>
              <a:t> C0980221|Sodium Chloride 0.154 MEQ/ML </a:t>
            </a:r>
          </a:p>
          <a:p>
            <a:pPr>
              <a:buNone/>
            </a:pPr>
            <a:r>
              <a:rPr lang="en-US" sz="2000" b="1" dirty="0" smtClean="0">
                <a:latin typeface="Courier New" pitchFamily="49" charset="0"/>
                <a:cs typeface="Courier New" pitchFamily="49" charset="0"/>
              </a:rPr>
              <a:t>               </a:t>
            </a:r>
            <a:r>
              <a:rPr lang="en-US" sz="2000" b="1" dirty="0" err="1" smtClean="0">
                <a:latin typeface="Courier New" pitchFamily="49" charset="0"/>
                <a:cs typeface="Courier New" pitchFamily="49" charset="0"/>
              </a:rPr>
              <a:t>Injectable</a:t>
            </a:r>
            <a:r>
              <a:rPr lang="en-US" sz="2000" b="1" dirty="0" smtClean="0">
                <a:latin typeface="Courier New" pitchFamily="49" charset="0"/>
                <a:cs typeface="Courier New" pitchFamily="49" charset="0"/>
              </a:rPr>
              <a:t> Solution</a:t>
            </a:r>
          </a:p>
          <a:p>
            <a:pPr>
              <a:buNone/>
            </a:pPr>
            <a:endParaRPr lang="en-US" sz="2000" dirty="0"/>
          </a:p>
        </p:txBody>
      </p:sp>
      <p:sp>
        <p:nvSpPr>
          <p:cNvPr id="4" name="Slide Number Placeholder 3"/>
          <p:cNvSpPr>
            <a:spLocks noGrp="1"/>
          </p:cNvSpPr>
          <p:nvPr>
            <p:ph type="sldNum" sz="quarter" idx="10"/>
          </p:nvPr>
        </p:nvSpPr>
        <p:spPr/>
        <p:txBody>
          <a:bodyPr/>
          <a:lstStyle/>
          <a:p>
            <a:fld id="{7DE3DC8A-4A07-44D3-A469-6DD60BBA3A61}" type="slidenum">
              <a:rPr lang="en-US" smtClean="0"/>
              <a:pPr/>
              <a:t>96</a:t>
            </a:fld>
            <a:endParaRPr lang="en-US" dirty="0"/>
          </a:p>
        </p:txBody>
      </p:sp>
    </p:spTree>
    <p:extLst>
      <p:ext uri="{BB962C8B-B14F-4D97-AF65-F5344CB8AC3E}">
        <p14:creationId xmlns:p14="http://schemas.microsoft.com/office/powerpoint/2010/main" val="555856142"/>
      </p:ext>
    </p:extLst>
  </p:cSld>
  <p:clrMapOvr>
    <a:masterClrMapping/>
  </p:clrMapOvr>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MSH WSD corpus</a:t>
            </a:r>
            <a:endParaRPr lang="en-US" dirty="0"/>
          </a:p>
        </p:txBody>
      </p:sp>
      <p:sp>
        <p:nvSpPr>
          <p:cNvPr id="4" name="Slide Number Placeholder 3"/>
          <p:cNvSpPr>
            <a:spLocks noGrp="1"/>
          </p:cNvSpPr>
          <p:nvPr>
            <p:ph type="sldNum" sz="quarter" idx="10"/>
          </p:nvPr>
        </p:nvSpPr>
        <p:spPr/>
        <p:txBody>
          <a:bodyPr/>
          <a:lstStyle/>
          <a:p>
            <a:pPr>
              <a:defRPr/>
            </a:pPr>
            <a:fld id="{48C34E20-76F1-418A-9D1E-3FA012BCE77E}" type="slidenum">
              <a:rPr lang="en-US" smtClean="0"/>
              <a:pPr>
                <a:defRPr/>
              </a:pPr>
              <a:t>97</a:t>
            </a:fld>
            <a:endParaRPr lang="en-US" dirty="0"/>
          </a:p>
        </p:txBody>
      </p:sp>
      <p:grpSp>
        <p:nvGrpSpPr>
          <p:cNvPr id="5" name="Group 4"/>
          <p:cNvGrpSpPr/>
          <p:nvPr/>
        </p:nvGrpSpPr>
        <p:grpSpPr>
          <a:xfrm>
            <a:off x="1610100" y="1973785"/>
            <a:ext cx="5847608" cy="3275114"/>
            <a:chOff x="1752600" y="2662535"/>
            <a:chExt cx="5257800" cy="2974032"/>
          </a:xfrm>
        </p:grpSpPr>
        <p:sp>
          <p:nvSpPr>
            <p:cNvPr id="6" name="Oval 5"/>
            <p:cNvSpPr/>
            <p:nvPr/>
          </p:nvSpPr>
          <p:spPr bwMode="auto">
            <a:xfrm>
              <a:off x="1752600" y="3043535"/>
              <a:ext cx="3048000" cy="1752600"/>
            </a:xfrm>
            <a:prstGeom prst="ellipse">
              <a:avLst/>
            </a:prstGeom>
            <a:solidFill>
              <a:srgbClr val="0800B2"/>
            </a:solid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strike="noStrike" cap="none" normalizeH="0" baseline="0" dirty="0" smtClean="0">
                  <a:ln>
                    <a:noFill/>
                  </a:ln>
                  <a:solidFill>
                    <a:schemeClr val="tx1"/>
                  </a:solidFill>
                  <a:effectLst/>
                  <a:latin typeface="Times New Roman" pitchFamily="18" charset="0"/>
                </a:rPr>
                <a:t>UMLS</a:t>
              </a:r>
            </a:p>
          </p:txBody>
        </p:sp>
        <p:sp>
          <p:nvSpPr>
            <p:cNvPr id="7" name="Oval 6"/>
            <p:cNvSpPr/>
            <p:nvPr/>
          </p:nvSpPr>
          <p:spPr bwMode="auto">
            <a:xfrm>
              <a:off x="4267200" y="2662535"/>
              <a:ext cx="2743200" cy="2133600"/>
            </a:xfrm>
            <a:prstGeom prst="ellipse">
              <a:avLst/>
            </a:prstGeom>
            <a:solidFill>
              <a:srgbClr val="0800B2">
                <a:alpha val="32000"/>
              </a:srgbClr>
            </a:solid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rPr>
                <a:t>MEDLINE</a:t>
              </a:r>
            </a:p>
          </p:txBody>
        </p:sp>
        <p:cxnSp>
          <p:nvCxnSpPr>
            <p:cNvPr id="8" name="Straight Arrow Connector 7"/>
            <p:cNvCxnSpPr/>
            <p:nvPr/>
          </p:nvCxnSpPr>
          <p:spPr bwMode="auto">
            <a:xfrm rot="5400000" flipH="1" flipV="1">
              <a:off x="3848100" y="4377035"/>
              <a:ext cx="1066800" cy="228600"/>
            </a:xfrm>
            <a:prstGeom prst="straightConnector1">
              <a:avLst/>
            </a:prstGeom>
            <a:solidFill>
              <a:srgbClr val="0800B2"/>
            </a:solidFill>
            <a:ln w="25400" cap="flat" cmpd="sng" algn="ctr">
              <a:solidFill>
                <a:schemeClr val="tx1"/>
              </a:solidFill>
              <a:prstDash val="solid"/>
              <a:round/>
              <a:headEnd type="none" w="med" len="med"/>
              <a:tailEnd type="arrow"/>
            </a:ln>
            <a:effectLst/>
          </p:spPr>
        </p:cxnSp>
        <p:sp>
          <p:nvSpPr>
            <p:cNvPr id="9" name="TextBox 8"/>
            <p:cNvSpPr txBox="1"/>
            <p:nvPr/>
          </p:nvSpPr>
          <p:spPr>
            <a:xfrm>
              <a:off x="2590800" y="5174902"/>
              <a:ext cx="3046027" cy="461665"/>
            </a:xfrm>
            <a:prstGeom prst="rect">
              <a:avLst/>
            </a:prstGeom>
            <a:noFill/>
          </p:spPr>
          <p:txBody>
            <a:bodyPr wrap="none" rtlCol="0">
              <a:spAutoFit/>
            </a:bodyPr>
            <a:lstStyle/>
            <a:p>
              <a:r>
                <a:rPr lang="en-US" dirty="0" smtClean="0"/>
                <a:t>Disambiguation corpus</a:t>
              </a:r>
              <a:endParaRPr lang="en-US" dirty="0"/>
            </a:p>
          </p:txBody>
        </p:sp>
        <p:sp>
          <p:nvSpPr>
            <p:cNvPr id="10" name="Oval 9"/>
            <p:cNvSpPr/>
            <p:nvPr/>
          </p:nvSpPr>
          <p:spPr bwMode="auto">
            <a:xfrm>
              <a:off x="3429000" y="3348335"/>
              <a:ext cx="1371600" cy="1143000"/>
            </a:xfrm>
            <a:prstGeom prst="ellipse">
              <a:avLst/>
            </a:prstGeom>
            <a:solidFill>
              <a:schemeClr val="accent1">
                <a:lumMod val="20000"/>
                <a:lumOff val="80000"/>
                <a:alpha val="20000"/>
              </a:schemeClr>
            </a:solid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rPr>
                <a:t>MH</a:t>
              </a:r>
            </a:p>
          </p:txBody>
        </p:sp>
      </p:grpSp>
    </p:spTree>
    <p:extLst>
      <p:ext uri="{BB962C8B-B14F-4D97-AF65-F5344CB8AC3E}">
        <p14:creationId xmlns:p14="http://schemas.microsoft.com/office/powerpoint/2010/main" val="1123842055"/>
      </p:ext>
    </p:extLst>
  </p:cSld>
  <p:clrMapOvr>
    <a:masterClrMapping/>
  </p:clrMapOvr>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Meta-learning</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8C34E20-76F1-418A-9D1E-3FA012BCE77E}" type="slidenum">
              <a:rPr lang="en-US" smtClean="0"/>
              <a:pPr>
                <a:defRPr/>
              </a:pPr>
              <a:t>98</a:t>
            </a:fld>
            <a:endParaRPr lang="en-US" dirty="0"/>
          </a:p>
        </p:txBody>
      </p:sp>
      <p:pic>
        <p:nvPicPr>
          <p:cNvPr id="5" name="Picture 3"/>
          <p:cNvPicPr>
            <a:picLocks noChangeAspect="1" noChangeArrowheads="1"/>
          </p:cNvPicPr>
          <p:nvPr/>
        </p:nvPicPr>
        <p:blipFill>
          <a:blip r:embed="rId3" cstate="print"/>
          <a:srcRect/>
          <a:stretch>
            <a:fillRect/>
          </a:stretch>
        </p:blipFill>
        <p:spPr bwMode="auto">
          <a:xfrm>
            <a:off x="2362200" y="2708274"/>
            <a:ext cx="2078037" cy="1848049"/>
          </a:xfrm>
          <a:prstGeom prst="rect">
            <a:avLst/>
          </a:prstGeom>
          <a:noFill/>
          <a:ln w="9525">
            <a:noFill/>
            <a:miter lim="800000"/>
            <a:headEnd/>
            <a:tailEnd/>
          </a:ln>
        </p:spPr>
      </p:pic>
      <p:pic>
        <p:nvPicPr>
          <p:cNvPr id="6" name="Picture 4"/>
          <p:cNvPicPr>
            <a:picLocks noChangeAspect="1" noChangeArrowheads="1"/>
          </p:cNvPicPr>
          <p:nvPr/>
        </p:nvPicPr>
        <p:blipFill>
          <a:blip r:embed="rId4" cstate="print"/>
          <a:srcRect/>
          <a:stretch>
            <a:fillRect/>
          </a:stretch>
        </p:blipFill>
        <p:spPr bwMode="auto">
          <a:xfrm>
            <a:off x="4779963" y="2708274"/>
            <a:ext cx="2078037" cy="1848049"/>
          </a:xfrm>
          <a:prstGeom prst="rect">
            <a:avLst/>
          </a:prstGeom>
          <a:noFill/>
          <a:ln w="9525">
            <a:noFill/>
            <a:miter lim="800000"/>
            <a:headEnd/>
            <a:tailEnd/>
          </a:ln>
        </p:spPr>
      </p:pic>
    </p:spTree>
    <p:extLst>
      <p:ext uri="{BB962C8B-B14F-4D97-AF65-F5344CB8AC3E}">
        <p14:creationId xmlns:p14="http://schemas.microsoft.com/office/powerpoint/2010/main" val="1297046963"/>
      </p:ext>
    </p:extLst>
  </p:cSld>
  <p:clrMapOvr>
    <a:masterClrMapping/>
  </p:clrMapOvr>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ML: Human </a:t>
            </a:r>
            <a:r>
              <a:rPr lang="en-US" dirty="0" err="1" smtClean="0"/>
              <a:t>MeSH</a:t>
            </a:r>
            <a:r>
              <a:rPr lang="en-US" dirty="0" smtClean="0"/>
              <a:t> heading</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8C34E20-76F1-418A-9D1E-3FA012BCE77E}" type="slidenum">
              <a:rPr lang="en-US" smtClean="0"/>
              <a:pPr>
                <a:defRPr/>
              </a:pPr>
              <a:t>99</a:t>
            </a:fld>
            <a:endParaRPr lang="en-US" dirty="0"/>
          </a:p>
        </p:txBody>
      </p:sp>
      <p:graphicFrame>
        <p:nvGraphicFramePr>
          <p:cNvPr id="5" name="Content Placeholder 3"/>
          <p:cNvGraphicFramePr>
            <a:graphicFrameLocks/>
          </p:cNvGraphicFramePr>
          <p:nvPr/>
        </p:nvGraphicFramePr>
        <p:xfrm>
          <a:off x="1828800" y="2751804"/>
          <a:ext cx="4800600" cy="1866900"/>
        </p:xfrm>
        <a:graphic>
          <a:graphicData uri="http://schemas.openxmlformats.org/drawingml/2006/table">
            <a:tbl>
              <a:tblPr>
                <a:tableStyleId>{5940675A-B579-460E-94D1-54222C63F5DA}</a:tableStyleId>
              </a:tblPr>
              <a:tblGrid>
                <a:gridCol w="2590800"/>
                <a:gridCol w="2209800"/>
              </a:tblGrid>
              <a:tr h="373380">
                <a:tc>
                  <a:txBody>
                    <a:bodyPr/>
                    <a:lstStyle/>
                    <a:p>
                      <a:pPr algn="l" fontAlgn="b"/>
                      <a:r>
                        <a:rPr lang="en-US" sz="2000" u="none" strike="noStrike" dirty="0"/>
                        <a:t>Method</a:t>
                      </a:r>
                      <a:endParaRPr lang="en-US" sz="2000" b="1" i="0" u="none" strike="noStrike" dirty="0">
                        <a:solidFill>
                          <a:schemeClr val="tx1"/>
                        </a:solidFill>
                        <a:latin typeface="Calibri"/>
                      </a:endParaRPr>
                    </a:p>
                  </a:txBody>
                  <a:tcPr marL="9525" marR="9525" marT="9525" marB="0" anchor="b"/>
                </a:tc>
                <a:tc>
                  <a:txBody>
                    <a:bodyPr/>
                    <a:lstStyle/>
                    <a:p>
                      <a:pPr algn="l" fontAlgn="b"/>
                      <a:r>
                        <a:rPr lang="en-US" sz="2000" u="none" strike="noStrike"/>
                        <a:t>Average F-measure</a:t>
                      </a:r>
                      <a:endParaRPr lang="en-US" sz="2000" b="1" i="0" u="none" strike="noStrike">
                        <a:solidFill>
                          <a:schemeClr val="tx1"/>
                        </a:solidFill>
                        <a:latin typeface="Calibri"/>
                      </a:endParaRPr>
                    </a:p>
                  </a:txBody>
                  <a:tcPr marL="9525" marR="9525" marT="9525" marB="0" anchor="b"/>
                </a:tc>
              </a:tr>
              <a:tr h="373380">
                <a:tc>
                  <a:txBody>
                    <a:bodyPr/>
                    <a:lstStyle/>
                    <a:p>
                      <a:pPr algn="l" fontAlgn="b"/>
                      <a:r>
                        <a:rPr lang="en-US" sz="2000" u="none" strike="noStrike" dirty="0"/>
                        <a:t>MTI</a:t>
                      </a:r>
                      <a:endParaRPr lang="en-US" sz="2000" b="0" i="0" u="none" strike="noStrike" dirty="0">
                        <a:solidFill>
                          <a:schemeClr val="tx1"/>
                        </a:solidFill>
                        <a:latin typeface="Calibri"/>
                      </a:endParaRPr>
                    </a:p>
                  </a:txBody>
                  <a:tcPr marL="9525" marR="9525" marT="9525" marB="0" anchor="b"/>
                </a:tc>
                <a:tc>
                  <a:txBody>
                    <a:bodyPr/>
                    <a:lstStyle/>
                    <a:p>
                      <a:pPr algn="r" fontAlgn="b"/>
                      <a:r>
                        <a:rPr lang="en-US" sz="2000" u="none" strike="noStrike" dirty="0"/>
                        <a:t>0.72</a:t>
                      </a:r>
                      <a:endParaRPr lang="en-US" sz="2000" b="0" i="0" u="none" strike="noStrike" dirty="0">
                        <a:solidFill>
                          <a:schemeClr val="tx1"/>
                        </a:solidFill>
                        <a:latin typeface="Calibri"/>
                      </a:endParaRPr>
                    </a:p>
                  </a:txBody>
                  <a:tcPr marL="9525" marR="9525" marT="9525" marB="0" anchor="b"/>
                </a:tc>
              </a:tr>
              <a:tr h="373380">
                <a:tc>
                  <a:txBody>
                    <a:bodyPr/>
                    <a:lstStyle/>
                    <a:p>
                      <a:pPr algn="l" fontAlgn="b"/>
                      <a:r>
                        <a:rPr lang="en-US" sz="2000" u="none" strike="noStrike"/>
                        <a:t>Naïve Bayes</a:t>
                      </a:r>
                      <a:endParaRPr lang="en-US" sz="2000" b="0" i="0" u="none" strike="noStrike">
                        <a:solidFill>
                          <a:schemeClr val="tx1"/>
                        </a:solidFill>
                        <a:latin typeface="Calibri"/>
                      </a:endParaRPr>
                    </a:p>
                  </a:txBody>
                  <a:tcPr marL="9525" marR="9525" marT="9525" marB="0" anchor="b"/>
                </a:tc>
                <a:tc>
                  <a:txBody>
                    <a:bodyPr/>
                    <a:lstStyle/>
                    <a:p>
                      <a:pPr algn="r" fontAlgn="b"/>
                      <a:r>
                        <a:rPr lang="en-US" sz="2000" u="none" strike="noStrike" dirty="0"/>
                        <a:t>0.85</a:t>
                      </a:r>
                      <a:endParaRPr lang="en-US" sz="2000" b="0" i="0" u="none" strike="noStrike" dirty="0">
                        <a:solidFill>
                          <a:schemeClr val="tx1"/>
                        </a:solidFill>
                        <a:latin typeface="Calibri"/>
                      </a:endParaRPr>
                    </a:p>
                  </a:txBody>
                  <a:tcPr marL="9525" marR="9525" marT="9525" marB="0" anchor="b"/>
                </a:tc>
              </a:tr>
              <a:tr h="373380">
                <a:tc>
                  <a:txBody>
                    <a:bodyPr/>
                    <a:lstStyle/>
                    <a:p>
                      <a:pPr algn="l" fontAlgn="b"/>
                      <a:r>
                        <a:rPr lang="en-US" sz="2000" u="none" strike="noStrike"/>
                        <a:t>Support vector machine</a:t>
                      </a:r>
                      <a:endParaRPr lang="en-US" sz="2000" b="0" i="0" u="none" strike="noStrike">
                        <a:solidFill>
                          <a:schemeClr val="tx1"/>
                        </a:solidFill>
                        <a:latin typeface="Calibri"/>
                      </a:endParaRPr>
                    </a:p>
                  </a:txBody>
                  <a:tcPr marL="9525" marR="9525" marT="9525" marB="0" anchor="b"/>
                </a:tc>
                <a:tc>
                  <a:txBody>
                    <a:bodyPr/>
                    <a:lstStyle/>
                    <a:p>
                      <a:pPr algn="r" fontAlgn="b"/>
                      <a:r>
                        <a:rPr lang="en-US" sz="2000" u="none" strike="noStrike" dirty="0"/>
                        <a:t>0.88</a:t>
                      </a:r>
                      <a:endParaRPr lang="en-US" sz="2000" b="0" i="0" u="none" strike="noStrike" dirty="0">
                        <a:solidFill>
                          <a:schemeClr val="tx1"/>
                        </a:solidFill>
                        <a:latin typeface="Calibri"/>
                      </a:endParaRPr>
                    </a:p>
                  </a:txBody>
                  <a:tcPr marL="9525" marR="9525" marT="9525" marB="0" anchor="b"/>
                </a:tc>
              </a:tr>
              <a:tr h="373380">
                <a:tc>
                  <a:txBody>
                    <a:bodyPr/>
                    <a:lstStyle/>
                    <a:p>
                      <a:pPr algn="l" fontAlgn="b"/>
                      <a:r>
                        <a:rPr lang="en-US" sz="2000" u="none" strike="noStrike" dirty="0"/>
                        <a:t>AdaBoostM1</a:t>
                      </a:r>
                      <a:endParaRPr lang="en-US" sz="2000" b="0" i="0" u="none" strike="noStrike" dirty="0">
                        <a:solidFill>
                          <a:schemeClr val="tx1"/>
                        </a:solidFill>
                        <a:latin typeface="Calibri"/>
                      </a:endParaRPr>
                    </a:p>
                  </a:txBody>
                  <a:tcPr marL="9525" marR="9525" marT="9525" marB="0" anchor="b"/>
                </a:tc>
                <a:tc>
                  <a:txBody>
                    <a:bodyPr/>
                    <a:lstStyle/>
                    <a:p>
                      <a:pPr algn="r" fontAlgn="b"/>
                      <a:r>
                        <a:rPr lang="en-US" sz="2000" u="none" strike="noStrike" dirty="0"/>
                        <a:t>0.92</a:t>
                      </a:r>
                      <a:endParaRPr lang="en-US" sz="2000" b="0" i="0" u="none" strike="noStrike" dirty="0">
                        <a:solidFill>
                          <a:schemeClr val="tx1"/>
                        </a:solidFill>
                        <a:latin typeface="Calibri"/>
                      </a:endParaRPr>
                    </a:p>
                  </a:txBody>
                  <a:tcPr marL="9525" marR="9525" marT="9525" marB="0" anchor="b"/>
                </a:tc>
              </a:tr>
            </a:tbl>
          </a:graphicData>
        </a:graphic>
      </p:graphicFrame>
    </p:spTree>
    <p:extLst>
      <p:ext uri="{BB962C8B-B14F-4D97-AF65-F5344CB8AC3E}">
        <p14:creationId xmlns:p14="http://schemas.microsoft.com/office/powerpoint/2010/main" val="3426148006"/>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II">
  <a:themeElements>
    <a:clrScheme name="">
      <a:dk1>
        <a:srgbClr val="00FFFF"/>
      </a:dk1>
      <a:lt1>
        <a:srgbClr val="FFFFFF"/>
      </a:lt1>
      <a:dk2>
        <a:srgbClr val="FFCC99"/>
      </a:dk2>
      <a:lt2>
        <a:srgbClr val="FFFFFF"/>
      </a:lt2>
      <a:accent1>
        <a:srgbClr val="00FFFF"/>
      </a:accent1>
      <a:accent2>
        <a:srgbClr val="FFFF00"/>
      </a:accent2>
      <a:accent3>
        <a:srgbClr val="FFE2CA"/>
      </a:accent3>
      <a:accent4>
        <a:srgbClr val="DADADA"/>
      </a:accent4>
      <a:accent5>
        <a:srgbClr val="AAFFFF"/>
      </a:accent5>
      <a:accent6>
        <a:srgbClr val="E7E700"/>
      </a:accent6>
      <a:hlink>
        <a:srgbClr val="BDD7E5"/>
      </a:hlink>
      <a:folHlink>
        <a:srgbClr val="D2AAD2"/>
      </a:folHlink>
    </a:clrScheme>
    <a:fontScheme name="II">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800B2"/>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rgbClr val="0800B2"/>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II 1">
        <a:dk1>
          <a:srgbClr val="333333"/>
        </a:dk1>
        <a:lt1>
          <a:srgbClr val="A9BDA9"/>
        </a:lt1>
        <a:dk2>
          <a:srgbClr val="004C2B"/>
        </a:dk2>
        <a:lt2>
          <a:srgbClr val="578963"/>
        </a:lt2>
        <a:accent1>
          <a:srgbClr val="E1B7B7"/>
        </a:accent1>
        <a:accent2>
          <a:srgbClr val="B3E1B3"/>
        </a:accent2>
        <a:accent3>
          <a:srgbClr val="D1DBD1"/>
        </a:accent3>
        <a:accent4>
          <a:srgbClr val="2A2A2A"/>
        </a:accent4>
        <a:accent5>
          <a:srgbClr val="EED8D8"/>
        </a:accent5>
        <a:accent6>
          <a:srgbClr val="A2CCA2"/>
        </a:accent6>
        <a:hlink>
          <a:srgbClr val="BDD7E5"/>
        </a:hlink>
        <a:folHlink>
          <a:srgbClr val="D2AAD2"/>
        </a:folHlink>
      </a:clrScheme>
      <a:clrMap bg1="lt1" tx1="dk1" bg2="lt2" tx2="dk2" accent1="accent1" accent2="accent2" accent3="accent3" accent4="accent4" accent5="accent5" accent6="accent6" hlink="hlink" folHlink="folHlink"/>
    </a:extraClrScheme>
    <a:extraClrScheme>
      <a:clrScheme name="II 2">
        <a:dk1>
          <a:srgbClr val="333333"/>
        </a:dk1>
        <a:lt1>
          <a:srgbClr val="FFFFFF"/>
        </a:lt1>
        <a:dk2>
          <a:srgbClr val="004C2B"/>
        </a:dk2>
        <a:lt2>
          <a:srgbClr val="578963"/>
        </a:lt2>
        <a:accent1>
          <a:srgbClr val="E1B7B7"/>
        </a:accent1>
        <a:accent2>
          <a:srgbClr val="B3E1B3"/>
        </a:accent2>
        <a:accent3>
          <a:srgbClr val="FFFFFF"/>
        </a:accent3>
        <a:accent4>
          <a:srgbClr val="2A2A2A"/>
        </a:accent4>
        <a:accent5>
          <a:srgbClr val="EED8D8"/>
        </a:accent5>
        <a:accent6>
          <a:srgbClr val="A2CCA2"/>
        </a:accent6>
        <a:hlink>
          <a:srgbClr val="BDD7E5"/>
        </a:hlink>
        <a:folHlink>
          <a:srgbClr val="D2AAD2"/>
        </a:folHlink>
      </a:clrScheme>
      <a:clrMap bg1="lt1" tx1="dk1" bg2="lt2" tx2="dk2" accent1="accent1" accent2="accent2" accent3="accent3" accent4="accent4" accent5="accent5" accent6="accent6" hlink="hlink" folHlink="folHlink"/>
    </a:extraClrScheme>
    <a:extraClrScheme>
      <a:clrScheme name="II 3">
        <a:dk1>
          <a:srgbClr val="000000"/>
        </a:dk1>
        <a:lt1>
          <a:srgbClr val="FFFFFF"/>
        </a:lt1>
        <a:dk2>
          <a:srgbClr val="000000"/>
        </a:dk2>
        <a:lt2>
          <a:srgbClr val="393939"/>
        </a:lt2>
        <a:accent1>
          <a:srgbClr val="CBCBCB"/>
        </a:accent1>
        <a:accent2>
          <a:srgbClr val="808080"/>
        </a:accent2>
        <a:accent3>
          <a:srgbClr val="FFFFFF"/>
        </a:accent3>
        <a:accent4>
          <a:srgbClr val="000000"/>
        </a:accent4>
        <a:accent5>
          <a:srgbClr val="E2E2E2"/>
        </a:accent5>
        <a:accent6>
          <a:srgbClr val="737373"/>
        </a:accent6>
        <a:hlink>
          <a:srgbClr val="B2B2B2"/>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Settings\lan\My Documents\Associates\Associates.01\II.ppt</Template>
  <TotalTime>13617</TotalTime>
  <Words>12554</Words>
  <Application>Microsoft Office PowerPoint</Application>
  <PresentationFormat>On-screen Show (4:3)</PresentationFormat>
  <Paragraphs>1895</Paragraphs>
  <Slides>111</Slides>
  <Notes>96</Notes>
  <HiddenSlides>0</HiddenSlides>
  <MMClips>1</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111</vt:i4>
      </vt:variant>
    </vt:vector>
  </HeadingPairs>
  <TitlesOfParts>
    <vt:vector size="113" baseType="lpstr">
      <vt:lpstr>II</vt:lpstr>
      <vt:lpstr>Equation</vt:lpstr>
      <vt:lpstr>The NLM Indexing Initiative: Current Status and Role in Improving Access to Biomedical Information</vt:lpstr>
      <vt:lpstr>Outline</vt:lpstr>
      <vt:lpstr>MEDLINE Citation Example</vt:lpstr>
      <vt:lpstr>Introduction - Growth in MEDLINE</vt:lpstr>
      <vt:lpstr>The NLM Indexing Initiative (II)</vt:lpstr>
      <vt:lpstr>Medical Informatics Training Program Fellows</vt:lpstr>
      <vt:lpstr>II Highlights from 2008</vt:lpstr>
      <vt:lpstr>II Accomplishments since 2008</vt:lpstr>
      <vt:lpstr>Outline</vt:lpstr>
      <vt:lpstr>MetaMap - Overview</vt:lpstr>
      <vt:lpstr>MetaMap - Purpose</vt:lpstr>
      <vt:lpstr>“MetaMap” in PubMed Central</vt:lpstr>
      <vt:lpstr>MetaMap - Foundations</vt:lpstr>
      <vt:lpstr>Complexity of Language - Synonymy</vt:lpstr>
      <vt:lpstr>Complexity of Language - Ambiguity</vt:lpstr>
      <vt:lpstr>MetaMap - Processing Example</vt:lpstr>
      <vt:lpstr>MetaMap - Processing Example</vt:lpstr>
      <vt:lpstr>Metathesaurus String Growth 1990-2011</vt:lpstr>
      <vt:lpstr>An Especially Egregious Example</vt:lpstr>
      <vt:lpstr>Solution - Pruning the Candidate Set</vt:lpstr>
      <vt:lpstr>Results of Algorithmic Improvements</vt:lpstr>
      <vt:lpstr>Significant New MetaMap Features</vt:lpstr>
      <vt:lpstr>Literature: Author-Defined Acronyms</vt:lpstr>
      <vt:lpstr>Clinical Text: Undefined Acronyms</vt:lpstr>
      <vt:lpstr>User-Defined Acronyms (UDAs)</vt:lpstr>
      <vt:lpstr>Outline</vt:lpstr>
      <vt:lpstr>The NLM Medical Text Indexer (MTI)</vt:lpstr>
      <vt:lpstr>MTI - Overview</vt:lpstr>
      <vt:lpstr>MTI Usage</vt:lpstr>
      <vt:lpstr>MTI - Uses</vt:lpstr>
      <vt:lpstr>Data Creation and Management System</vt:lpstr>
      <vt:lpstr>MTI - Uses</vt:lpstr>
      <vt:lpstr>MTI</vt:lpstr>
      <vt:lpstr>PubMed Query Example</vt:lpstr>
      <vt:lpstr>MTI</vt:lpstr>
      <vt:lpstr>MTI - Example</vt:lpstr>
      <vt:lpstr>MTI as First-Line Indexer (MTIFL)</vt:lpstr>
      <vt:lpstr>MTI as First-Line Indexer (MTIFL)</vt:lpstr>
      <vt:lpstr>MTIFL</vt:lpstr>
      <vt:lpstr>MTIFL</vt:lpstr>
      <vt:lpstr>MTI - How are we doing?</vt:lpstr>
      <vt:lpstr>Outline</vt:lpstr>
      <vt:lpstr>Availability of Indexing Initiative Tools</vt:lpstr>
      <vt:lpstr>Remote Access</vt:lpstr>
      <vt:lpstr>PowerPoint Presentation</vt:lpstr>
      <vt:lpstr>PowerPoint Presentation</vt:lpstr>
      <vt:lpstr>Local Installation of MetaMap</vt:lpstr>
      <vt:lpstr>MetaMap as a UIMA Component</vt:lpstr>
      <vt:lpstr>MetaMap as a UIMA Component</vt:lpstr>
      <vt:lpstr>UIMA-compliant NLP Toolkits</vt:lpstr>
      <vt:lpstr>Data File Builder</vt:lpstr>
      <vt:lpstr> Web Access Statistics (2011)</vt:lpstr>
      <vt:lpstr>Outline</vt:lpstr>
      <vt:lpstr>Enhancing MetaMap and MTI Performance</vt:lpstr>
      <vt:lpstr>Word Sense Disambiguation (WSD)</vt:lpstr>
      <vt:lpstr>Knowledge-based WSD</vt:lpstr>
      <vt:lpstr>Knowledge-based WSD</vt:lpstr>
      <vt:lpstr>Automatically Extracted Corpus WSD</vt:lpstr>
      <vt:lpstr>WSD Method Results</vt:lpstr>
      <vt:lpstr>Citation indexed w/Female, Humans and Male</vt:lpstr>
      <vt:lpstr>MTI enhancement with Machine Learning</vt:lpstr>
      <vt:lpstr>Bottom-up Indexing Approach</vt:lpstr>
      <vt:lpstr>MTI Meta-Learning</vt:lpstr>
      <vt:lpstr>CheckTags Machine Learning Results</vt:lpstr>
      <vt:lpstr>CheckTags Machine Learning Results</vt:lpstr>
      <vt:lpstr>CheckTags Machine Learning Results</vt:lpstr>
      <vt:lpstr>Research - J. Caitlin Sticco</vt:lpstr>
      <vt:lpstr>PowerPoint Presentation</vt:lpstr>
      <vt:lpstr>The Gene Indexing Assistant</vt:lpstr>
      <vt:lpstr>Corpus Creation</vt:lpstr>
      <vt:lpstr>PowerPoint Presentation</vt:lpstr>
      <vt:lpstr>Software Origins</vt:lpstr>
      <vt:lpstr>PowerPoint Presentation</vt:lpstr>
      <vt:lpstr>Gene Mention Identification</vt:lpstr>
      <vt:lpstr>Gene Mention Identification</vt:lpstr>
      <vt:lpstr>Gene Mention Identification</vt:lpstr>
      <vt:lpstr>PowerPoint Presentation</vt:lpstr>
      <vt:lpstr>Species Identification and Assignment</vt:lpstr>
      <vt:lpstr>Gene Mention Normalization</vt:lpstr>
      <vt:lpstr>Gene Mention Normalization</vt:lpstr>
      <vt:lpstr>PowerPoint Presentation</vt:lpstr>
      <vt:lpstr>Classifier Results</vt:lpstr>
      <vt:lpstr>Future Improvements and Research Areas</vt:lpstr>
      <vt:lpstr>Research and Outreach Efforts (concl.)</vt:lpstr>
      <vt:lpstr>Outline</vt:lpstr>
      <vt:lpstr>Indexing Initiative Top 10 (1/2)</vt:lpstr>
      <vt:lpstr>Indexing Initiative Top 10 (2/2)</vt:lpstr>
      <vt:lpstr>Future Plans</vt:lpstr>
      <vt:lpstr>Questions</vt:lpstr>
      <vt:lpstr>Extra slides in case of questions</vt:lpstr>
      <vt:lpstr>Candidate Pruning: Output Example</vt:lpstr>
      <vt:lpstr>Candidate Pruning: Output Example</vt:lpstr>
      <vt:lpstr>User-Defined Acronyms (UDAs)</vt:lpstr>
      <vt:lpstr>Complexity - Composite Phrases</vt:lpstr>
      <vt:lpstr>1021 Terabytes of Memory?!</vt:lpstr>
      <vt:lpstr>Concepts with at least 300 Synonyms</vt:lpstr>
      <vt:lpstr>MSH WSD corpus</vt:lpstr>
      <vt:lpstr>Meta-learning</vt:lpstr>
      <vt:lpstr>ML: Human MeSH heading</vt:lpstr>
      <vt:lpstr>Accuracy</vt:lpstr>
      <vt:lpstr>Micro/macro averaging</vt:lpstr>
      <vt:lpstr>MetaMap Indexing (MMI)</vt:lpstr>
      <vt:lpstr>Restrict to MeSH</vt:lpstr>
      <vt:lpstr>PubMed Related Citations (PRC)</vt:lpstr>
      <vt:lpstr>MTI – Initial MTIFL Journals (Feb 18, 2011)</vt:lpstr>
      <vt:lpstr>MTI – Added MTIFL Journals</vt:lpstr>
      <vt:lpstr>MTI – Added MTIFL Journals</vt:lpstr>
      <vt:lpstr>MTIFL Journal Performance</vt:lpstr>
      <vt:lpstr>Precision, Recall, F-Measure</vt:lpstr>
      <vt:lpstr>MTIWhy</vt:lpstr>
      <vt:lpstr>Questions</vt:lpstr>
    </vt:vector>
  </TitlesOfParts>
  <Company>NLM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Automated and Semi-automated Indexing</dc:title>
  <dc:creator>Lan Aronson</dc:creator>
  <cp:lastModifiedBy>Mork, James (NIH/NLM/LHC) [C]</cp:lastModifiedBy>
  <cp:revision>722</cp:revision>
  <cp:lastPrinted>2012-04-03T10:39:18Z</cp:lastPrinted>
  <dcterms:created xsi:type="dcterms:W3CDTF">1998-08-03T17:53:22Z</dcterms:created>
  <dcterms:modified xsi:type="dcterms:W3CDTF">2012-04-05T10:35:06Z</dcterms:modified>
</cp:coreProperties>
</file>